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52"/>
  </p:notesMasterIdLst>
  <p:handoutMasterIdLst>
    <p:handoutMasterId r:id="rId53"/>
  </p:handoutMasterIdLst>
  <p:sldIdLst>
    <p:sldId id="265" r:id="rId5"/>
    <p:sldId id="307" r:id="rId6"/>
    <p:sldId id="308" r:id="rId7"/>
    <p:sldId id="343" r:id="rId8"/>
    <p:sldId id="270" r:id="rId9"/>
    <p:sldId id="325" r:id="rId10"/>
    <p:sldId id="326" r:id="rId11"/>
    <p:sldId id="327" r:id="rId12"/>
    <p:sldId id="297" r:id="rId13"/>
    <p:sldId id="272" r:id="rId14"/>
    <p:sldId id="324" r:id="rId15"/>
    <p:sldId id="274" r:id="rId16"/>
    <p:sldId id="309" r:id="rId17"/>
    <p:sldId id="310" r:id="rId18"/>
    <p:sldId id="341" r:id="rId19"/>
    <p:sldId id="294" r:id="rId20"/>
    <p:sldId id="273" r:id="rId21"/>
    <p:sldId id="275" r:id="rId22"/>
    <p:sldId id="311" r:id="rId23"/>
    <p:sldId id="301" r:id="rId24"/>
    <p:sldId id="346" r:id="rId25"/>
    <p:sldId id="347" r:id="rId26"/>
    <p:sldId id="303" r:id="rId27"/>
    <p:sldId id="304" r:id="rId28"/>
    <p:sldId id="333" r:id="rId29"/>
    <p:sldId id="328" r:id="rId30"/>
    <p:sldId id="305" r:id="rId31"/>
    <p:sldId id="306" r:id="rId32"/>
    <p:sldId id="292" r:id="rId33"/>
    <p:sldId id="338" r:id="rId34"/>
    <p:sldId id="298" r:id="rId35"/>
    <p:sldId id="281" r:id="rId36"/>
    <p:sldId id="282" r:id="rId37"/>
    <p:sldId id="283" r:id="rId38"/>
    <p:sldId id="284" r:id="rId39"/>
    <p:sldId id="331" r:id="rId40"/>
    <p:sldId id="312" r:id="rId41"/>
    <p:sldId id="314" r:id="rId42"/>
    <p:sldId id="329" r:id="rId43"/>
    <p:sldId id="316" r:id="rId44"/>
    <p:sldId id="289" r:id="rId45"/>
    <p:sldId id="317" r:id="rId46"/>
    <p:sldId id="342" r:id="rId47"/>
    <p:sldId id="293" r:id="rId48"/>
    <p:sldId id="334" r:id="rId49"/>
    <p:sldId id="319" r:id="rId50"/>
    <p:sldId id="335" r:id="rId51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9755" autoAdjust="0"/>
  </p:normalViewPr>
  <p:slideViewPr>
    <p:cSldViewPr snapToGrid="0">
      <p:cViewPr varScale="1">
        <p:scale>
          <a:sx n="78" d="100"/>
          <a:sy n="78" d="100"/>
        </p:scale>
        <p:origin x="-9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55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dLbls>
            <c:dLbl>
              <c:idx val="0"/>
              <c:layout>
                <c:manualLayout>
                  <c:x val="2.257328795748235E-17"/>
                  <c:y val="-0.2284356725146199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5146575914964658E-17"/>
                  <c:y val="-0.2421418128654972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"/>
                  <c:y val="-0.2284356725146199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-0.2695540935672517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3174.1</c:v>
                </c:pt>
                <c:pt idx="1">
                  <c:v>3348.1</c:v>
                </c:pt>
                <c:pt idx="2">
                  <c:v>3594.1</c:v>
                </c:pt>
                <c:pt idx="3">
                  <c:v>3886.9</c:v>
                </c:pt>
              </c:numCache>
            </c:numRef>
          </c:val>
        </c:ser>
        <c:dLbls>
          <c:showVal val="1"/>
        </c:dLbls>
        <c:overlap val="100"/>
        <c:axId val="118545792"/>
        <c:axId val="45286528"/>
      </c:barChart>
      <c:catAx>
        <c:axId val="118545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286528"/>
        <c:crosses val="autoZero"/>
        <c:auto val="1"/>
        <c:lblAlgn val="ctr"/>
        <c:lblOffset val="100"/>
      </c:catAx>
      <c:valAx>
        <c:axId val="45286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545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62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333057064745346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-0.3513119235922751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"/>
                  <c:y val="-0.3376058258526514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-0.3741757161343842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296.3</c:v>
                </c:pt>
                <c:pt idx="1">
                  <c:v>319.5</c:v>
                </c:pt>
                <c:pt idx="2">
                  <c:v>343.9</c:v>
                </c:pt>
                <c:pt idx="3">
                  <c:v>371.3</c:v>
                </c:pt>
              </c:numCache>
            </c:numRef>
          </c:val>
        </c:ser>
        <c:dLbls>
          <c:showVal val="1"/>
        </c:dLbls>
        <c:overlap val="100"/>
        <c:axId val="45320448"/>
        <c:axId val="45330432"/>
      </c:barChart>
      <c:catAx>
        <c:axId val="45320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330432"/>
        <c:crosses val="autoZero"/>
        <c:auto val="1"/>
        <c:lblAlgn val="ctr"/>
        <c:lblOffset val="100"/>
      </c:catAx>
      <c:valAx>
        <c:axId val="453304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320448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62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dLbls>
            <c:dLbl>
              <c:idx val="0"/>
              <c:layout>
                <c:manualLayout>
                  <c:x val="2.4742676167854335E-3"/>
                  <c:y val="-0.3148620203161283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4742676167854791E-3"/>
                  <c:y val="-0.33766564027036139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"/>
                  <c:y val="-0.3239595425307372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4742676167854335E-3"/>
                  <c:y val="-0.3514319105978614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1786.3</c:v>
                </c:pt>
                <c:pt idx="1">
                  <c:v>1904.2</c:v>
                </c:pt>
                <c:pt idx="2">
                  <c:v>2029.8</c:v>
                </c:pt>
                <c:pt idx="3">
                  <c:v>2163.8000000000002</c:v>
                </c:pt>
              </c:numCache>
            </c:numRef>
          </c:val>
        </c:ser>
        <c:dLbls>
          <c:showVal val="1"/>
        </c:dLbls>
        <c:overlap val="100"/>
        <c:axId val="119227520"/>
        <c:axId val="119229056"/>
      </c:barChart>
      <c:catAx>
        <c:axId val="119227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229056"/>
        <c:crosses val="autoZero"/>
        <c:auto val="1"/>
        <c:lblAlgn val="ctr"/>
        <c:lblOffset val="100"/>
      </c:catAx>
      <c:valAx>
        <c:axId val="119229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227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62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2.2573287957482394E-17"/>
                  <c:y val="-0.228435672514619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-0.283080709764836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7.4228028503562941E-3"/>
                  <c:y val="-0.28743459173005936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204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0"/>
                  <c:y val="-0.305944160514791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176.9</c:v>
                </c:pt>
                <c:pt idx="1">
                  <c:v>188.3</c:v>
                </c:pt>
                <c:pt idx="2">
                  <c:v>204</c:v>
                </c:pt>
                <c:pt idx="3">
                  <c:v>222.6</c:v>
                </c:pt>
              </c:numCache>
            </c:numRef>
          </c:val>
        </c:ser>
        <c:dLbls>
          <c:showVal val="1"/>
        </c:dLbls>
        <c:overlap val="100"/>
        <c:axId val="119341056"/>
        <c:axId val="119342592"/>
      </c:barChart>
      <c:catAx>
        <c:axId val="119341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342592"/>
        <c:crosses val="autoZero"/>
        <c:auto val="1"/>
        <c:lblAlgn val="ctr"/>
        <c:lblOffset val="100"/>
      </c:catAx>
      <c:valAx>
        <c:axId val="119342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3410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dirty="0"/>
          </a:p>
        </c:rich>
      </c:tx>
      <c:layout>
        <c:manualLayout>
          <c:xMode val="edge"/>
          <c:yMode val="edge"/>
          <c:x val="0.2197054179836784"/>
          <c:y val="1.2621558477189404E-2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dLbls>
            <c:dLbl>
              <c:idx val="0"/>
              <c:layout>
                <c:manualLayout>
                  <c:x val="6.4330958036421346E-2"/>
                  <c:y val="-8.8786802432262134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7.1753760886777512E-2"/>
                  <c:y val="-6.473997383208773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4433887569279492E-2"/>
                  <c:y val="-6.46801594143774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4742676167854335E-3"/>
                  <c:y val="-6.031119973036949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17941</c:v>
                </c:pt>
                <c:pt idx="1">
                  <c:v>17776</c:v>
                </c:pt>
                <c:pt idx="2">
                  <c:v>17616</c:v>
                </c:pt>
                <c:pt idx="3">
                  <c:v>17461</c:v>
                </c:pt>
              </c:numCache>
            </c:numRef>
          </c:val>
        </c:ser>
        <c:dLbls>
          <c:showVal val="1"/>
        </c:dLbls>
        <c:marker val="1"/>
        <c:axId val="119385472"/>
        <c:axId val="119395456"/>
      </c:lineChart>
      <c:catAx>
        <c:axId val="119385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395456"/>
        <c:crosses val="autoZero"/>
        <c:auto val="1"/>
        <c:lblAlgn val="ctr"/>
        <c:lblOffset val="100"/>
      </c:catAx>
      <c:valAx>
        <c:axId val="119395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385472"/>
        <c:crosses val="autoZero"/>
        <c:crossBetween val="between"/>
        <c:majorUnit val="2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Индекс потребительских цен, %</a:t>
            </a:r>
            <a:endParaRPr lang="ru-RU" sz="1400" dirty="0"/>
          </a:p>
        </c:rich>
      </c:tx>
      <c:layout>
        <c:manualLayout>
          <c:xMode val="edge"/>
          <c:yMode val="edge"/>
          <c:x val="0.17516856112830254"/>
          <c:y val="2.6267782461394672E-2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Индект потребительских цен, %</c:v>
                </c:pt>
              </c:strCache>
            </c:strRef>
          </c:tx>
          <c:dLbls>
            <c:dLbl>
              <c:idx val="0"/>
              <c:layout>
                <c:manualLayout>
                  <c:x val="-3.4639746634996041E-2"/>
                  <c:y val="-0.1465578593458595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4845605700712602E-2"/>
                  <c:y val="-0.169361479300092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9588476692788671E-2"/>
                  <c:y val="-0.114716531594727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1.731987331749802E-2"/>
                  <c:y val="-0.105798810803415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103.9</c:v>
                </c:pt>
                <c:pt idx="1">
                  <c:v>103.8</c:v>
                </c:pt>
                <c:pt idx="2" formatCode="0.0">
                  <c:v>104</c:v>
                </c:pt>
                <c:pt idx="3" formatCode="0.0">
                  <c:v>104</c:v>
                </c:pt>
              </c:numCache>
            </c:numRef>
          </c:val>
        </c:ser>
        <c:dLbls>
          <c:showVal val="1"/>
        </c:dLbls>
        <c:marker val="1"/>
        <c:axId val="119593216"/>
        <c:axId val="119599104"/>
      </c:lineChart>
      <c:catAx>
        <c:axId val="119593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599104"/>
        <c:crosses val="autoZero"/>
        <c:auto val="1"/>
        <c:lblAlgn val="ctr"/>
        <c:lblOffset val="100"/>
      </c:catAx>
      <c:valAx>
        <c:axId val="119599104"/>
        <c:scaling>
          <c:orientation val="minMax"/>
          <c:max val="105"/>
          <c:min val="103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593216"/>
        <c:crosses val="autoZero"/>
        <c:crossBetween val="between"/>
        <c:majorUnit val="0.5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dirty="0"/>
          </a:p>
        </c:rich>
      </c:tx>
      <c:layout>
        <c:manualLayout>
          <c:xMode val="edge"/>
          <c:yMode val="edge"/>
          <c:x val="0.17516856112830254"/>
          <c:y val="2.6267782461394672E-2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119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15835312747426772"/>
                  <c:y val="-0.128422721328726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18062153602533651"/>
                  <c:y val="-0.128362906868168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17814726840855116"/>
                  <c:y val="-0.119376052797185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24487.3</c:v>
                </c:pt>
                <c:pt idx="1">
                  <c:v>26103.5</c:v>
                </c:pt>
                <c:pt idx="2">
                  <c:v>27825.3</c:v>
                </c:pt>
                <c:pt idx="3">
                  <c:v>29662.2</c:v>
                </c:pt>
              </c:numCache>
            </c:numRef>
          </c:val>
        </c:ser>
        <c:dLbls>
          <c:showVal val="1"/>
        </c:dLbls>
        <c:marker val="1"/>
        <c:axId val="119682176"/>
        <c:axId val="119683712"/>
      </c:lineChart>
      <c:catAx>
        <c:axId val="119682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83712"/>
        <c:crosses val="autoZero"/>
        <c:auto val="1"/>
        <c:lblAlgn val="ctr"/>
        <c:lblOffset val="100"/>
      </c:catAx>
      <c:valAx>
        <c:axId val="119683712"/>
        <c:scaling>
          <c:orientation val="minMax"/>
          <c:min val="22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821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Y="10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01.01.2025г.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собрания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4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894" custScaleY="123539" custLinFactNeighborX="-285" custLinFactNeighborY="1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934C5-25CC-4BFB-87A4-77A9BAE3A35D}" srcId="{E7A7FB1F-D6E2-41F1-88F0-DF68ABA8E1C0}" destId="{49FDCF62-DC79-41AB-8221-AEF0E474B602}" srcOrd="1" destOrd="0" parTransId="{1C738FB6-8FC4-4657-9D18-FA4FA9358AA0}" sibTransId="{131ADD98-4B0A-4894-8297-0B050B959186}"/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85C2CE7-4D9D-4A06-A18C-E726F9365FD0}" type="presOf" srcId="{49FDCF62-DC79-41AB-8221-AEF0E474B602}" destId="{B1FF6FBA-5B4B-4F0C-A9E3-7068FB0712D3}" srcOrd="0" destOrd="1" presId="urn:microsoft.com/office/officeart/2005/8/layout/chevron2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4FBEC-7685-49CA-B1C1-9AC873FAF728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55B0D70-C4F3-45E1-A559-20A85B465BD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9AB0AC3C-4019-4B8F-97C9-0138BF8FD7EE}" type="parTrans" cxnId="{E94DB72C-48E5-4125-9891-C168823F6273}">
      <dgm:prSet/>
      <dgm:spPr/>
      <dgm:t>
        <a:bodyPr/>
        <a:lstStyle/>
        <a:p>
          <a:endParaRPr lang="ru-RU"/>
        </a:p>
      </dgm:t>
    </dgm:pt>
    <dgm:pt modelId="{44A29882-4907-430C-8E6B-9379804FF31D}" type="sibTrans" cxnId="{E94DB72C-48E5-4125-9891-C168823F6273}">
      <dgm:prSet/>
      <dgm:spPr/>
      <dgm:t>
        <a:bodyPr/>
        <a:lstStyle/>
        <a:p>
          <a:endParaRPr lang="ru-RU"/>
        </a:p>
      </dgm:t>
    </dgm:pt>
    <dgm:pt modelId="{3F811B77-02E4-4578-923C-BD128A0941F1}">
      <dgm:prSet phldrT="[Текст]"/>
      <dgm:spPr/>
      <dgm:t>
        <a:bodyPr/>
        <a:lstStyle/>
        <a:p>
          <a:r>
            <a:rPr lang="ru-RU" dirty="0" smtClean="0"/>
            <a:t>По функциям государства</a:t>
          </a:r>
          <a:endParaRPr lang="ru-RU" dirty="0"/>
        </a:p>
      </dgm:t>
    </dgm:pt>
    <dgm:pt modelId="{55434148-0597-4AC7-8A41-AADC5206AD22}" type="parTrans" cxnId="{EC0D4B75-C3F7-470C-B5EE-F07B47D8177C}">
      <dgm:prSet/>
      <dgm:spPr/>
      <dgm:t>
        <a:bodyPr/>
        <a:lstStyle/>
        <a:p>
          <a:endParaRPr lang="ru-RU"/>
        </a:p>
      </dgm:t>
    </dgm:pt>
    <dgm:pt modelId="{3E1F1DEE-48F8-4F49-9A59-5C3138A48293}" type="sibTrans" cxnId="{EC0D4B75-C3F7-470C-B5EE-F07B47D8177C}">
      <dgm:prSet/>
      <dgm:spPr/>
      <dgm:t>
        <a:bodyPr/>
        <a:lstStyle/>
        <a:p>
          <a:endParaRPr lang="ru-RU"/>
        </a:p>
      </dgm:t>
    </dgm:pt>
    <dgm:pt modelId="{5B646462-A818-44B2-B931-5B50BAA395A4}">
      <dgm:prSet phldrT="[Текст]"/>
      <dgm:spPr/>
      <dgm:t>
        <a:bodyPr/>
        <a:lstStyle/>
        <a:p>
          <a:r>
            <a:rPr lang="ru-RU" dirty="0" smtClean="0"/>
            <a:t>По ведомствам</a:t>
          </a:r>
          <a:endParaRPr lang="ru-RU" dirty="0"/>
        </a:p>
      </dgm:t>
    </dgm:pt>
    <dgm:pt modelId="{1167E876-AC87-4D4A-A152-AAF0D26FC7B4}" type="parTrans" cxnId="{DF888968-2655-4CD7-AC4F-8F8C9E21EDD7}">
      <dgm:prSet/>
      <dgm:spPr/>
      <dgm:t>
        <a:bodyPr/>
        <a:lstStyle/>
        <a:p>
          <a:endParaRPr lang="ru-RU"/>
        </a:p>
      </dgm:t>
    </dgm:pt>
    <dgm:pt modelId="{648AA75F-0678-4264-A536-B58FAE0A010C}" type="sibTrans" cxnId="{DF888968-2655-4CD7-AC4F-8F8C9E21EDD7}">
      <dgm:prSet/>
      <dgm:spPr/>
      <dgm:t>
        <a:bodyPr/>
        <a:lstStyle/>
        <a:p>
          <a:endParaRPr lang="ru-RU"/>
        </a:p>
      </dgm:t>
    </dgm:pt>
    <dgm:pt modelId="{33DAFCF0-595F-40E0-AFDA-8D9BB779D448}">
      <dgm:prSet phldrT="[Текст]"/>
      <dgm:spPr/>
      <dgm:t>
        <a:bodyPr/>
        <a:lstStyle/>
        <a:p>
          <a:r>
            <a:rPr lang="ru-RU" dirty="0" smtClean="0"/>
            <a:t>По муниципальным программам</a:t>
          </a:r>
          <a:endParaRPr lang="ru-RU" dirty="0"/>
        </a:p>
      </dgm:t>
    </dgm:pt>
    <dgm:pt modelId="{FE1D9B7F-FE31-4823-811F-0E73E3F52EFD}" type="parTrans" cxnId="{36D97AA9-18DC-4DA4-8490-7738A50EBDCF}">
      <dgm:prSet/>
      <dgm:spPr/>
      <dgm:t>
        <a:bodyPr/>
        <a:lstStyle/>
        <a:p>
          <a:endParaRPr lang="ru-RU"/>
        </a:p>
      </dgm:t>
    </dgm:pt>
    <dgm:pt modelId="{B6F9C807-92D1-4E17-8520-2BCF4DDC4BDE}" type="sibTrans" cxnId="{36D97AA9-18DC-4DA4-8490-7738A50EBDCF}">
      <dgm:prSet/>
      <dgm:spPr/>
      <dgm:t>
        <a:bodyPr/>
        <a:lstStyle/>
        <a:p>
          <a:endParaRPr lang="ru-RU"/>
        </a:p>
      </dgm:t>
    </dgm:pt>
    <dgm:pt modelId="{25BC0311-E0B2-4E4F-AF52-A68DE0603573}">
      <dgm:prSet phldrT="[Текст]"/>
      <dgm:spPr/>
      <dgm:t>
        <a:bodyPr/>
        <a:lstStyle/>
        <a:p>
          <a:endParaRPr lang="ru-RU"/>
        </a:p>
      </dgm:t>
    </dgm:pt>
    <dgm:pt modelId="{2FB036AF-EB2F-4E82-A067-B13AA2042012}" type="parTrans" cxnId="{8A4B33C1-6897-414D-B02B-80480D02CC8B}">
      <dgm:prSet/>
      <dgm:spPr/>
      <dgm:t>
        <a:bodyPr/>
        <a:lstStyle/>
        <a:p>
          <a:endParaRPr lang="ru-RU"/>
        </a:p>
      </dgm:t>
    </dgm:pt>
    <dgm:pt modelId="{63AABEA6-4BC0-4597-84D0-E00F1F9E7235}" type="sibTrans" cxnId="{8A4B33C1-6897-414D-B02B-80480D02CC8B}">
      <dgm:prSet/>
      <dgm:spPr/>
      <dgm:t>
        <a:bodyPr/>
        <a:lstStyle/>
        <a:p>
          <a:endParaRPr lang="ru-RU"/>
        </a:p>
      </dgm:t>
    </dgm:pt>
    <dgm:pt modelId="{5A47135C-6BE1-4A0C-8E71-FBD1B28FBFD7}">
      <dgm:prSet phldrT="[Текст]"/>
      <dgm:spPr/>
      <dgm:t>
        <a:bodyPr/>
        <a:lstStyle/>
        <a:p>
          <a:endParaRPr lang="ru-RU"/>
        </a:p>
      </dgm:t>
    </dgm:pt>
    <dgm:pt modelId="{8A1EA151-ED9A-4700-BDE7-A08F37CA719F}" type="parTrans" cxnId="{ABD21C5A-06DF-4344-8F66-72ED40A46E3F}">
      <dgm:prSet/>
      <dgm:spPr/>
      <dgm:t>
        <a:bodyPr/>
        <a:lstStyle/>
        <a:p>
          <a:endParaRPr lang="ru-RU"/>
        </a:p>
      </dgm:t>
    </dgm:pt>
    <dgm:pt modelId="{2774164C-C789-462F-A25A-EC9F5BE2EE5C}" type="sibTrans" cxnId="{ABD21C5A-06DF-4344-8F66-72ED40A46E3F}">
      <dgm:prSet/>
      <dgm:spPr/>
      <dgm:t>
        <a:bodyPr/>
        <a:lstStyle/>
        <a:p>
          <a:endParaRPr lang="ru-RU"/>
        </a:p>
      </dgm:t>
    </dgm:pt>
    <dgm:pt modelId="{37FF92C4-F861-4651-94C4-0659D2C4157B}">
      <dgm:prSet/>
      <dgm:spPr/>
      <dgm:t>
        <a:bodyPr/>
        <a:lstStyle/>
        <a:p>
          <a:endParaRPr lang="ru-RU"/>
        </a:p>
      </dgm:t>
    </dgm:pt>
    <dgm:pt modelId="{1E127964-199B-454A-8431-B7D3D20A2E6E}" type="parTrans" cxnId="{742450C9-11F2-47B3-BFFA-BD82AD9E6301}">
      <dgm:prSet/>
      <dgm:spPr/>
      <dgm:t>
        <a:bodyPr/>
        <a:lstStyle/>
        <a:p>
          <a:endParaRPr lang="ru-RU"/>
        </a:p>
      </dgm:t>
    </dgm:pt>
    <dgm:pt modelId="{5F61FD23-F969-4E7D-84E2-D1E52317B2F0}" type="sibTrans" cxnId="{742450C9-11F2-47B3-BFFA-BD82AD9E6301}">
      <dgm:prSet/>
      <dgm:spPr/>
      <dgm:t>
        <a:bodyPr/>
        <a:lstStyle/>
        <a:p>
          <a:endParaRPr lang="ru-RU"/>
        </a:p>
      </dgm:t>
    </dgm:pt>
    <dgm:pt modelId="{8E6B01E2-28E3-45E7-A75E-50DC86FB92F8}" type="pres">
      <dgm:prSet presAssocID="{E3D4FBEC-7685-49CA-B1C1-9AC873FAF7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766BB-5DDF-41EA-B8FD-C032EE52F1D1}" type="pres">
      <dgm:prSet presAssocID="{155B0D70-C4F3-45E1-A559-20A85B465BD3}" presName="centerShape" presStyleLbl="node0" presStyleIdx="0" presStyleCnt="1"/>
      <dgm:spPr/>
      <dgm:t>
        <a:bodyPr/>
        <a:lstStyle/>
        <a:p>
          <a:endParaRPr lang="ru-RU"/>
        </a:p>
      </dgm:t>
    </dgm:pt>
    <dgm:pt modelId="{73EBCB94-89EA-4546-839E-ECA28C276DB0}" type="pres">
      <dgm:prSet presAssocID="{55434148-0597-4AC7-8A41-AADC5206AD2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5D1BB70-E174-4E3B-BF89-369B660D5386}" type="pres">
      <dgm:prSet presAssocID="{3F811B77-02E4-4578-923C-BD128A0941F1}" presName="node" presStyleLbl="node1" presStyleIdx="0" presStyleCnt="3" custRadScaleRad="127018" custRadScaleInc="-3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DBA4C-687F-409C-B3F3-E0ED01510C44}" type="pres">
      <dgm:prSet presAssocID="{1167E876-AC87-4D4A-A152-AAF0D26FC7B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CDA501A-11F1-4015-9163-8CA24D613719}" type="pres">
      <dgm:prSet presAssocID="{5B646462-A818-44B2-B931-5B50BAA395A4}" presName="node" presStyleLbl="node1" presStyleIdx="1" presStyleCnt="3" custRadScaleRad="120412" custRadScaleInc="-44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BCF18-544D-4743-AD48-9E6CE60171B7}" type="pres">
      <dgm:prSet presAssocID="{FE1D9B7F-FE31-4823-811F-0E73E3F52EF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6D77595-B182-4B62-9801-C4150F8A2FDB}" type="pres">
      <dgm:prSet presAssocID="{33DAFCF0-595F-40E0-AFDA-8D9BB779D448}" presName="node" presStyleLbl="node1" presStyleIdx="2" presStyleCnt="3" custRadScaleRad="107922" custRadScaleInc="-41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D4B75-C3F7-470C-B5EE-F07B47D8177C}" srcId="{155B0D70-C4F3-45E1-A559-20A85B465BD3}" destId="{3F811B77-02E4-4578-923C-BD128A0941F1}" srcOrd="0" destOrd="0" parTransId="{55434148-0597-4AC7-8A41-AADC5206AD22}" sibTransId="{3E1F1DEE-48F8-4F49-9A59-5C3138A48293}"/>
    <dgm:cxn modelId="{FE4D6A2C-7F27-497A-B6DA-8362DE9B5DCE}" type="presOf" srcId="{E3D4FBEC-7685-49CA-B1C1-9AC873FAF728}" destId="{8E6B01E2-28E3-45E7-A75E-50DC86FB92F8}" srcOrd="0" destOrd="0" presId="urn:microsoft.com/office/officeart/2005/8/layout/radial4"/>
    <dgm:cxn modelId="{01D1D877-CB3B-441A-9AE3-ACB9454B850F}" type="presOf" srcId="{55434148-0597-4AC7-8A41-AADC5206AD22}" destId="{73EBCB94-89EA-4546-839E-ECA28C276DB0}" srcOrd="0" destOrd="0" presId="urn:microsoft.com/office/officeart/2005/8/layout/radial4"/>
    <dgm:cxn modelId="{DF888968-2655-4CD7-AC4F-8F8C9E21EDD7}" srcId="{155B0D70-C4F3-45E1-A559-20A85B465BD3}" destId="{5B646462-A818-44B2-B931-5B50BAA395A4}" srcOrd="1" destOrd="0" parTransId="{1167E876-AC87-4D4A-A152-AAF0D26FC7B4}" sibTransId="{648AA75F-0678-4264-A536-B58FAE0A010C}"/>
    <dgm:cxn modelId="{8A4B33C1-6897-414D-B02B-80480D02CC8B}" srcId="{E3D4FBEC-7685-49CA-B1C1-9AC873FAF728}" destId="{25BC0311-E0B2-4E4F-AF52-A68DE0603573}" srcOrd="1" destOrd="0" parTransId="{2FB036AF-EB2F-4E82-A067-B13AA2042012}" sibTransId="{63AABEA6-4BC0-4597-84D0-E00F1F9E7235}"/>
    <dgm:cxn modelId="{E94DB72C-48E5-4125-9891-C168823F6273}" srcId="{E3D4FBEC-7685-49CA-B1C1-9AC873FAF728}" destId="{155B0D70-C4F3-45E1-A559-20A85B465BD3}" srcOrd="0" destOrd="0" parTransId="{9AB0AC3C-4019-4B8F-97C9-0138BF8FD7EE}" sibTransId="{44A29882-4907-430C-8E6B-9379804FF31D}"/>
    <dgm:cxn modelId="{742450C9-11F2-47B3-BFFA-BD82AD9E6301}" srcId="{E3D4FBEC-7685-49CA-B1C1-9AC873FAF728}" destId="{37FF92C4-F861-4651-94C4-0659D2C4157B}" srcOrd="3" destOrd="0" parTransId="{1E127964-199B-454A-8431-B7D3D20A2E6E}" sibTransId="{5F61FD23-F969-4E7D-84E2-D1E52317B2F0}"/>
    <dgm:cxn modelId="{CFC4F022-F6E3-4FF9-B9BD-BD97BA209948}" type="presOf" srcId="{33DAFCF0-595F-40E0-AFDA-8D9BB779D448}" destId="{46D77595-B182-4B62-9801-C4150F8A2FDB}" srcOrd="0" destOrd="0" presId="urn:microsoft.com/office/officeart/2005/8/layout/radial4"/>
    <dgm:cxn modelId="{ABD21C5A-06DF-4344-8F66-72ED40A46E3F}" srcId="{E3D4FBEC-7685-49CA-B1C1-9AC873FAF728}" destId="{5A47135C-6BE1-4A0C-8E71-FBD1B28FBFD7}" srcOrd="2" destOrd="0" parTransId="{8A1EA151-ED9A-4700-BDE7-A08F37CA719F}" sibTransId="{2774164C-C789-462F-A25A-EC9F5BE2EE5C}"/>
    <dgm:cxn modelId="{9095E044-3344-4A6D-80FE-458E6E5119E6}" type="presOf" srcId="{FE1D9B7F-FE31-4823-811F-0E73E3F52EFD}" destId="{C8ABCF18-544D-4743-AD48-9E6CE60171B7}" srcOrd="0" destOrd="0" presId="urn:microsoft.com/office/officeart/2005/8/layout/radial4"/>
    <dgm:cxn modelId="{36D97AA9-18DC-4DA4-8490-7738A50EBDCF}" srcId="{155B0D70-C4F3-45E1-A559-20A85B465BD3}" destId="{33DAFCF0-595F-40E0-AFDA-8D9BB779D448}" srcOrd="2" destOrd="0" parTransId="{FE1D9B7F-FE31-4823-811F-0E73E3F52EFD}" sibTransId="{B6F9C807-92D1-4E17-8520-2BCF4DDC4BDE}"/>
    <dgm:cxn modelId="{B73CAD55-5FF3-4B54-AE75-FCC4739A1561}" type="presOf" srcId="{3F811B77-02E4-4578-923C-BD128A0941F1}" destId="{35D1BB70-E174-4E3B-BF89-369B660D5386}" srcOrd="0" destOrd="0" presId="urn:microsoft.com/office/officeart/2005/8/layout/radial4"/>
    <dgm:cxn modelId="{5EAEA064-C9C0-4C8E-AD18-9C2391CF23B5}" type="presOf" srcId="{5B646462-A818-44B2-B931-5B50BAA395A4}" destId="{1CDA501A-11F1-4015-9163-8CA24D613719}" srcOrd="0" destOrd="0" presId="urn:microsoft.com/office/officeart/2005/8/layout/radial4"/>
    <dgm:cxn modelId="{F6978CF3-5E46-454D-BB9F-138D37761FA4}" type="presOf" srcId="{1167E876-AC87-4D4A-A152-AAF0D26FC7B4}" destId="{B21DBA4C-687F-409C-B3F3-E0ED01510C44}" srcOrd="0" destOrd="0" presId="urn:microsoft.com/office/officeart/2005/8/layout/radial4"/>
    <dgm:cxn modelId="{B1B2934B-7115-4BB9-82A3-DBE22B81E074}" type="presOf" srcId="{155B0D70-C4F3-45E1-A559-20A85B465BD3}" destId="{F9E766BB-5DDF-41EA-B8FD-C032EE52F1D1}" srcOrd="0" destOrd="0" presId="urn:microsoft.com/office/officeart/2005/8/layout/radial4"/>
    <dgm:cxn modelId="{A4D97D95-6F60-425B-9579-D1D7498B46EA}" type="presParOf" srcId="{8E6B01E2-28E3-45E7-A75E-50DC86FB92F8}" destId="{F9E766BB-5DDF-41EA-B8FD-C032EE52F1D1}" srcOrd="0" destOrd="0" presId="urn:microsoft.com/office/officeart/2005/8/layout/radial4"/>
    <dgm:cxn modelId="{573FCBCC-08E9-4024-9EE4-8F3BF1B91478}" type="presParOf" srcId="{8E6B01E2-28E3-45E7-A75E-50DC86FB92F8}" destId="{73EBCB94-89EA-4546-839E-ECA28C276DB0}" srcOrd="1" destOrd="0" presId="urn:microsoft.com/office/officeart/2005/8/layout/radial4"/>
    <dgm:cxn modelId="{DC46D126-980B-4D04-B47C-ACE03D47162B}" type="presParOf" srcId="{8E6B01E2-28E3-45E7-A75E-50DC86FB92F8}" destId="{35D1BB70-E174-4E3B-BF89-369B660D5386}" srcOrd="2" destOrd="0" presId="urn:microsoft.com/office/officeart/2005/8/layout/radial4"/>
    <dgm:cxn modelId="{B3EF1F04-EA5C-4F19-BCE4-7495E666ACA8}" type="presParOf" srcId="{8E6B01E2-28E3-45E7-A75E-50DC86FB92F8}" destId="{B21DBA4C-687F-409C-B3F3-E0ED01510C44}" srcOrd="3" destOrd="0" presId="urn:microsoft.com/office/officeart/2005/8/layout/radial4"/>
    <dgm:cxn modelId="{02B43CEC-2BA6-4692-9E62-79D5BFB17841}" type="presParOf" srcId="{8E6B01E2-28E3-45E7-A75E-50DC86FB92F8}" destId="{1CDA501A-11F1-4015-9163-8CA24D613719}" srcOrd="4" destOrd="0" presId="urn:microsoft.com/office/officeart/2005/8/layout/radial4"/>
    <dgm:cxn modelId="{4CE3EF76-63E8-48D1-9F38-F7213512900C}" type="presParOf" srcId="{8E6B01E2-28E3-45E7-A75E-50DC86FB92F8}" destId="{C8ABCF18-544D-4743-AD48-9E6CE60171B7}" srcOrd="5" destOrd="0" presId="urn:microsoft.com/office/officeart/2005/8/layout/radial4"/>
    <dgm:cxn modelId="{3468A34F-E7D9-4ECA-B87C-C26B4EC4994D}" type="presParOf" srcId="{8E6B01E2-28E3-45E7-A75E-50DC86FB92F8}" destId="{46D77595-B182-4B62-9801-C4150F8A2FDB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/>
      <dgm:t>
        <a:bodyPr/>
        <a:lstStyle/>
        <a:p>
          <a:pPr algn="ctr"/>
          <a:endParaRPr lang="ru-RU" sz="1800" dirty="0" smtClean="0"/>
        </a:p>
        <a:p>
          <a:pPr algn="l"/>
          <a:r>
            <a:rPr lang="ru-RU" sz="1800" dirty="0" smtClean="0"/>
            <a:t>Обеспечение сбалансированности и долгосрочной устойчивости бюджета округа</a:t>
          </a:r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/>
      <dgm:t>
        <a:bodyPr/>
        <a:lstStyle/>
        <a:p>
          <a:pPr algn="l"/>
          <a:r>
            <a:rPr lang="ru-RU" sz="1800" dirty="0" smtClean="0"/>
            <a:t>Повышение качества финансового менеджмента в органах исполнительной власти</a:t>
          </a:r>
          <a:endParaRPr lang="ru-RU" sz="18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/>
      <dgm:t>
        <a:bodyPr/>
        <a:lstStyle/>
        <a:p>
          <a:pPr algn="l"/>
          <a:r>
            <a:rPr lang="ru-RU" sz="1800" dirty="0" smtClean="0"/>
            <a:t>Увеличение налогового потенциала района за счет налогового</a:t>
          </a:r>
          <a:endParaRPr lang="ru-RU" sz="18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36994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Ang="0" custScaleY="35775" custLinFactNeighborX="-765" custLinFactNeighborY="-2495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4878" custLinFactNeighborX="-15684" custLinFactNeighborY="-84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48252" custLinFactNeighborY="-1764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6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6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6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3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3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01.01.2022 г.</a:t>
          </a:r>
        </a:p>
        <a:p>
          <a:r>
            <a:rPr lang="ru-RU" sz="1200" dirty="0" smtClean="0"/>
            <a:t>4,2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/>
      <dgm:spPr/>
      <dgm:t>
        <a:bodyPr/>
        <a:lstStyle/>
        <a:p>
          <a:r>
            <a:rPr lang="ru-RU" dirty="0" smtClean="0"/>
            <a:t>Долг по бюджетным кредитам:</a:t>
          </a:r>
        </a:p>
        <a:p>
          <a:r>
            <a:rPr lang="ru-RU" dirty="0" smtClean="0"/>
            <a:t>4,2</a:t>
          </a:r>
          <a:endParaRPr lang="ru-RU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/>
      <dgm:spPr/>
      <dgm:t>
        <a:bodyPr/>
        <a:lstStyle/>
        <a:p>
          <a:r>
            <a:rPr lang="ru-RU" dirty="0" smtClean="0"/>
            <a:t>Долг по кредитам кредитных организаций:</a:t>
          </a:r>
        </a:p>
        <a:p>
          <a:r>
            <a:rPr lang="ru-RU" dirty="0" smtClean="0"/>
            <a:t>0,0</a:t>
          </a:r>
          <a:endParaRPr lang="ru-RU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01.01.2024г.</a:t>
          </a:r>
        </a:p>
        <a:p>
          <a:r>
            <a:rPr lang="ru-RU" sz="1200" dirty="0" smtClean="0"/>
            <a:t>2,2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2,2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01.01.2023 г.</a:t>
          </a:r>
        </a:p>
        <a:p>
          <a:r>
            <a:rPr lang="ru-RU" sz="1200" dirty="0" smtClean="0"/>
            <a:t>4,2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4,2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E567-063E-4EF7-8818-6CF2DA5738B2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6500-A641-4877-8511-93BD7265F3C5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3895-73A3-4582-8B11-BC553283BBA4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17BE-83BE-4460-9718-0A5B43C3156C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0460-A756-47BE-96B2-86D861BFEB46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856D-529B-4515-9B1E-D242064B3614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B575-0314-470C-AE21-4C045E0A663D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7DA6-B93D-457E-A7D6-194D25CF5FBD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A708-BAD4-41C5-A60E-1FB4674276A1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8E45-8815-4DF7-98B5-B7D6EC6B1828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1ADE-989C-4118-A355-AA714810F451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A5E6-178B-461A-80B5-6EEA2A11303D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0" y="365125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0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99A1E-9DC4-4E35-AE6D-C081CBD98A9C}" type="datetime1">
              <a:rPr lang="ru-RU"/>
              <a:pPr>
                <a:defRPr/>
              </a:pPr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hyperlink" Target="http://adm-tns.ru/" TargetMode="Externa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12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9.jpeg"/><Relationship Id="rId14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65267&amp;date=05.11.2020&amp;dst=13986&amp;fld=134" TargetMode="External"/><Relationship Id="rId2" Type="http://schemas.openxmlformats.org/officeDocument/2006/relationships/hyperlink" Target="https://login.consultant.ru/link/?req=doc&amp;base=RZR&amp;n=365267&amp;date=05.11.2020&amp;dst=9219&amp;fld=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47.jpeg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jpeg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2.png"/><Relationship Id="rId7" Type="http://schemas.openxmlformats.org/officeDocument/2006/relationships/image" Target="../media/image66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2.png"/><Relationship Id="rId7" Type="http://schemas.openxmlformats.org/officeDocument/2006/relationships/image" Target="../media/image71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7.xls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Office_Excel_97-20035.xls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8" Type="http://schemas.openxmlformats.org/officeDocument/2006/relationships/hyperlink" Target="http://adm-tns.ru/" TargetMode="Externa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1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openxmlformats.org/officeDocument/2006/relationships/diagramColors" Target="../diagrams/colors10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24" Type="http://schemas.microsoft.com/office/2007/relationships/diagramDrawing" Target="../diagrams/drawing9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10.xml"/><Relationship Id="rId23" Type="http://schemas.microsoft.com/office/2007/relationships/diagramDrawing" Target="../diagrams/drawing8.xml"/><Relationship Id="rId10" Type="http://schemas.openxmlformats.org/officeDocument/2006/relationships/diagramData" Target="../diagrams/data9.xml"/><Relationship Id="rId19" Type="http://schemas.openxmlformats.org/officeDocument/2006/relationships/image" Target="../media/image2.pn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openxmlformats.org/officeDocument/2006/relationships/diagramData" Target="../diagrams/data10.xml"/><Relationship Id="rId22" Type="http://schemas.microsoft.com/office/2007/relationships/diagramDrawing" Target="../diagrams/drawing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8.xls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adm-tns.ru/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5414963"/>
            <a:ext cx="9499600" cy="1258887"/>
          </a:xfrm>
        </p:spPr>
        <p:txBody>
          <a:bodyPr/>
          <a:lstStyle/>
          <a:p>
            <a:pPr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проекту решения Совета депутатов Тоншаевского муниципального округа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бюджете Тоншаевского муниципального округа  на 2022 год и на плановый период 2023 и 2024 годов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25" y="0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3948" y="225842"/>
            <a:ext cx="9618052" cy="951692"/>
          </a:xfrm>
          <a:prstGeom prst="rect">
            <a:avLst/>
          </a:prstGeom>
          <a:noFill/>
        </p:spPr>
        <p:txBody>
          <a:bodyPr lIns="89047" tIns="44524" rIns="89047" bIns="4452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2800" b="1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338" y="1571625"/>
            <a:ext cx="897731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817688" y="200025"/>
            <a:ext cx="10039350" cy="1325563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чем основано составление проекта бюджета </a:t>
            </a:r>
            <a:b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2560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301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325634" y="1714488"/>
            <a:ext cx="9247290" cy="107157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Составление проекта бюджета  муниципального </a:t>
            </a:r>
            <a:r>
              <a:rPr lang="ru-RU" sz="3200" dirty="0" smtClean="0"/>
              <a:t>округа </a:t>
            </a:r>
            <a:r>
              <a:rPr lang="ru-RU" sz="3200" dirty="0"/>
              <a:t>основывается на: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4196" y="2857496"/>
            <a:ext cx="2714644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4196" y="3473245"/>
            <a:ext cx="2714644" cy="307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Тоншаевского муниципального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91957" y="2857496"/>
            <a:ext cx="2714644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29718" y="2897478"/>
            <a:ext cx="2643206" cy="42862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20519" y="3473245"/>
            <a:ext cx="2786082" cy="30003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налоговой и бюджетной политики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72594" y="3437526"/>
            <a:ext cx="2500330" cy="307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муниципального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2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6035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52600" y="1270000"/>
          <a:ext cx="10172700" cy="35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/>
        </p:nvGraphicFramePr>
        <p:xfrm>
          <a:off x="1752600" y="4537075"/>
          <a:ext cx="10172700" cy="169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27" name="Picture 7" descr="logo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9125" y="161925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855913" y="161925"/>
            <a:ext cx="85010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проекта бюджета Тоншаевского муниципального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001963" y="288925"/>
            <a:ext cx="8456612" cy="11430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4938" y="1709738"/>
            <a:ext cx="65786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54925" y="1709738"/>
            <a:ext cx="4364038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принятие Решения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 бюджете на очередной финансовый год и плановый период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бюджете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- принятие решения об исполнении бюджета за отчетный финансовый период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- подготовка экономического обоснования доходов и расходов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843213" y="80963"/>
            <a:ext cx="9029700" cy="1325562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МОДЕЛЬНЫЙ БЮДЖЕТ</a:t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этап межбюджетных отношений 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62075"/>
            <a:ext cx="7034213" cy="5495925"/>
          </a:xfrm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735263" y="2085975"/>
            <a:ext cx="156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/>
              <a:t>Внутри каждой группы расходов выделены расходы наиболее ярко характеризующие конкретную группу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00538" y="3230563"/>
            <a:ext cx="1871662" cy="13843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 dirty="0">
                <a:latin typeface="Arial" charset="0"/>
              </a:rPr>
              <a:t>Расчетный объем расходов по каждой группе опред. как средний объем расходов по группе обязательств, скоррек. на показатель приведения и коэффициенты удорожания</a:t>
            </a: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1622425" y="5070475"/>
            <a:ext cx="1584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Расходы инвестиционного характера не учитываются</a:t>
            </a:r>
          </a:p>
        </p:txBody>
      </p:sp>
      <p:sp>
        <p:nvSpPr>
          <p:cNvPr id="28678" name="Прямоугольник 9"/>
          <p:cNvSpPr>
            <a:spLocks noChangeArrowheads="1"/>
          </p:cNvSpPr>
          <p:nvPr/>
        </p:nvSpPr>
        <p:spPr bwMode="auto">
          <a:xfrm>
            <a:off x="906463" y="3302000"/>
            <a:ext cx="1873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Группировка муниципальных образований по численности и типу населения</a:t>
            </a:r>
          </a:p>
        </p:txBody>
      </p:sp>
      <p:sp>
        <p:nvSpPr>
          <p:cNvPr id="28679" name="Прямоугольник 10"/>
          <p:cNvSpPr>
            <a:spLocks noChangeArrowheads="1"/>
          </p:cNvSpPr>
          <p:nvPr/>
        </p:nvSpPr>
        <p:spPr bwMode="auto">
          <a:xfrm>
            <a:off x="3854450" y="5064125"/>
            <a:ext cx="15843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Расходы на органы МСУ рассчитываются в отдельном блоке расходов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2784475" y="3402013"/>
            <a:ext cx="1439863" cy="122396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Основные подходы методики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80324" y="5010912"/>
            <a:ext cx="2999867" cy="1277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100" b="1" dirty="0"/>
              <a:t>КОЭФФИЦИЕНТЫ УДОРОЖАНИЯ</a:t>
            </a:r>
          </a:p>
          <a:p>
            <a:pPr algn="just">
              <a:defRPr/>
            </a:pPr>
            <a:r>
              <a:rPr lang="ru-RU" altLang="ru-RU" sz="1100" dirty="0"/>
              <a:t>Масштаб, расселение, размещение населенных пунктов, стоимость теплоэнергии, стоимость жилья за 1 кв.м. к среднему по группе, рост оборота субъектов малого предпринимательства и т.д. 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589838" y="3194304"/>
            <a:ext cx="3051175" cy="1277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100" b="1" dirty="0"/>
              <a:t>ПОКАЗАТЕЛИ ПРИВЕДЕНИЯ</a:t>
            </a:r>
          </a:p>
          <a:p>
            <a:pPr algn="just">
              <a:defRPr/>
            </a:pPr>
            <a:r>
              <a:rPr lang="ru-RU" altLang="ru-RU" sz="1100" dirty="0"/>
              <a:t>Численность и половозрастной состав населения, количество объектов культурного наследия, протяженность дорог, площадь </a:t>
            </a:r>
            <a:r>
              <a:rPr lang="ru-RU" altLang="ru-RU" sz="1100" dirty="0" smtClean="0"/>
              <a:t>муниципального </a:t>
            </a:r>
            <a:r>
              <a:rPr lang="ru-RU" altLang="ru-RU" sz="1100" dirty="0"/>
              <a:t>жилищного фонда, протяженность улиц, проездов, набережных и т.д.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478588" y="1341121"/>
            <a:ext cx="3924300" cy="1541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100" b="1" dirty="0"/>
              <a:t>ГРУППИРОВКА РАСХОДНЫХ ОБЯЗАТЕЛЬСТВ ПО РАЗДЕЛАМ</a:t>
            </a:r>
          </a:p>
          <a:p>
            <a:pPr algn="just">
              <a:defRPr/>
            </a:pPr>
            <a:r>
              <a:rPr lang="ru-RU" altLang="ru-RU" sz="1000" dirty="0"/>
              <a:t>Общие государственные вопросы, национальная безопасность и правоохранительная деятельность, национальная экономика, жилищно-коммунальное хозяйство, охрана окружающей среды, образование, культура, кинематография, физическая культура и спорт, </a:t>
            </a:r>
            <a:r>
              <a:rPr lang="ru-RU" altLang="ru-RU" sz="1000" dirty="0" smtClean="0"/>
              <a:t>СМИ, </a:t>
            </a:r>
            <a:r>
              <a:rPr lang="ru-RU" altLang="ru-RU" sz="1000" dirty="0"/>
              <a:t>обслуживание государственного и муниципального долга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145088" y="2019300"/>
            <a:ext cx="1281112" cy="70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78588" y="3390900"/>
            <a:ext cx="1111250" cy="1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73750" y="4735513"/>
            <a:ext cx="1716088" cy="860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68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833688" y="106363"/>
            <a:ext cx="9029700" cy="13255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Группировка расходов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699" name="Группа 4"/>
          <p:cNvGrpSpPr>
            <a:grpSpLocks/>
          </p:cNvGrpSpPr>
          <p:nvPr/>
        </p:nvGrpSpPr>
        <p:grpSpPr bwMode="auto">
          <a:xfrm>
            <a:off x="8694738" y="3806825"/>
            <a:ext cx="1885950" cy="1508125"/>
            <a:chOff x="6939514" y="1605161"/>
            <a:chExt cx="1886130" cy="15089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939514" y="1605161"/>
              <a:ext cx="1886130" cy="15089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028422" y="1605161"/>
              <a:ext cx="1797222" cy="141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/>
                <a:t>По видам расходов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8" name="Стрелка влево 7"/>
          <p:cNvSpPr/>
          <p:nvPr/>
        </p:nvSpPr>
        <p:spPr>
          <a:xfrm rot="20200773">
            <a:off x="7410450" y="4530725"/>
            <a:ext cx="1220788" cy="5651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9701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325" y="384175"/>
            <a:ext cx="9496425" cy="8053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Тоншаевского муниципального округа по доходам и расходам, тыс.руб</a:t>
            </a:r>
            <a:r>
              <a:rPr lang="ru-RU" sz="31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" charset="0"/>
              </a:rPr>
            </a:br>
            <a:endParaRPr lang="ru-RU" sz="3200" b="1" dirty="0" smtClean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</p:nvPr>
        </p:nvGraphicFramePr>
        <p:xfrm>
          <a:off x="1511300" y="1536700"/>
          <a:ext cx="9974263" cy="4267200"/>
        </p:xfrm>
        <a:graphic>
          <a:graphicData uri="http://schemas.openxmlformats.org/presentationml/2006/ole">
            <p:oleObj spid="_x0000_s30723" name="Worksheet" r:id="rId5" imgW="7715250" imgH="3305251" progId="Excel.Sheet.8">
              <p:embed/>
            </p:oleObj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2081" y="1222947"/>
            <a:ext cx="24304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2060448" y="106363"/>
            <a:ext cx="9609265" cy="13255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округа на 2022-2024г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896357" y="1496291"/>
          <a:ext cx="5436513" cy="382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896938" y="5375275"/>
            <a:ext cx="5583237" cy="933450"/>
            <a:chOff x="386990" y="6662985"/>
            <a:chExt cx="10083248" cy="137457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86990" y="6662985"/>
              <a:ext cx="9790814" cy="13605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772336" y="6677011"/>
              <a:ext cx="7697902" cy="1360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Повышение эффективности и оптимизация бюджетных расходов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930400" y="7604125"/>
            <a:ext cx="65088" cy="1301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480175" y="1475509"/>
            <a:ext cx="5459413" cy="12676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Реализация принципов открытости и                          прозрачности управления финансами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80175" y="3027363"/>
            <a:ext cx="5459413" cy="92233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качества оказываемых услуг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80175" y="4089111"/>
            <a:ext cx="5459413" cy="108108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Развития </a:t>
            </a:r>
            <a:r>
              <a:rPr lang="ru-RU" dirty="0"/>
              <a:t>и совершенствование системы финансового контроля и контроля в сфере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закупок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80175" y="5422468"/>
            <a:ext cx="5459413" cy="92233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Безусловное исполнение всех принятых обязательств</a:t>
            </a:r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6163" y="5427663"/>
            <a:ext cx="10096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82675" y="4218709"/>
            <a:ext cx="1123950" cy="87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3863975" y="-841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80311" y="3951077"/>
            <a:ext cx="1096366" cy="94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40999" y="1845851"/>
            <a:ext cx="1217539" cy="77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0513" y="2820988"/>
            <a:ext cx="8016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7813" y="5316538"/>
            <a:ext cx="9493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866497" y="1171254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1211" y="1901508"/>
            <a:ext cx="2560786" cy="376285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налогов, установленных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Налоговым кодексом РФ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(налог на доходы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физических лиц,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единый налог на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вмененный доход и др.)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88133" y="1961611"/>
            <a:ext cx="3142810" cy="394077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пошлин и сборов,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законодательством РФ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(доходы от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имущества, плата за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негативное воздействие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окружающую среду,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штрафы за нарушение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законодательства и др.)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73002" y="1955789"/>
            <a:ext cx="2860282" cy="394659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Поступления от других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системы, граждан и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(межбюджетные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трансферты в виде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дотаций, субвенций,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субсидий, поступления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от юридических и физических лиц, кроме налоговых и неналоговых доходов)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61312" y="5997428"/>
            <a:ext cx="9089409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pic>
        <p:nvPicPr>
          <p:cNvPr id="3380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585793" y="1145534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47201" y="1076433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81299" y="245750"/>
            <a:ext cx="9164928" cy="6462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Тоншаевского муниципального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96109" y="4912978"/>
            <a:ext cx="3555810" cy="1665028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65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  <a:p>
            <a:pPr marL="0" lvl="1" indent="0" algn="ctr" eaLnBrk="0" fontAlgn="auto" hangingPunct="0">
              <a:lnSpc>
                <a:spcPts val="165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23 Налогового кодекса РФ, ставка налога 13%, в отдельных случаях 9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%,15%,30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24832" y="1367749"/>
            <a:ext cx="2610852" cy="3388557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675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6593" y="1456458"/>
            <a:ext cx="6583680" cy="4444470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216000" rIns="0" bIns="0" anchor="ctr"/>
          <a:lstStyle/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Налоговые ставки устанавливаются в следующих размерах: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1) 0,2 процента в отношении: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жилых домов, частей жилых домов, квартир, частей квартир, комнат;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единых недвижимых комплексов, в состав которых входит хотя бы один жилой дом;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гаражей и </a:t>
            </a:r>
            <a:r>
              <a:rPr lang="ru-RU" sz="1200" dirty="0" err="1" smtClean="0">
                <a:solidFill>
                  <a:schemeClr val="tx1"/>
                </a:solidFill>
              </a:rPr>
              <a:t>машино-мест</a:t>
            </a:r>
            <a:r>
              <a:rPr lang="ru-RU" sz="1200" dirty="0" smtClean="0">
                <a:solidFill>
                  <a:schemeClr val="tx1"/>
                </a:solidFill>
              </a:rPr>
              <a:t>, в том числе расположенных в объектах налогообложения, указанных в подпункте 2 настоящего пункта;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2) 1,8 процента в отношении объектов налогообложения, включенных в перечень, определяемый в соответствии с </a:t>
            </a:r>
            <a:r>
              <a:rPr lang="ru-RU" sz="1200" dirty="0" smtClean="0">
                <a:solidFill>
                  <a:schemeClr val="tx1"/>
                </a:solidFill>
                <a:hlinkClick r:id="rId2"/>
              </a:rPr>
              <a:t>пунктом 7 статьи 378.2</a:t>
            </a:r>
            <a:r>
              <a:rPr lang="ru-RU" sz="1200" dirty="0" smtClean="0">
                <a:solidFill>
                  <a:schemeClr val="tx1"/>
                </a:solidFill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200" dirty="0" smtClean="0">
                <a:solidFill>
                  <a:schemeClr val="tx1"/>
                </a:solidFill>
                <a:hlinkClick r:id="rId3"/>
              </a:rPr>
              <a:t>абзацем вторым пункта 10 статьи 378.2</a:t>
            </a:r>
            <a:r>
              <a:rPr lang="ru-RU" sz="1200" dirty="0" smtClean="0">
                <a:solidFill>
                  <a:schemeClr val="tx1"/>
                </a:solidFill>
              </a:rPr>
              <a:t>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3) 0,5 процента в отношении прочих объектов налогообложения;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4) 0 процентов по налогу на имущество физических лиц, кадастровая стоимость которого составляет менее 100000 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4032" y="219456"/>
            <a:ext cx="1267968" cy="11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3771900" y="361950"/>
            <a:ext cx="6816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26193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389188" y="1047750"/>
            <a:ext cx="93456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соответствующими уровнями бюджетов.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2044700" y="2686050"/>
            <a:ext cx="882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8" y="3429000"/>
            <a:ext cx="7905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752600" y="3494088"/>
            <a:ext cx="196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itchFamily="18" charset="0"/>
              </a:rPr>
              <a:t>ОБЩЕГОСУДАРСТВЕННЫЕ</a:t>
            </a:r>
          </a:p>
          <a:p>
            <a:r>
              <a:rPr lang="ru-RU" sz="1000" b="1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752600" y="4054475"/>
            <a:ext cx="1884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</a:rPr>
              <a:t>НАЦИОНАЛЬНАЯ</a:t>
            </a:r>
          </a:p>
          <a:p>
            <a:r>
              <a:rPr lang="ru-RU" sz="1000" b="1" dirty="0" smtClean="0">
                <a:latin typeface="Times New Roman" pitchFamily="18" charset="0"/>
              </a:rPr>
              <a:t>ОБОРОНА</a:t>
            </a:r>
            <a:endParaRPr lang="ru-RU" sz="1000" b="1" dirty="0">
              <a:latin typeface="Times New Roman" pitchFamily="18" charset="0"/>
            </a:endParaRP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888" y="4117531"/>
            <a:ext cx="69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752600" y="5160963"/>
            <a:ext cx="135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</a:rPr>
              <a:t>НАЦИОНАЛЬНАЯ </a:t>
            </a:r>
          </a:p>
          <a:p>
            <a:r>
              <a:rPr lang="ru-RU" sz="1000" b="1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4012" y="4963097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883275" y="3465513"/>
            <a:ext cx="1360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itchFamily="18" charset="0"/>
              </a:rPr>
              <a:t>ЖИЛИЩНО-</a:t>
            </a:r>
          </a:p>
          <a:p>
            <a:r>
              <a:rPr lang="ru-RU" sz="1000" b="1" dirty="0">
                <a:latin typeface="Times New Roman" pitchFamily="18" charset="0"/>
              </a:rPr>
              <a:t>КОММУНАЛЬНОЕ</a:t>
            </a:r>
          </a:p>
          <a:p>
            <a:r>
              <a:rPr lang="ru-RU" sz="1000" b="1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8875" y="3457575"/>
            <a:ext cx="73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930900" y="42703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>
                <a:latin typeface="Times New Roman" pitchFamily="18" charset="0"/>
              </a:rPr>
              <a:t>ОБРАЗОВАНИЕ</a:t>
            </a: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8875" y="4168775"/>
            <a:ext cx="7207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934075" y="5233988"/>
            <a:ext cx="150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</a:rPr>
              <a:t>КУЛЬТУРА И</a:t>
            </a:r>
          </a:p>
          <a:p>
            <a:r>
              <a:rPr lang="ru-RU" sz="1000" b="1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4438" y="5122863"/>
            <a:ext cx="7016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9572625" y="5186363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</a:rPr>
              <a:t>СОЦИАЛЬНАЯ</a:t>
            </a:r>
          </a:p>
          <a:p>
            <a:r>
              <a:rPr lang="ru-RU" sz="1000" b="1" dirty="0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86940" y="5126609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601200" y="4151313"/>
            <a:ext cx="1668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ОБСЛУЖИВАНИЕ</a:t>
            </a:r>
          </a:p>
          <a:p>
            <a:r>
              <a:rPr lang="ru-RU" sz="1000" b="1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b="1">
                <a:latin typeface="Times New Roman" pitchFamily="18" charset="0"/>
              </a:rPr>
              <a:t>И МУНИЦИПАЛЬНОГО</a:t>
            </a:r>
          </a:p>
          <a:p>
            <a:r>
              <a:rPr lang="ru-RU" sz="1000" b="1">
                <a:latin typeface="Times New Roman" pitchFamily="18" charset="0"/>
              </a:rPr>
              <a:t>ДОЛГА</a:t>
            </a: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36191" y="4233355"/>
            <a:ext cx="7921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696450" y="3382963"/>
            <a:ext cx="1479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ФИЗИЧЕСКАЯ КУЛЬТУРА, СПОРТ И СМИ</a:t>
            </a: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34400" y="3417888"/>
            <a:ext cx="820738" cy="56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389188" y="274638"/>
            <a:ext cx="93456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0032" y="5961888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98464" y="6129742"/>
            <a:ext cx="2023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AutoShape 2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68" y="6018458"/>
            <a:ext cx="692260" cy="68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4949953" y="5876544"/>
            <a:ext cx="816864" cy="743712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31" name="Овал 30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проект решения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«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Тоншаевского муниципального округа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«Бюджет для граждан», в котором кратко и доступно отражены основные параметры бюджета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ключевых задач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является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округа,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2525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финансов администрации Тоншаевского муниципального округа </a:t>
            </a:r>
            <a:r>
              <a:rPr lang="en-US" alt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fin-tonsh.ru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075" y="-55563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973388" y="136525"/>
            <a:ext cx="9029700" cy="104609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1280160" y="1462088"/>
          <a:ext cx="10253472" cy="4850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8346"/>
                <a:gridCol w="1130006"/>
                <a:gridCol w="950976"/>
                <a:gridCol w="999744"/>
                <a:gridCol w="914400"/>
              </a:tblGrid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ФОТ 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всего,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17941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17616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Прибыль прибыльных предприятий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потребительских цен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Средняя заработная плата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24487,3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26103,5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27825,3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29662,2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капитал,млн.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384" y="365125"/>
            <a:ext cx="10192512" cy="68338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8096" y="1316736"/>
          <a:ext cx="5132832" cy="28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6150864" y="4084320"/>
          <a:ext cx="5132832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829056" y="4108704"/>
          <a:ext cx="5132832" cy="274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224016" y="1182624"/>
          <a:ext cx="5132832" cy="287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384" y="365125"/>
            <a:ext cx="10192512" cy="68338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8096" y="1109472"/>
          <a:ext cx="5132832" cy="270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6114288" y="3913632"/>
          <a:ext cx="5132832" cy="29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224016" y="1097280"/>
          <a:ext cx="5132832" cy="271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472" y="3970053"/>
            <a:ext cx="4108704" cy="252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187" y="154496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279650" y="239714"/>
            <a:ext cx="9359900" cy="86294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2022-2024 года, тыс.руб.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36064" y="1085086"/>
          <a:ext cx="9781286" cy="553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/>
                <a:gridCol w="2414016"/>
                <a:gridCol w="2255520"/>
                <a:gridCol w="2246630"/>
              </a:tblGrid>
              <a:tr h="393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из них: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231323,9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244446,2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258212,6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182744,2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194780,9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207611,0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14269,4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13523,7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12784,4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2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Налог.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13975,1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2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951163" y="227013"/>
            <a:ext cx="9029700" cy="8683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2022-2024 год, тыс.руб.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50720" y="1085083"/>
          <a:ext cx="10025380" cy="507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345"/>
                <a:gridCol w="2506345"/>
                <a:gridCol w="2506345"/>
                <a:gridCol w="2506345"/>
              </a:tblGrid>
              <a:tr h="390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4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46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713390,2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668375,7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422690,2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вышестоящего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713390,2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668375,7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422690,2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944714,1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912821,9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680902,8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 по отраслям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944714,1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910821,9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678702,8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944714,1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910821,9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678702,8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Профицит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102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Объект 6"/>
          <p:cNvGraphicFramePr>
            <a:graphicFrameLocks noGrp="1"/>
          </p:cNvGraphicFramePr>
          <p:nvPr>
            <p:ph idx="1"/>
          </p:nvPr>
        </p:nvGraphicFramePr>
        <p:xfrm>
          <a:off x="1889125" y="1047750"/>
          <a:ext cx="9826625" cy="5767388"/>
        </p:xfrm>
        <a:graphic>
          <a:graphicData uri="http://schemas.openxmlformats.org/presentationml/2006/ole">
            <p:oleObj spid="_x0000_s41985" name="Worksheet" r:id="rId3" imgW="7677150" imgH="4505350" progId="Excel.Sheet.8">
              <p:embed/>
            </p:oleObj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76538" y="258763"/>
            <a:ext cx="9029700" cy="574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Тоншаевского  муниципального округа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год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 descr="http://lipetsk.immf.ru/upload/iblock/aed/aed18dc8bf147a4ff4dd2923e2c2a3f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5638" y="5049838"/>
            <a:ext cx="25146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42925"/>
            <a:ext cx="9740900" cy="1069975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– основной вид безвозмездных перечислений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463" y="3244850"/>
            <a:ext cx="4283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9100" y="1768475"/>
            <a:ext cx="6565900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355850" y="2637362"/>
          <a:ext cx="9144000" cy="342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175" y="2301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875692" y="219075"/>
            <a:ext cx="9448799" cy="1325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округ</a:t>
            </a: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тыс.руб.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78050" y="1617663"/>
          <a:ext cx="8279718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04"/>
                <a:gridCol w="1997038"/>
                <a:gridCol w="1997038"/>
                <a:gridCol w="19970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2022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2023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2024 год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178398,6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157256,7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160199,9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308538,6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282105,4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31547,9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226327,6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228770,4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230532,2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125,4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243,2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300,2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4908550"/>
            <a:ext cx="43068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628900" y="100013"/>
            <a:ext cx="9074150" cy="112871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округа по расходам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28663" y="1331913"/>
            <a:ext cx="5314950" cy="911415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Фонд оплаты труда рассчитан </a:t>
            </a:r>
            <a:r>
              <a:rPr lang="ru-RU" sz="1600" dirty="0">
                <a:cs typeface="Times New Roman" pitchFamily="18" charset="0"/>
              </a:rPr>
              <a:t>с учетом </a:t>
            </a:r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сохранения целевых показателей заработной платы отдельных категорий работников, установленных Указами Президента РФ 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437313" y="1412875"/>
            <a:ext cx="5118100" cy="706438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Софинансирование социально-значимых расходов органов местного самоуправления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582988" y="2463800"/>
            <a:ext cx="5118100" cy="866775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</a:t>
            </a:r>
            <a:r>
              <a:rPr lang="ru-RU" sz="1600" dirty="0" smtClean="0"/>
              <a:t>б</a:t>
            </a:r>
            <a:r>
              <a:rPr lang="ru-RU" sz="1600" dirty="0" smtClean="0"/>
              <a:t>ездефицитного </a:t>
            </a:r>
            <a:r>
              <a:rPr lang="ru-RU" sz="1600" dirty="0"/>
              <a:t>бюджета на </a:t>
            </a:r>
            <a:r>
              <a:rPr lang="ru-RU" sz="1600" dirty="0" smtClean="0"/>
              <a:t>2022-2024 год 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7525" y="3562350"/>
            <a:ext cx="8143875" cy="9350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Тоншаевского муниципального округа по расходам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847725" y="4654550"/>
            <a:ext cx="5075238" cy="109378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выплат </a:t>
            </a:r>
            <a:r>
              <a:rPr lang="ru-RU" sz="1600" dirty="0" smtClean="0">
                <a:solidFill>
                  <a:schemeClr val="tx1"/>
                </a:solidFill>
              </a:rPr>
              <a:t>заработной </a:t>
            </a:r>
            <a:r>
              <a:rPr lang="ru-RU" sz="1600" dirty="0">
                <a:solidFill>
                  <a:schemeClr val="tx1"/>
                </a:solidFill>
              </a:rPr>
              <a:t>платы отдельным категориям работников социальной сферы в соответствии с утвержденными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ru-RU" sz="1600" dirty="0">
                <a:solidFill>
                  <a:schemeClr val="tx1"/>
                </a:solidFill>
              </a:rPr>
              <a:t>дорожным картам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35688" y="4703763"/>
            <a:ext cx="5132387" cy="66198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Реализация жилищных программ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5057775" y="5662613"/>
            <a:ext cx="4873625" cy="106362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Реализация МП </a:t>
            </a:r>
            <a:r>
              <a:rPr lang="en-US" sz="1400" dirty="0"/>
              <a:t>“</a:t>
            </a:r>
            <a:r>
              <a:rPr lang="ru-RU" sz="1400" dirty="0"/>
              <a:t>Формирование современной городской среды на территории Тоншаевского муниципального </a:t>
            </a:r>
            <a:r>
              <a:rPr lang="ru-RU" sz="1400" dirty="0" smtClean="0"/>
              <a:t>округа </a:t>
            </a:r>
            <a:r>
              <a:rPr lang="ru-RU" sz="1400" dirty="0"/>
              <a:t>Нижегородской области на 2018-2022 годы</a:t>
            </a:r>
            <a:r>
              <a:rPr lang="en-US" sz="1400" dirty="0"/>
              <a:t>”</a:t>
            </a:r>
            <a:endParaRPr lang="ru-RU" sz="14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5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2435225"/>
            <a:ext cx="20018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2950" y="2435225"/>
            <a:ext cx="19224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0" y="5748338"/>
            <a:ext cx="2008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33013" y="5532438"/>
            <a:ext cx="1725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809750" y="73025"/>
            <a:ext cx="10212388" cy="91122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2022-2024 г по основным отраслям, тыс.руб.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31264" y="932752"/>
          <a:ext cx="9940110" cy="512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745"/>
                <a:gridCol w="1613951"/>
                <a:gridCol w="2398207"/>
                <a:gridCol w="2398207"/>
              </a:tblGrid>
              <a:tr h="653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</a:tr>
              <a:tr h="3352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89730,6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4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14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60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54780,3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3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289048,7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285823,1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26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398044,8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367736,7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368349,4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3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77863,5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79809,7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79809,7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3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26514,7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3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3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14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3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944714,1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910821,9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678702,8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2540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3104"/>
            <a:ext cx="1609344" cy="17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2090738" y="6057900"/>
            <a:ext cx="97917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аибольший объем 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муниципального округа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составляют расходы по следующим разделам: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42,1%; жилищно-коммунальное хозяйство – 30,6%;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культура и кинематография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8,2%; общегосударственные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-9,7%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338" y="742950"/>
            <a:ext cx="9791700" cy="4870450"/>
          </a:xfrm>
        </p:spPr>
        <p:txBody>
          <a:bodyPr>
            <a:normAutofit fontScale="92500" lnSpcReduction="10000"/>
          </a:bodyPr>
          <a:lstStyle/>
          <a:p>
            <a:pPr algn="just" fontAlgn="auto">
              <a:lnSpc>
                <a:spcPts val="2000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округа.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высказать свое мнение по проекту  бюджета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округа,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заключение, в котором  отражаются выраженные позиции жителей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и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i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Приглашаем </a:t>
            </a:r>
            <a:r>
              <a:rPr lang="ru-RU" altLang="ru-RU" sz="2000" i="1" dirty="0">
                <a:solidFill>
                  <a:srgbClr val="FF0000"/>
                </a:solidFill>
                <a:latin typeface="Trebuchet MS" panose="020B0603020202020204" pitchFamily="34" charset="0"/>
              </a:rPr>
              <a:t>жителей </a:t>
            </a:r>
            <a:r>
              <a:rPr lang="ru-RU" altLang="ru-RU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Тоншаевского муниципального округа </a:t>
            </a:r>
            <a:r>
              <a:rPr lang="ru-RU" altLang="ru-RU" sz="2000" i="1" dirty="0">
                <a:solidFill>
                  <a:srgbClr val="FF0000"/>
                </a:solidFill>
                <a:latin typeface="Trebuchet MS" panose="020B0603020202020204" pitchFamily="34" charset="0"/>
              </a:rPr>
              <a:t>принять участие в ежегодном общественном обсуждении проекта бюджета на публичных слушаниях, </a:t>
            </a:r>
            <a:r>
              <a:rPr lang="ru-RU" altLang="ru-RU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которые </a:t>
            </a:r>
            <a:r>
              <a:rPr lang="ru-RU" altLang="ru-RU" sz="20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проходят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7 декабря 2021г в 15 ч.00 мин.</a:t>
            </a:r>
            <a:endParaRPr lang="ru-RU" altLang="ru-RU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в зале заседаний администрации </a:t>
            </a:r>
            <a:r>
              <a:rPr lang="ru-RU" altLang="ru-RU" sz="20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Тоншаевского муниципального округа</a:t>
            </a:r>
            <a:endParaRPr lang="ru-RU" altLang="ru-RU" sz="2000" dirty="0">
              <a:latin typeface="Trebuchet MS" panose="020B0603020202020204" pitchFamily="34" charset="0"/>
            </a:endParaRPr>
          </a:p>
          <a:p>
            <a:pPr algn="ctr" fontAlgn="auto">
              <a:spcBef>
                <a:spcPts val="5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97055"/>
                </a:solidFill>
                <a:latin typeface="Trebuchet MS" panose="020B0603020202020204" pitchFamily="34" charset="0"/>
              </a:rPr>
              <a:t>по адресу: </a:t>
            </a:r>
            <a:r>
              <a:rPr lang="ru-RU" altLang="ru-RU" sz="2000" i="1" dirty="0" smtClean="0">
                <a:solidFill>
                  <a:srgbClr val="097055"/>
                </a:solidFill>
                <a:latin typeface="Trebuchet MS" panose="020B0603020202020204" pitchFamily="34" charset="0"/>
              </a:rPr>
              <a:t>р.п.Тоншаево, ул. Свердлова,д.2а</a:t>
            </a:r>
            <a:endParaRPr lang="ru-RU" altLang="ru-RU" sz="2000" dirty="0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1851025" y="220663"/>
            <a:ext cx="9625013" cy="522287"/>
          </a:xfrm>
        </p:spPr>
        <p:txBody>
          <a:bodyPr>
            <a:spAutoFit/>
          </a:bodyPr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496" y="5697538"/>
            <a:ext cx="291388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0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438656" y="338138"/>
            <a:ext cx="10627932" cy="80791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2022-2024г по основным отраслям, тыс.руб.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539" y="0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0304" y="5414191"/>
            <a:ext cx="2623884" cy="10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4937760"/>
            <a:ext cx="1895381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</p:nvPr>
        </p:nvGraphicFramePr>
        <p:xfrm>
          <a:off x="1243013" y="1074738"/>
          <a:ext cx="9974262" cy="7043737"/>
        </p:xfrm>
        <a:graphic>
          <a:graphicData uri="http://schemas.openxmlformats.org/presentationml/2006/ole">
            <p:oleObj spid="_x0000_s47109" name="Worksheet" r:id="rId7" imgW="7715250" imgH="5448198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2552700" y="1104900"/>
            <a:ext cx="9029700" cy="1943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Программный бюджет </a:t>
            </a:r>
            <a:r>
              <a:rPr lang="ru-RU" sz="1600" dirty="0" smtClean="0"/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Программное </a:t>
            </a:r>
            <a:r>
              <a:rPr lang="ru-RU" sz="1600" dirty="0" err="1" smtClean="0"/>
              <a:t>бюджетирование</a:t>
            </a:r>
            <a:r>
              <a:rPr lang="ru-RU" sz="1600" dirty="0" smtClean="0"/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</a:t>
            </a:r>
            <a:r>
              <a:rPr lang="ru-RU" sz="1600" b="1" dirty="0" smtClean="0"/>
              <a:t>бюджетных средств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0738" y="5790509"/>
          <a:ext cx="9791700" cy="4561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5343525" y="3377184"/>
            <a:ext cx="6302375" cy="548640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9950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Исполнение бюджета в программной классификации</a:t>
              </a: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5343525" y="4084320"/>
            <a:ext cx="6302375" cy="682752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1" y="4381020"/>
              <a:ext cx="6216249" cy="836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3027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Повышение качества бюджетного планирования и исполнения бюджета</a:t>
              </a: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5105399" y="4913376"/>
            <a:ext cx="6542088" cy="720662"/>
            <a:chOff x="3372507" y="2078937"/>
            <a:chExt cx="6467166" cy="1816625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559257" y="2078937"/>
              <a:ext cx="6280416" cy="163915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72507" y="2190868"/>
              <a:ext cx="6467166" cy="17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4389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Мониторинг показателей исполнения целевых программ, оценка эффективности бюджетных расходов</a:t>
              </a: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5138737" y="5900928"/>
            <a:ext cx="6545262" cy="599979"/>
            <a:chOff x="4593792" y="11366803"/>
            <a:chExt cx="6912397" cy="2060938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832197" y="11366803"/>
              <a:ext cx="6673992" cy="2010227"/>
            </a:xfrm>
            <a:prstGeom prst="homePlate">
              <a:avLst>
                <a:gd name="adj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1665372"/>
              <a:ext cx="6912397" cy="1762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6486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2641600" y="3409950"/>
            <a:ext cx="2367203" cy="3124200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22 </a:t>
            </a:r>
            <a:r>
              <a:rPr lang="ru-RU" dirty="0"/>
              <a:t>Муниципальных </a:t>
            </a:r>
            <a:r>
              <a:rPr lang="ru-RU" dirty="0" smtClean="0"/>
              <a:t>программы </a:t>
            </a:r>
            <a:r>
              <a:rPr lang="ru-RU" dirty="0"/>
              <a:t>сформировано в </a:t>
            </a:r>
            <a:r>
              <a:rPr lang="ru-RU" dirty="0" smtClean="0"/>
              <a:t>бюджете </a:t>
            </a:r>
            <a:r>
              <a:rPr lang="ru-RU" dirty="0"/>
              <a:t>Тоншаевского муниципального </a:t>
            </a:r>
            <a:r>
              <a:rPr lang="ru-RU" dirty="0" smtClean="0"/>
              <a:t>округа </a:t>
            </a:r>
            <a:r>
              <a:rPr lang="ru-RU" dirty="0"/>
              <a:t>на </a:t>
            </a:r>
            <a:r>
              <a:rPr lang="ru-RU" dirty="0" smtClean="0"/>
              <a:t>2022-2024г</a:t>
            </a:r>
            <a:endParaRPr lang="ru-RU" dirty="0"/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730500" y="0"/>
            <a:ext cx="90297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1863" y="3460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256" y="46038"/>
            <a:ext cx="10058019" cy="8016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2021-2024 годах в Тоншаевском муниципальном округе, тыс. руб.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926336" y="890017"/>
          <a:ext cx="10060877" cy="584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127"/>
                <a:gridCol w="1631950"/>
                <a:gridCol w="1631950"/>
                <a:gridCol w="1631950"/>
                <a:gridCol w="1631950"/>
                <a:gridCol w="1631950"/>
              </a:tblGrid>
              <a:tr h="548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280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Расходы, всего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584686,8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944714,1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910821,9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678702,8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7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466401,6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795821,8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773888,8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532266,0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56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образования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округа»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323988,0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363036,7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367035,9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367648,5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7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культуры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115786,5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7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агропромышленного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комплекса Тоншаевского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17368,0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16571,8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35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«Защита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людей на воде»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6724,1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921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723" y="146304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180" y="4314571"/>
            <a:ext cx="14890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46186"/>
            <a:ext cx="1489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65615"/>
            <a:ext cx="18256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6365" y="5415280"/>
            <a:ext cx="15271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804416" y="0"/>
            <a:ext cx="10251059" cy="10207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2021-2024 годах в Тоншаевском муниципальном округе, тыс. руб.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59000" y="938784"/>
          <a:ext cx="9791700" cy="5617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/>
                <a:gridCol w="1631950"/>
                <a:gridCol w="1631950"/>
                <a:gridCol w="1631950"/>
                <a:gridCol w="1631950"/>
                <a:gridCol w="1631950"/>
              </a:tblGrid>
              <a:tr h="62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817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«Управление муниципальным имуществом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7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«Управление муниципальными финансами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12389,9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79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«Содействие занятости несовершеннолетних граждан и незанятого населения Тоншаевского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74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предпринимательства и туризма Тоншаевского муниципального округа»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08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«Обеспечение  граждан  Тоншаевского муниципального округа Нижегородской области достойным жильем»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242203,5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93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256698,8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6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270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2395538"/>
            <a:ext cx="13144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8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50" y="1620838"/>
            <a:ext cx="1384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375" y="4303713"/>
            <a:ext cx="15017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850" y="3403600"/>
            <a:ext cx="1327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850" y="5403850"/>
            <a:ext cx="1327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767840" y="112713"/>
            <a:ext cx="10225723" cy="92075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2021-2024 годах в Тоншаевском муниципальном округе, тыс. руб.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44675" y="764537"/>
          <a:ext cx="10030333" cy="5904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109"/>
                <a:gridCol w="1499616"/>
                <a:gridCol w="1487424"/>
                <a:gridCol w="1438656"/>
                <a:gridCol w="1597152"/>
                <a:gridCol w="1865376"/>
              </a:tblGrid>
              <a:tr h="630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Бюджет 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751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физической культуры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спорта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молодежной политики в Тоншаевском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2187,0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19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Тоншаевском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51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«Комплексные меры противодействия злоупотребления наркотиками и их незаконному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обороту»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преступлений и иных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правонарушений»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366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терроризма и экстремизма на территории Тоншаевского муниципального округа»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5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«Формирование современной городской среды на территории Тоншаевского округа»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6967,9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51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 Устройство контейнерных площадок на территории Тоншаевского муниципального округа Нижегородской области»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1682,8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-58738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4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169988"/>
            <a:ext cx="12747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5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2097088"/>
            <a:ext cx="1346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138" y="3159125"/>
            <a:ext cx="1355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" y="4352925"/>
            <a:ext cx="134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0" y="5373688"/>
            <a:ext cx="12366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304" y="194755"/>
            <a:ext cx="10215182" cy="7350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в 2021-2024 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округе, тыс. руб.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40992" y="975361"/>
          <a:ext cx="10177971" cy="542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632"/>
                <a:gridCol w="1682496"/>
                <a:gridCol w="1584960"/>
                <a:gridCol w="1475232"/>
                <a:gridCol w="1548384"/>
                <a:gridCol w="1497267"/>
              </a:tblGrid>
              <a:tr h="68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7574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«Повышение безопасности дорожного движения в  Тоншаевском муниципальном округе»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8819,8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68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 Устройство контейнерных площадок на территории Тоншаевского муниципального округа Нижегородской области»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1682,8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00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округа»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434,0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00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«Информационная среда Тоншаевского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2364,4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«Комплексное развитие систем коммунальной инфраструктуры Тоншаевского муниципального округа Нижегородской области»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1600,0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8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«Социальная поддержка граждан Тоншаевского муниципального округа Нижегородской области на 2021 -2025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745,8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Непрограммные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118285,2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148892,3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136933,1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146436,8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354" y="195072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8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601" y="1783842"/>
            <a:ext cx="1406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9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409" y="2762822"/>
            <a:ext cx="14065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620" y="3553333"/>
            <a:ext cx="1525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873" y="4604068"/>
            <a:ext cx="15208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938528" y="127000"/>
            <a:ext cx="10115360" cy="10795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бюджета муниципального округа на 2021-2024г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/>
          </a:p>
        </p:txBody>
      </p:sp>
      <p:pic>
        <p:nvPicPr>
          <p:cNvPr id="5325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8" y="-58738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Объект 13"/>
          <p:cNvGraphicFramePr>
            <a:graphicFrameLocks noGrp="1"/>
          </p:cNvGraphicFramePr>
          <p:nvPr>
            <p:ph idx="1"/>
          </p:nvPr>
        </p:nvGraphicFramePr>
        <p:xfrm>
          <a:off x="1146175" y="1219200"/>
          <a:ext cx="4364038" cy="2865438"/>
        </p:xfrm>
        <a:graphic>
          <a:graphicData uri="http://schemas.openxmlformats.org/presentationml/2006/ole">
            <p:oleObj spid="_x0000_s53251" name="Worksheet" r:id="rId5" imgW="3409950" imgH="2238451" progId="Excel.Sheet.8">
              <p:embed/>
            </p:oleObj>
          </a:graphicData>
        </a:graphic>
      </p:graphicFrame>
      <p:graphicFrame>
        <p:nvGraphicFramePr>
          <p:cNvPr id="53252" name="Объект 13"/>
          <p:cNvGraphicFramePr>
            <a:graphicFrameLocks/>
          </p:cNvGraphicFramePr>
          <p:nvPr/>
        </p:nvGraphicFramePr>
        <p:xfrm>
          <a:off x="6096000" y="1463675"/>
          <a:ext cx="3584575" cy="2743200"/>
        </p:xfrm>
        <a:graphic>
          <a:graphicData uri="http://schemas.openxmlformats.org/presentationml/2006/ole">
            <p:oleObj spid="_x0000_s53252" name="Worksheet" r:id="rId6" imgW="2800350" imgH="2142947" progId="Excel.Sheet.8">
              <p:embed/>
            </p:oleObj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/>
        </p:nvGraphicFramePr>
        <p:xfrm>
          <a:off x="1755649" y="3913632"/>
          <a:ext cx="4011740" cy="2755392"/>
        </p:xfrm>
        <a:graphic>
          <a:graphicData uri="http://schemas.openxmlformats.org/presentationml/2006/ole">
            <p:oleObj spid="_x0000_s53253" name="Worksheet" r:id="rId7" imgW="2800350" imgH="2238451" progId="Excel.Sheet.8">
              <p:embed/>
            </p:oleObj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/>
        </p:nvGraphicFramePr>
        <p:xfrm>
          <a:off x="6595872" y="4072128"/>
          <a:ext cx="4632516" cy="2785872"/>
        </p:xfrm>
        <a:graphic>
          <a:graphicData uri="http://schemas.openxmlformats.org/presentationml/2006/ole">
            <p:oleObj spid="_x0000_s53254" name="Worksheet" r:id="rId8" imgW="3409950" imgH="2219350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377697" y="215900"/>
            <a:ext cx="10553954" cy="89217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b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369" y="1633729"/>
            <a:ext cx="11273282" cy="719327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Тоншаевского муниципального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923924" y="2304289"/>
          <a:ext cx="10700417" cy="798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339"/>
                <a:gridCol w="1597274"/>
                <a:gridCol w="1527065"/>
                <a:gridCol w="1649930"/>
                <a:gridCol w="1399809"/>
              </a:tblGrid>
              <a:tr h="359704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7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323988,0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363036,7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367035,9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367648,5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952625" y="98755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образования, спорта и молодежной политики администрации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6" name="Rectangle 1"/>
          <p:cNvSpPr>
            <a:spLocks noChangeArrowheads="1"/>
          </p:cNvSpPr>
          <p:nvPr/>
        </p:nvSpPr>
        <p:spPr bwMode="auto">
          <a:xfrm>
            <a:off x="898524" y="3206496"/>
            <a:ext cx="873315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расходования бюджетных средств в рамках программы:</a:t>
            </a:r>
            <a:endParaRPr lang="ru-RU" alt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/>
              <a:t>1) совершенствование содержания и технологий образования, создание в системе дошкольного и общего образования равных возможностей в получении качественного образования для всех категорий детей, в том числе детей с ограниченными возможностями здоровья;</a:t>
            </a:r>
          </a:p>
          <a:p>
            <a:r>
              <a:rPr lang="ru-RU" sz="1000" dirty="0"/>
              <a:t>2) создание условий, обеспечивающих соответствие муниципальной системы дополнительного образования требованиям инновационного развития экономики, удовлетворение ожиданий общества и каждого гражданина, создание в системе воспитания и дополнительного образования равных возможностей для современного качественного образования, и позитивной социализации детей;</a:t>
            </a:r>
          </a:p>
          <a:p>
            <a:r>
              <a:rPr lang="ru-RU" sz="1000" dirty="0"/>
              <a:t>3) обеспечение надежной и актуальной информацией процессов принятия решений участниками образовательных отношений в целях повышения качества образования;</a:t>
            </a:r>
          </a:p>
          <a:p>
            <a:r>
              <a:rPr lang="ru-RU" sz="1000" dirty="0"/>
              <a:t>4</a:t>
            </a:r>
            <a:r>
              <a:rPr lang="ru-RU" sz="1000" dirty="0" smtClean="0"/>
              <a:t>) Развитие и укрепление системы гражданско-патриотического воспитания в Тоншаевском муниципальном округе Нижегородской области</a:t>
            </a:r>
          </a:p>
          <a:p>
            <a:r>
              <a:rPr lang="ru-RU" sz="1000" dirty="0" smtClean="0"/>
              <a:t> 5</a:t>
            </a:r>
            <a:r>
              <a:rPr lang="ru-RU" sz="1000" dirty="0"/>
              <a:t>) развитие инфраструктуры и организационно-экономических механизмов, обеспечивающих доступность качественного образования;</a:t>
            </a:r>
          </a:p>
          <a:p>
            <a:r>
              <a:rPr lang="ru-RU" sz="1000" dirty="0"/>
              <a:t>6) обеспечение доступных качественных образовательных услуг дошкольного образования семьям, имеющим детей дошкольного возраста, проживающим на территории Тоншаевского муниципального </a:t>
            </a:r>
            <a:r>
              <a:rPr lang="ru-RU" sz="1000" dirty="0" smtClean="0"/>
              <a:t>округа, </a:t>
            </a:r>
            <a:r>
              <a:rPr lang="ru-RU" sz="1000" dirty="0"/>
              <a:t>и предоставление права на качественное образование, соответствующее современному уровню требований, детям младшего школьного возраста, проживающим на отдаленных территориях в сельской местности;</a:t>
            </a:r>
          </a:p>
          <a:p>
            <a:r>
              <a:rPr lang="ru-RU" sz="1000" dirty="0"/>
              <a:t>7) обеспечение государственных гарантий прав граждан на получение общедоступного дошкольного образования;</a:t>
            </a:r>
          </a:p>
          <a:p>
            <a:r>
              <a:rPr lang="ru-RU" sz="1000" dirty="0"/>
              <a:t>8) обеспечение социально-правовой защиты детей на территории Тоншаевского муниципального </a:t>
            </a:r>
            <a:r>
              <a:rPr lang="ru-RU" sz="1000" dirty="0" smtClean="0"/>
              <a:t>округа;</a:t>
            </a:r>
            <a:endParaRPr lang="ru-RU" sz="1000" dirty="0"/>
          </a:p>
          <a:p>
            <a:r>
              <a:rPr lang="ru-RU" sz="1000" dirty="0"/>
              <a:t>9) </a:t>
            </a:r>
            <a:r>
              <a:rPr lang="ru-RU" sz="1000" dirty="0" smtClean="0"/>
              <a:t>Обеспечение нормативных требований, предъявляемых к муниципальным образовательным организациям, реализующим общеобразовательные программы (далее – МОО), согласно требованиям санитарно-эпидемиологического законодательства и нормам пожарной безопасности, необходимых для ведения безопасного, качественного и комфортного образовательного процесса.</a:t>
            </a:r>
          </a:p>
          <a:p>
            <a:r>
              <a:rPr lang="ru-RU" sz="1000" dirty="0" smtClean="0"/>
              <a:t>10). Обеспечение функционирования системы персонифицированного функционирования, обеспечивающей свободу выбора образовательных программ, равенство доступа к дополнительному образованию за счет средств бюджетов бюджетной системы, легкость и оперативность смены осваиваемых образовательных программ</a:t>
            </a:r>
            <a:endParaRPr lang="ru-RU" sz="1000" dirty="0"/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762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8527" y="4072129"/>
            <a:ext cx="2244535" cy="19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2297113" y="112713"/>
            <a:ext cx="9029700" cy="94456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области»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952625" y="95097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культуры, туризма и народно-художественных промыслов администрации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09472" y="1536192"/>
            <a:ext cx="10668191" cy="926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и возможностей для повышения роли культуры в воспитании и  просвещении населения Тоншаевского муниципального округа Нижегородской области в ее лучших традициях и достижениях; сохранение культурного наследия района и единого культурно-информационного пространства.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1152525" y="2462785"/>
          <a:ext cx="10624595" cy="86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266"/>
                <a:gridCol w="1585955"/>
                <a:gridCol w="1516246"/>
                <a:gridCol w="1638239"/>
                <a:gridCol w="1389889"/>
              </a:tblGrid>
              <a:tr h="440720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9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83377,5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115786,5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83425,3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83425,3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5320" name="Rectangle 1"/>
          <p:cNvSpPr>
            <a:spLocks noChangeArrowheads="1"/>
          </p:cNvSpPr>
          <p:nvPr/>
        </p:nvSpPr>
        <p:spPr bwMode="auto">
          <a:xfrm>
            <a:off x="1130300" y="3389376"/>
            <a:ext cx="81965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культурно-досуговой деятельности»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Непосредственные результаты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Число посещений платных мероприятий на конец 2023 года составит 52138 человек;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количество участников клубных формирований на конец 2023 года составит – 2339чел.;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культурно-массовых мероприятий составит 2972единиц. </a:t>
            </a:r>
          </a:p>
          <a:p>
            <a:pPr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Подпрограмма «Развитие дополнительного образования в сфере искусств»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Сохранение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контингента ДМШ,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Число предпрофессиональных программ – 1.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Число учащихся, ставших лауреатами областных, российских, международных конкурсов и фестивалей - 3 человека.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Подпрограмма «Развитие библиотечного обслуживания населения»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Увеличение количества библиографических записей в сводном электронном каталоге библиотек Тоншаевского муниципального округа, в том числе включенных в сводный электронный каталог библиотек России, 7,7 % к предыдущему году.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доли публичных библиотек, подключенных к информационно - телекоммуникационной сети «Интернет», в общем количестве муниципальных библиотек Нижегородской области, до 93% к общему числу библиотек.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Охват населения библиотечным обслуживанием, до 84 %.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Подпрограмма «Развитие музейной деятельности»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Количество музейных предметов, представленных в открытом показе,  составит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510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единиц хранения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Посещаемость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муниципального учреждения культуры Тоншаевский краеведческий музей о увеличится до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7640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Picture 4" descr="https://ds04.infourok.ru/uploads/ex/0165/0014e8f4-daca0e85/hello_html_2c5afe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7350" y="3836988"/>
            <a:ext cx="250031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952625" y="36513"/>
            <a:ext cx="10239375" cy="132556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округа»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00313" y="11795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сельского хозяйства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743713" y="1857375"/>
            <a:ext cx="11448288" cy="62388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/>
        </p:nvGraphicFramePr>
        <p:xfrm>
          <a:off x="7961376" y="3035808"/>
          <a:ext cx="4016136" cy="111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923"/>
                <a:gridCol w="561975"/>
                <a:gridCol w="600075"/>
                <a:gridCol w="590550"/>
                <a:gridCol w="585613"/>
              </a:tblGrid>
              <a:tr h="3524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78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16571,8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6889" y="2682240"/>
          <a:ext cx="7354760" cy="3862465"/>
        </p:xfrm>
        <a:graphic>
          <a:graphicData uri="http://schemas.openxmlformats.org/drawingml/2006/table">
            <a:tbl>
              <a:tblPr/>
              <a:tblGrid>
                <a:gridCol w="3157224"/>
                <a:gridCol w="786282"/>
                <a:gridCol w="786282"/>
                <a:gridCol w="784769"/>
                <a:gridCol w="786282"/>
                <a:gridCol w="1053921"/>
              </a:tblGrid>
              <a:tr h="53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 и показателей развития сельского хозяйства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измерения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94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13516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13543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13570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13597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72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130152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136657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143490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150664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70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4038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4335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4335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802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75" y="4827588"/>
            <a:ext cx="36147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46393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2100" y="1097280"/>
            <a:ext cx="9791700" cy="5079683"/>
          </a:xfrm>
        </p:spPr>
        <p:txBody>
          <a:bodyPr/>
          <a:lstStyle/>
          <a:p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программный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бюджет, сформированный на основе муниципальных программ. муниципальная программа – система мероприятий и инструментов государственной политики, обеспечивающих в рамках реализации ключевых муниципальных функций достижение приоритетов и целей государственной политики в сфере социально экономического развития и безопасности.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целевые средства на обеспечение передаваемых полномочий.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3260725" y="6121400"/>
            <a:ext cx="7993063" cy="285750"/>
          </a:xfr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675933" y="1007459"/>
          <a:ext cx="3805014" cy="218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138860" y="3589657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7594780" y="994783"/>
          <a:ext cx="3759020" cy="210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8014072" y="3611546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2546350" y="6418263"/>
            <a:ext cx="8885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Calibri" pitchFamily="34" charset="0"/>
              </a:rPr>
              <a:t>Муниципальный долг Тоншаевского муниципального </a:t>
            </a:r>
            <a:r>
              <a:rPr lang="ru-RU" sz="1400" b="1" dirty="0" smtClean="0">
                <a:solidFill>
                  <a:srgbClr val="7030A0"/>
                </a:solidFill>
                <a:latin typeface="Calibri" pitchFamily="34" charset="0"/>
              </a:rPr>
              <a:t>округа  </a:t>
            </a:r>
            <a:r>
              <a:rPr lang="ru-RU" sz="1400" b="1" dirty="0">
                <a:solidFill>
                  <a:srgbClr val="7030A0"/>
                </a:solidFill>
                <a:latin typeface="Calibri" pitchFamily="34" charset="0"/>
              </a:rPr>
              <a:t>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1995488" y="-174625"/>
            <a:ext cx="99091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млн.руб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999488" y="166688"/>
            <a:ext cx="4888992" cy="104032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тыс. руб.</a:t>
            </a:r>
          </a:p>
        </p:txBody>
      </p:sp>
      <p:pic>
        <p:nvPicPr>
          <p:cNvPr id="5837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0112" y="5450332"/>
            <a:ext cx="2146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5"/>
          <p:cNvGraphicFramePr>
            <a:graphicFrameLocks noGrp="1"/>
          </p:cNvGraphicFramePr>
          <p:nvPr/>
        </p:nvGraphicFramePr>
        <p:xfrm>
          <a:off x="6778625" y="2840038"/>
          <a:ext cx="4670425" cy="1987550"/>
        </p:xfrm>
        <a:graphic>
          <a:graphicData uri="http://schemas.openxmlformats.org/presentationml/2006/ole">
            <p:oleObj spid="_x0000_s58371" name="Worksheet" r:id="rId6" imgW="3609975" imgH="1533347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15328" y="2060449"/>
            <a:ext cx="469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долга. тыс. руб.</a:t>
            </a:r>
            <a:endParaRPr lang="ru-RU" sz="2000" dirty="0"/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</p:nvPr>
        </p:nvGraphicFramePr>
        <p:xfrm>
          <a:off x="1211263" y="1743075"/>
          <a:ext cx="4841875" cy="1951038"/>
        </p:xfrm>
        <a:graphic>
          <a:graphicData uri="http://schemas.openxmlformats.org/presentationml/2006/ole">
            <p:oleObj spid="_x0000_s58372" name="Worksheet" r:id="rId7" imgW="3829050" imgH="1543101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96902" y="1903169"/>
          <a:ext cx="9414098" cy="354513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41271"/>
                <a:gridCol w="1091177"/>
                <a:gridCol w="1099901"/>
                <a:gridCol w="1224199"/>
                <a:gridCol w="1066472"/>
                <a:gridCol w="1184722"/>
                <a:gridCol w="1006356"/>
              </a:tblGrid>
              <a:tr h="526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764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96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</a:tr>
              <a:tr h="994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020888" y="82550"/>
            <a:ext cx="99107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1353312" y="365125"/>
            <a:ext cx="10000488" cy="103695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проекте бюджета Тоншаевского муниципального округа на 2022 – 2024 годы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6246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79264" y="1670304"/>
            <a:ext cx="6669024" cy="212140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«Жилье и городская среда»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06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– 248,6 млн. рублей</a:t>
            </a:r>
          </a:p>
          <a:p>
            <a:pPr marL="1606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– 261,2 млн. рублей</a:t>
            </a:r>
          </a:p>
          <a:p>
            <a:pPr marL="1606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2024 год -      7,9 млн. рублей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 descr="http://manturovo.org/i/u/02c71c7ee44a7a1bba83584b1393901f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5216" y="1694689"/>
            <a:ext cx="3718560" cy="1402079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188" name="AutoShape 4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0" name="AutoShape 6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5"/>
          <p:cNvSpPr txBox="1">
            <a:spLocks/>
          </p:cNvSpPr>
          <p:nvPr/>
        </p:nvSpPr>
        <p:spPr bwMode="auto">
          <a:xfrm>
            <a:off x="384048" y="4248912"/>
            <a:ext cx="6669024" cy="212140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Национальный проект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«Культура»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6065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2022 год – 34,3 млн. рублей</a:t>
            </a:r>
          </a:p>
          <a:p>
            <a:pPr marL="16065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2023 год –  0,0 млн. рублей</a:t>
            </a:r>
          </a:p>
          <a:p>
            <a:pPr marL="16065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2024 год -   0,0 млн. рублей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utoShape 2" descr="https://velizh.admin-smolensk.ru/files/930/c1f40f2fc0051907e417d36ab482a038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2880" y="4255008"/>
            <a:ext cx="2840736" cy="185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4562475" y="885825"/>
            <a:ext cx="7629525" cy="1323975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округа 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fo_tonsh@mts-nn.ru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030788" y="2209800"/>
            <a:ext cx="7161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6423025" y="2632075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824538" y="3001963"/>
            <a:ext cx="7161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folHlink"/>
              </a:buClr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http://gu.nnov.ru/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3638550" y="3748088"/>
            <a:ext cx="9404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pPr algn="ctr"/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030788" y="4953000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folHlink"/>
              </a:buClr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4729163" y="369888"/>
            <a:ext cx="6492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369888"/>
            <a:ext cx="3898900" cy="6102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3863" y="3197225"/>
            <a:ext cx="111283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773113" y="461962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113" y="4079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0" y="200025"/>
            <a:ext cx="9029700" cy="6254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71700" y="825500"/>
          <a:ext cx="9791700" cy="5597144"/>
        </p:xfrm>
        <a:graphic>
          <a:graphicData uri="http://schemas.openxmlformats.org/drawingml/2006/table">
            <a:tbl>
              <a:tblPr/>
              <a:tblGrid>
                <a:gridCol w="990600"/>
                <a:gridCol w="88011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Приглашение на публичные слушания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Термины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государственного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семейного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чем основано составление проекта бюджета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происходит составление проекта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Бюджетный процесс - ежегодное формирование и исполнение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Модельный бюджет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Группировка расходов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517900" y="212725"/>
            <a:ext cx="6426200" cy="52387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63738" y="736600"/>
          <a:ext cx="9791700" cy="5272151"/>
        </p:xfrm>
        <a:graphic>
          <a:graphicData uri="http://schemas.openxmlformats.org/drawingml/2006/table">
            <a:tbl>
              <a:tblPr/>
              <a:tblGrid>
                <a:gridCol w="990600"/>
                <a:gridCol w="880110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 и налоговой политики Тоншаевского муниципального округа на 2022 год и на плановый период 2023 и 2024 годов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  Тоншаевского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налоги уплачивают жители Тоншаевского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распределяются расходы по основным функциям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округ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23-25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Тоншаевского муниципального округа на 2022-2024 года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расходов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 округ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, приоритеты формирования бюджета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29-30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 на 2022-2024 г по основным отраслям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программный бюджет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32-35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муниципальные программы реализуемые в 2022-2024 годах в Тоншаевском муниципальном округе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969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44688" y="1504950"/>
          <a:ext cx="9686925" cy="4322704"/>
        </p:xfrm>
        <a:graphic>
          <a:graphicData uri="http://schemas.openxmlformats.org/drawingml/2006/table">
            <a:tbl>
              <a:tblPr/>
              <a:tblGrid>
                <a:gridCol w="1390650"/>
                <a:gridCol w="8296275"/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распределяются расходы бюджета муниципального округа на 2021-2024 годы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образования Тоншаевского муниципального округа », утверждена постановлением Администрации Тоншаевского муниципального района № 165 от 12 ноября 2014 года 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культуры Тоншаевского муниципального округа Нижегородской области »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агропромышленного комплекса Тоншаевского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муниципального округа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муниципального долга,  млн. руб.; 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Верхний предел муниципального долга, тыс.руб.; объем расходов на обслуживание муниципального долга, тыс.руб.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Муниципальные внутренние заимствования,  млн. руб.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Национальные проекты в проекте бюджета  Тоншаевского муниципального округа на 2022-2024 годы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45-47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935288" y="114300"/>
            <a:ext cx="8716962" cy="60325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2036763" y="862013"/>
            <a:ext cx="98679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575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проекта основного финансового документа Тоншаевского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Тоншаевского муниципального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бюджете Тоншаевского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73050" indent="-273050" algn="just">
              <a:spcBef>
                <a:spcPts val="575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73050" indent="-273050" algn="just">
              <a:spcBef>
                <a:spcPts val="575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Тоншаевского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spcBef>
                <a:spcPts val="575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863" y="5099050"/>
            <a:ext cx="291623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578100" y="119063"/>
            <a:ext cx="9029700" cy="82867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98700" y="1014413"/>
            <a:ext cx="9309100" cy="1790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349750" y="1033463"/>
            <a:ext cx="6807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Государственный бюджет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Бюджет Тоншаевского муниципального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округа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это план доходов и расходов Тоншаевского муниципального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округа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98700" y="2857500"/>
            <a:ext cx="9309100" cy="17907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8700" y="4719638"/>
            <a:ext cx="9309100" cy="1789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4460875" y="3097213"/>
            <a:ext cx="6696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Бюджет организации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управления 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4460875" y="5087938"/>
            <a:ext cx="66960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Семейный бюджет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613" y="1309688"/>
            <a:ext cx="11652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3267075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3018977" y="5050346"/>
            <a:ext cx="991023" cy="13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4225925" y="131763"/>
            <a:ext cx="676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95500" y="990982"/>
            <a:ext cx="862330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Государственный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6680" y="1889865"/>
            <a:ext cx="4752528" cy="14941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600" dirty="0"/>
              <a:t>– 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466" y="3780780"/>
            <a:ext cx="2232248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1200" dirty="0"/>
              <a:t>– федеральные налоги и сборы. Их перечень и ставки определяются налоговым законодательством РФ, а пропорции распределения между бюджетами разных уровней бюджетным законодательством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7656" y="3789040"/>
            <a:ext cx="2952328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r>
              <a:rPr lang="ru-RU" sz="1200" dirty="0"/>
              <a:t>– доходы от имущества, находящегося в госсобственности или от деятельности; от продажи имущества, находящегося в госсобственности; 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39368" y="6042733"/>
            <a:ext cx="165618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80536" y="2204864"/>
            <a:ext cx="3168352" cy="3672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расходы-это 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>
            <a:endCxn id="0" idx="0"/>
          </p:cNvCxnSpPr>
          <p:nvPr/>
        </p:nvCxnSpPr>
        <p:spPr>
          <a:xfrm>
            <a:off x="9564688" y="1533525"/>
            <a:ext cx="0" cy="67151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40300" y="1533525"/>
            <a:ext cx="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40300" y="3408363"/>
            <a:ext cx="0" cy="3730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70300" y="3408363"/>
            <a:ext cx="38100" cy="2633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25700" y="3408363"/>
            <a:ext cx="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4070350" y="217488"/>
            <a:ext cx="6769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Структура семейного бюджета</a:t>
            </a: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635250" y="1568450"/>
            <a:ext cx="187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Социальные выплаты(пенсия, стипендия, пособия)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30284" y="1460871"/>
            <a:ext cx="1299789" cy="1206635"/>
          </a:xfrm>
          <a:prstGeom prst="ellipse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330950" y="1443038"/>
            <a:ext cx="1944688" cy="15113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Семейные доходы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8579197" y="1145391"/>
            <a:ext cx="1169171" cy="1022363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722140" y="2306918"/>
            <a:ext cx="1027710" cy="995559"/>
          </a:xfrm>
          <a:prstGeom prst="ellipse">
            <a:avLst/>
          </a:prstGeom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9748838" y="1450975"/>
            <a:ext cx="1617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9748838" y="2446338"/>
            <a:ext cx="211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Проценты от банковских вложений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62588" y="4068763"/>
            <a:ext cx="1951037" cy="15970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Семейные расходы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2163763" y="3571875"/>
            <a:ext cx="1906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Одежда и обувь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74265" y="3302477"/>
            <a:ext cx="1112037" cy="1184466"/>
          </a:xfrm>
          <a:prstGeom prst="ellipse">
            <a:avLst/>
          </a:prstGeom>
        </p:spPr>
      </p:pic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850900" y="4405313"/>
            <a:ext cx="20526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Культурно-бытовые услуги, путешествия и прочие расходы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45703" y="4239225"/>
            <a:ext cx="1124789" cy="1103242"/>
          </a:xfrm>
          <a:prstGeom prst="ellipse">
            <a:avLst/>
          </a:prstGeom>
        </p:spPr>
      </p:pic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1633538" y="5762625"/>
            <a:ext cx="247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Налоги, страхование, доп образование, доп лечение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43333" y="5386175"/>
            <a:ext cx="1036845" cy="1115022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39085" y="5643372"/>
            <a:ext cx="1071736" cy="1170357"/>
          </a:xfrm>
          <a:prstGeom prst="ellipse">
            <a:avLst/>
          </a:prstGeom>
        </p:spPr>
      </p:pic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8870950" y="5924550"/>
            <a:ext cx="2384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Непродовольственные товары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13660" y="3420429"/>
            <a:ext cx="1157826" cy="1135933"/>
          </a:xfrm>
          <a:prstGeom prst="ellipse">
            <a:avLst/>
          </a:prstGeom>
        </p:spPr>
      </p:pic>
      <p:sp>
        <p:nvSpPr>
          <p:cNvPr id="23571" name="TextBox 21"/>
          <p:cNvSpPr txBox="1">
            <a:spLocks noChangeArrowheads="1"/>
          </p:cNvSpPr>
          <p:nvPr/>
        </p:nvSpPr>
        <p:spPr bwMode="auto">
          <a:xfrm>
            <a:off x="9067800" y="3730625"/>
            <a:ext cx="18716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95690" y="4619270"/>
            <a:ext cx="907708" cy="1083188"/>
          </a:xfrm>
          <a:prstGeom prst="roundRect">
            <a:avLst/>
          </a:prstGeom>
        </p:spPr>
      </p:pic>
      <p:sp>
        <p:nvSpPr>
          <p:cNvPr id="23573" name="TextBox 23"/>
          <p:cNvSpPr txBox="1">
            <a:spLocks noChangeArrowheads="1"/>
          </p:cNvSpPr>
          <p:nvPr/>
        </p:nvSpPr>
        <p:spPr bwMode="auto">
          <a:xfrm>
            <a:off x="9869488" y="4643438"/>
            <a:ext cx="18716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Обязательные коммунальные платежи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807075" y="2168525"/>
            <a:ext cx="4206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275638" y="1854200"/>
            <a:ext cx="303212" cy="76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8139113" y="2513013"/>
            <a:ext cx="523875" cy="153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304088" y="4238625"/>
            <a:ext cx="409575" cy="166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3" idx="1"/>
          </p:cNvCxnSpPr>
          <p:nvPr/>
        </p:nvCxnSpPr>
        <p:spPr>
          <a:xfrm flipH="1" flipV="1">
            <a:off x="7413625" y="5003800"/>
            <a:ext cx="1282700" cy="157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2" idx="5"/>
          </p:cNvCxnSpPr>
          <p:nvPr/>
        </p:nvCxnSpPr>
        <p:spPr>
          <a:xfrm flipH="1" flipV="1">
            <a:off x="7127875" y="5432425"/>
            <a:ext cx="411163" cy="441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6"/>
            <a:endCxn id="12" idx="1"/>
          </p:cNvCxnSpPr>
          <p:nvPr/>
        </p:nvCxnSpPr>
        <p:spPr>
          <a:xfrm>
            <a:off x="4986338" y="3894138"/>
            <a:ext cx="762000" cy="407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6" idx="6"/>
          </p:cNvCxnSpPr>
          <p:nvPr/>
        </p:nvCxnSpPr>
        <p:spPr>
          <a:xfrm flipV="1">
            <a:off x="4070350" y="4732338"/>
            <a:ext cx="1392238" cy="58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080000" y="5399088"/>
            <a:ext cx="546100" cy="266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583" name="Picture 7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768600" y="166688"/>
            <a:ext cx="8750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7325" y="1587500"/>
            <a:ext cx="8731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58938" y="1993900"/>
            <a:ext cx="11096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468813" y="1643063"/>
            <a:ext cx="3741737" cy="1089025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4791075" y="1895475"/>
            <a:ext cx="309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Бездефицитный  бюджет</a:t>
            </a:r>
          </a:p>
          <a:p>
            <a:pPr algn="ctr"/>
            <a:r>
              <a:rPr lang="ru-RU" sz="1600">
                <a:latin typeface="Calibri" pitchFamily="34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/>
          <a:srcRect l="15479" t="7626" r="13789" b="12785"/>
          <a:stretch>
            <a:fillRect/>
          </a:stretch>
        </p:blipFill>
        <p:spPr bwMode="auto">
          <a:xfrm>
            <a:off x="8531225" y="1565275"/>
            <a:ext cx="8683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9647238" y="1936750"/>
            <a:ext cx="1109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6025" y="2943225"/>
            <a:ext cx="1109663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3435350"/>
            <a:ext cx="9604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3638550" y="29210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5838" y="3232150"/>
            <a:ext cx="12493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3848100" y="4386263"/>
            <a:ext cx="1282700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2987" y="5190996"/>
            <a:ext cx="4749552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Расходы</a:t>
            </a:r>
            <a:r>
              <a:rPr lang="en-US" dirty="0"/>
              <a:t>&gt;</a:t>
            </a:r>
            <a:r>
              <a:rPr lang="ru-RU" dirty="0"/>
              <a:t>Доходы</a:t>
            </a:r>
            <a:br>
              <a:rPr lang="ru-RU" dirty="0"/>
            </a:br>
            <a:r>
              <a:rPr lang="ru-RU" dirty="0"/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50" y="2860675"/>
            <a:ext cx="11096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3138" y="3344863"/>
            <a:ext cx="11287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737350" y="3403600"/>
            <a:ext cx="1109663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/>
          <a:srcRect l="15479" t="7626" r="13789" b="12785"/>
          <a:stretch>
            <a:fillRect/>
          </a:stretch>
        </p:blipFill>
        <p:spPr bwMode="auto">
          <a:xfrm>
            <a:off x="9161463" y="3198813"/>
            <a:ext cx="130968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9485313" y="4305300"/>
            <a:ext cx="1352550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44863" y="5269436"/>
            <a:ext cx="4434471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</a:t>
            </a:r>
            <a:r>
              <a:rPr lang="en-US" dirty="0"/>
              <a:t>&gt;</a:t>
            </a:r>
            <a:r>
              <a:rPr lang="ru-RU" dirty="0"/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9363075" y="2860675"/>
            <a:ext cx="1109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889000" y="3678238"/>
            <a:ext cx="1109663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3F6C19"/>
      </a:accent6>
      <a:hlink>
        <a:srgbClr val="EB8803"/>
      </a:hlink>
      <a:folHlink>
        <a:srgbClr val="5F7791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purl.org/dc/terms/"/>
    <ds:schemaRef ds:uri="40262f94-9f35-4ac3-9a90-690165a166b7"/>
    <ds:schemaRef ds:uri="http://schemas.microsoft.com/office/2006/documentManagement/types"/>
    <ds:schemaRef ds:uri="http://www.w3.org/XML/1998/namespace"/>
    <ds:schemaRef ds:uri="a4f35948-e619-41b3-aa29-22878b09cfd2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4461</TotalTime>
  <Words>4635</Words>
  <Application>Microsoft Office PowerPoint</Application>
  <PresentationFormat>Произвольный</PresentationFormat>
  <Paragraphs>1004</Paragraphs>
  <Slides>47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Шаблон в оформлении «Облачный шкипер»</vt:lpstr>
      <vt:lpstr>Worksheet</vt:lpstr>
      <vt:lpstr>Слайд 1</vt:lpstr>
      <vt:lpstr>Уважаемые жители  Тоншаевского муниципального округа</vt:lpstr>
      <vt:lpstr>ПУБЛИЧНЫЕ СЛУШАНИЯ ПО ПРОЕКТУ БЮДЖЕТА </vt:lpstr>
      <vt:lpstr>Определения используемых терминов</vt:lpstr>
      <vt:lpstr>Что такое «Бюджет для граждан»?</vt:lpstr>
      <vt:lpstr>Виды бюджета</vt:lpstr>
      <vt:lpstr>Слайд 7</vt:lpstr>
      <vt:lpstr>Слайд 8</vt:lpstr>
      <vt:lpstr>Слайд 9</vt:lpstr>
      <vt:lpstr>На чем основано составление проекта бюджета  муниципального округа</vt:lpstr>
      <vt:lpstr>Слайд 11</vt:lpstr>
      <vt:lpstr>Бюджетный процесс  - ежегодное формирование и исполнение бюджета</vt:lpstr>
      <vt:lpstr>МОДЕЛЬНЫЙ БЮДЖЕТ новый этап межбюджетных отношений </vt:lpstr>
      <vt:lpstr>Группировка расходов бюджета</vt:lpstr>
      <vt:lpstr>Сбалансированность бюджета Тоншаевского муниципального округа по доходам и расходам, тыс.руб. </vt:lpstr>
      <vt:lpstr>Основные направления бюджетной и налоговой политики Тоншаевского муниципального округа на 2022-2024г</vt:lpstr>
      <vt:lpstr>Слайд 17</vt:lpstr>
      <vt:lpstr>Слайд 18</vt:lpstr>
      <vt:lpstr>Слайд 19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Бюджет Тоншаевского муниципального округа  на 2022-2024 года, тыс.руб.</vt:lpstr>
      <vt:lpstr>Бюджет Тоншаевского муниципального округа  на 2022-2024 год, тыс.руб.</vt:lpstr>
      <vt:lpstr>  Бюджет Тоншаевского  муниципального округа на 2022-2024 год  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Какую помощь из федерального и областного бюджета получает Тоншаевский муниципальный округ, тыс.руб. </vt:lpstr>
      <vt:lpstr>Особенности формирования бюджета Тоншаевского муниципального округа по расходам</vt:lpstr>
      <vt:lpstr> Распределение расходов бюджета Тоншаевского муниципального округа на 2022-2024 г по основным отраслям, тыс.руб. </vt:lpstr>
      <vt:lpstr>Распределение расходов бюджета Тоншаевского муниципального округа на 2022-2024г по основным отраслям, тыс.руб. </vt:lpstr>
      <vt:lpstr> 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 </vt:lpstr>
      <vt:lpstr> Основные муниципальные программы реализуемые в 2021-2024 годах в Тоншаевском муниципальном округе, тыс. руб. </vt:lpstr>
      <vt:lpstr>Основные муниципальные программы реализуемые в 2021-2024 годах в Тоншаевском муниципальном округе, тыс. руб.</vt:lpstr>
      <vt:lpstr>Основные муниципальные программы реализуемые в 2021-2024 годах в Тоншаевском муниципальном округе, тыс. руб. </vt:lpstr>
      <vt:lpstr>Основные муниципальные программы реализуемые в 2021-2024 годах в Тоншаевском муниципальном округе, тыс. руб. </vt:lpstr>
      <vt:lpstr>  Как распределяются расходы бюджета муниципального округа на 2021-2024г  </vt:lpstr>
      <vt:lpstr>  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    </vt:lpstr>
      <vt:lpstr>МП «Развитие культуры Тоншаевского муниципального округа Нижегородской области»</vt:lpstr>
      <vt:lpstr>МП «Развитие агропромышленного комплекса Тоншаевского муниципального округа»</vt:lpstr>
      <vt:lpstr>Слайд 40</vt:lpstr>
      <vt:lpstr>Верхний предел муниципального долга, тыс. руб.</vt:lpstr>
      <vt:lpstr>Слайд 42</vt:lpstr>
      <vt:lpstr>Национальные проекты в проекте бюджета Тоншаевского муниципального округа на 2022 – 2024 годы</vt:lpstr>
      <vt:lpstr>Официальный сайт администрации Тоншаевского муниципального округа  http://www.tns.omsu-nnov.ru Адрес электронной почты Управления финансов:  fo_tonsh@mts-nn.ru</vt:lpstr>
      <vt:lpstr>Содержание сборника</vt:lpstr>
      <vt:lpstr>Слайд 46</vt:lpstr>
      <vt:lpstr>Содержание сборника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Ksenya</cp:lastModifiedBy>
  <cp:revision>722</cp:revision>
  <dcterms:created xsi:type="dcterms:W3CDTF">2018-11-28T11:01:22Z</dcterms:created>
  <dcterms:modified xsi:type="dcterms:W3CDTF">2021-11-24T10:41:10Z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