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diagrams/drawing2.xml" ContentType="application/vnd.ms-office.drawingml.diagramDrawing+xml"/>
  <Override PartName="/ppt/charts/style15.xml" ContentType="application/vnd.ms-office.chartstyl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quickStyle2.xml" ContentType="application/vnd.openxmlformats-officedocument.drawingml.diagramStyle+xml"/>
  <Override PartName="/ppt/drawings/drawing2.xml" ContentType="application/vnd.openxmlformats-officedocument.drawingml.chartshapes+xml"/>
  <Override PartName="/ppt/charts/colors6.xml" ContentType="application/vnd.ms-office.chartcolor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Override PartName="/ppt/charts/colors16.xml" ContentType="application/vnd.ms-office.chartcolorstyle+xml"/>
  <Override PartName="/ppt/charts/style11.xml" ContentType="application/vnd.ms-office.chartstyl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charts/chart13.xml" ContentType="application/vnd.openxmlformats-officedocument.drawingml.chart+xml"/>
  <Override PartName="/ppt/charts/colors2.xml" ContentType="application/vnd.ms-office.chartcolorstyl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charts/colors12.xml" ContentType="application/vnd.ms-office.chartcolorstyle+xml"/>
  <Override PartName="/ppt/charts/chart7.xml" ContentType="application/vnd.openxmlformats-officedocument.drawingml.chart+xml"/>
  <Override PartName="/ppt/charts/style9.xml" ContentType="application/vnd.ms-office.chartstyl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style5.xml" ContentType="application/vnd.ms-office.chartstyl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charts/style16.xml" ContentType="application/vnd.ms-office.chartstyl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rawings/drawing3.xml" ContentType="application/vnd.openxmlformats-officedocument.drawingml.chartshapes+xml"/>
  <Override PartName="/ppt/diagrams/drawing3.xml" ContentType="application/vnd.ms-office.drawingml.diagramDrawing+xml"/>
  <Override PartName="/ppt/charts/style1.xml" ContentType="application/vnd.ms-office.chartstyl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charts/chart18.xml" ContentType="application/vnd.openxmlformats-officedocument.drawingml.chart+xml"/>
  <Override PartName="/ppt/charts/colors7.xml" ContentType="application/vnd.ms-office.chartcolorstyle+xml"/>
  <Override PartName="/ppt/charts/style12.xml" ContentType="application/vnd.ms-office.chart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charts/chart14.xml" ContentType="application/vnd.openxmlformats-officedocument.drawingml.char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charts/colors13.xml" ContentType="application/vnd.ms-office.chartcolorstyle+xml"/>
  <Override PartName="/ppt/charts/colors3.xml" ContentType="application/vnd.ms-office.chartcolorstyle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charts/chart8.xml" ContentType="application/vnd.openxmlformats-officedocument.drawingml.char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charts/chart10.xml" ContentType="application/vnd.openxmlformats-officedocument.drawingml.chart+xml"/>
  <Override PartName="/ppt/diagrams/data3.xml" ContentType="application/vnd.openxmlformats-officedocument.drawingml.diagramData+xml"/>
  <Override PartName="/ppt/charts/chart4.xml" ContentType="application/vnd.openxmlformats-officedocument.drawingml.chart+xml"/>
  <Override PartName="/ppt/diagrams/colors5.xml" ContentType="application/vnd.openxmlformats-officedocument.drawingml.diagramColors+xml"/>
  <Override PartName="/ppt/charts/style6.xml" ContentType="application/vnd.ms-office.chartstyl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diagrams/drawing4.xml" ContentType="application/vnd.ms-office.drawingml.diagramDrawing+xml"/>
  <Override PartName="/ppt/charts/style4.xml" ContentType="application/vnd.ms-office.chartstyle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charts/colors8.xml" ContentType="application/vnd.ms-office.chartcolorstyle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charts/chart19.xml" ContentType="application/vnd.openxmlformats-officedocument.drawingml.chart+xml"/>
  <Override PartName="/ppt/charts/style13.xml" ContentType="application/vnd.ms-office.chart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Layouts/slideLayout15.xml" ContentType="application/vnd.openxmlformats-officedocument.presentationml.slideLayout+xml"/>
  <Override PartName="/ppt/charts/colors4.xml" ContentType="application/vnd.ms-office.chartcolorstyl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charts/chart15.xml" ContentType="application/vnd.openxmlformats-officedocument.drawingml.chart+xml"/>
  <Override PartName="/ppt/charts/colors14.xml" ContentType="application/vnd.ms-office.chartcolorstyl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charts/colors10.xml" ContentType="application/vnd.ms-office.chartcolorstyle+xml"/>
  <Override PartName="/ppt/charts/style7.xml" ContentType="application/vnd.ms-office.chartstyle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iagrams/drawing5.xml" ContentType="application/vnd.ms-office.drawingml.diagramDrawing+xml"/>
  <Override PartName="/ppt/charts/style3.xml" ContentType="application/vnd.ms-office.chartstyl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notesSlides/notesSlide1.xml" ContentType="application/vnd.openxmlformats-officedocument.presentationml.notesSlide+xml"/>
  <Override PartName="/ppt/charts/colors9.xml" ContentType="application/vnd.ms-office.chartcolorstyle+xml"/>
  <Override PartName="/ppt/charts/style14.xml" ContentType="application/vnd.ms-office.chart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drawings/drawing1.xml" ContentType="application/vnd.openxmlformats-officedocument.drawingml.chartshapes+xml"/>
  <Override PartName="/ppt/diagrams/drawing1.xml" ContentType="application/vnd.ms-office.drawingml.diagramDrawing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charts/chart16.xml" ContentType="application/vnd.openxmlformats-officedocument.drawingml.chart+xml"/>
  <Override PartName="/ppt/charts/colors5.xml" ContentType="application/vnd.ms-office.chartcolorstyle+xml"/>
  <Override PartName="/ppt/charts/style10.xml" ContentType="application/vnd.ms-office.chartstyle+xml"/>
  <Override PartName="/ppt/charts/colors15.xml" ContentType="application/vnd.ms-office.chartcolorstyl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charts/chart12.xml" ContentType="application/vnd.openxmlformats-officedocument.drawingml.chart+xml"/>
  <Override PartName="/ppt/charts/colors1.xml" ContentType="application/vnd.ms-office.chartcolorstyle+xml"/>
  <Override PartName="/ppt/charts/colors11.xml" ContentType="application/vnd.ms-office.chartcolorstyle+xml"/>
  <Override PartName="/ppt/charts/chart6.xml" ContentType="application/vnd.openxmlformats-officedocument.drawingml.chart+xml"/>
  <Override PartName="/ppt/diagrams/data5.xml" ContentType="application/vnd.openxmlformats-officedocument.drawingml.diagramData+xml"/>
  <Override PartName="/ppt/charts/style8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68"/>
  </p:notesMasterIdLst>
  <p:sldIdLst>
    <p:sldId id="256" r:id="rId2"/>
    <p:sldId id="257" r:id="rId3"/>
    <p:sldId id="378" r:id="rId4"/>
    <p:sldId id="258" r:id="rId5"/>
    <p:sldId id="262" r:id="rId6"/>
    <p:sldId id="269" r:id="rId7"/>
    <p:sldId id="268" r:id="rId8"/>
    <p:sldId id="261" r:id="rId9"/>
    <p:sldId id="267" r:id="rId10"/>
    <p:sldId id="377" r:id="rId11"/>
    <p:sldId id="386" r:id="rId12"/>
    <p:sldId id="387" r:id="rId13"/>
    <p:sldId id="388" r:id="rId14"/>
    <p:sldId id="389" r:id="rId15"/>
    <p:sldId id="390" r:id="rId16"/>
    <p:sldId id="391" r:id="rId17"/>
    <p:sldId id="392" r:id="rId18"/>
    <p:sldId id="263" r:id="rId19"/>
    <p:sldId id="357" r:id="rId20"/>
    <p:sldId id="280" r:id="rId21"/>
    <p:sldId id="314" r:id="rId22"/>
    <p:sldId id="273" r:id="rId23"/>
    <p:sldId id="371" r:id="rId24"/>
    <p:sldId id="279" r:id="rId25"/>
    <p:sldId id="316" r:id="rId26"/>
    <p:sldId id="373" r:id="rId27"/>
    <p:sldId id="374" r:id="rId28"/>
    <p:sldId id="375" r:id="rId29"/>
    <p:sldId id="271" r:id="rId30"/>
    <p:sldId id="369" r:id="rId31"/>
    <p:sldId id="317" r:id="rId32"/>
    <p:sldId id="361" r:id="rId33"/>
    <p:sldId id="362" r:id="rId34"/>
    <p:sldId id="319" r:id="rId35"/>
    <p:sldId id="409" r:id="rId36"/>
    <p:sldId id="368" r:id="rId37"/>
    <p:sldId id="320" r:id="rId38"/>
    <p:sldId id="287" r:id="rId39"/>
    <p:sldId id="297" r:id="rId40"/>
    <p:sldId id="311" r:id="rId41"/>
    <p:sldId id="324" r:id="rId42"/>
    <p:sldId id="370" r:id="rId43"/>
    <p:sldId id="414" r:id="rId44"/>
    <p:sldId id="365" r:id="rId45"/>
    <p:sldId id="329" r:id="rId46"/>
    <p:sldId id="416" r:id="rId47"/>
    <p:sldId id="394" r:id="rId48"/>
    <p:sldId id="343" r:id="rId49"/>
    <p:sldId id="418" r:id="rId50"/>
    <p:sldId id="396" r:id="rId51"/>
    <p:sldId id="401" r:id="rId52"/>
    <p:sldId id="400" r:id="rId53"/>
    <p:sldId id="406" r:id="rId54"/>
    <p:sldId id="402" r:id="rId55"/>
    <p:sldId id="403" r:id="rId56"/>
    <p:sldId id="408" r:id="rId57"/>
    <p:sldId id="407" r:id="rId58"/>
    <p:sldId id="349" r:id="rId59"/>
    <p:sldId id="350" r:id="rId60"/>
    <p:sldId id="351" r:id="rId61"/>
    <p:sldId id="352" r:id="rId62"/>
    <p:sldId id="304" r:id="rId63"/>
    <p:sldId id="303" r:id="rId64"/>
    <p:sldId id="302" r:id="rId65"/>
    <p:sldId id="289" r:id="rId66"/>
    <p:sldId id="359" r:id="rId67"/>
  </p:sldIdLst>
  <p:sldSz cx="12192000" cy="68580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20016" autoAdjust="0"/>
    <p:restoredTop sz="94660"/>
  </p:normalViewPr>
  <p:slideViewPr>
    <p:cSldViewPr snapToGrid="0">
      <p:cViewPr varScale="1">
        <p:scale>
          <a:sx n="73" d="100"/>
          <a:sy n="73" d="100"/>
        </p:scale>
        <p:origin x="-126" y="-8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2" Type="http://schemas.microsoft.com/office/2011/relationships/chartColorStyle" Target="colors6.xml"/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Style" Target="style7.xml"/><Relationship Id="rId2" Type="http://schemas.microsoft.com/office/2011/relationships/chartColorStyle" Target="colors7.xml"/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ColorStyle" Target="colors8.xml"/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8.xlsx"/><Relationship Id="rId4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9.xlsx"/></Relationships>
</file>

<file path=ppt/charts/_rels/chart10.xml.rels><?xml version="1.0" encoding="UTF-8" standalone="yes"?>
<Relationships xmlns="http://schemas.openxmlformats.org/package/2006/relationships"><Relationship Id="rId3" Type="http://schemas.microsoft.com/office/2011/relationships/chartStyle" Target="style9.xml"/><Relationship Id="rId2" Type="http://schemas.microsoft.com/office/2011/relationships/chartColorStyle" Target="colors9.xml"/><Relationship Id="rId1" Type="http://schemas.openxmlformats.org/officeDocument/2006/relationships/package" Target="../embeddings/_____Microsoft_Office_Excel10.xlsx"/></Relationships>
</file>

<file path=ppt/charts/_rels/chart11.xml.rels><?xml version="1.0" encoding="UTF-8" standalone="yes"?>
<Relationships xmlns="http://schemas.openxmlformats.org/package/2006/relationships"><Relationship Id="rId3" Type="http://schemas.microsoft.com/office/2011/relationships/chartStyle" Target="style10.xml"/><Relationship Id="rId2" Type="http://schemas.microsoft.com/office/2011/relationships/chartColorStyle" Target="colors10.xml"/><Relationship Id="rId1" Type="http://schemas.openxmlformats.org/officeDocument/2006/relationships/package" Target="../embeddings/_____Microsoft_Office_Excel11.xlsx"/></Relationships>
</file>

<file path=ppt/charts/_rels/chart12.xml.rels><?xml version="1.0" encoding="UTF-8" standalone="yes"?>
<Relationships xmlns="http://schemas.openxmlformats.org/package/2006/relationships"><Relationship Id="rId3" Type="http://schemas.microsoft.com/office/2011/relationships/chartStyle" Target="style11.xml"/><Relationship Id="rId2" Type="http://schemas.microsoft.com/office/2011/relationships/chartColorStyle" Target="colors11.xml"/><Relationship Id="rId1" Type="http://schemas.openxmlformats.org/officeDocument/2006/relationships/package" Target="../embeddings/_____Microsoft_Office_Excel12.xlsx"/></Relationships>
</file>

<file path=ppt/charts/_rels/chart13.xml.rels><?xml version="1.0" encoding="UTF-8" standalone="yes"?>
<Relationships xmlns="http://schemas.openxmlformats.org/package/2006/relationships"><Relationship Id="rId3" Type="http://schemas.microsoft.com/office/2011/relationships/chartStyle" Target="style12.xml"/><Relationship Id="rId2" Type="http://schemas.microsoft.com/office/2011/relationships/chartColorStyle" Target="colors12.xml"/><Relationship Id="rId1" Type="http://schemas.openxmlformats.org/officeDocument/2006/relationships/package" Target="../embeddings/_____Microsoft_Office_Excel13.xlsx"/></Relationships>
</file>

<file path=ppt/charts/_rels/chart14.xml.rels><?xml version="1.0" encoding="UTF-8" standalone="yes"?>
<Relationships xmlns="http://schemas.openxmlformats.org/package/2006/relationships"><Relationship Id="rId3" Type="http://schemas.microsoft.com/office/2011/relationships/chartColorStyle" Target="colors13.xml"/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Office_Excel14.xlsx"/><Relationship Id="rId4" Type="http://schemas.microsoft.com/office/2011/relationships/chartStyle" Target="style13.xml"/></Relationships>
</file>

<file path=ppt/charts/_rels/chart15.xml.rels><?xml version="1.0" encoding="UTF-8" standalone="yes"?>
<Relationships xmlns="http://schemas.openxmlformats.org/package/2006/relationships"><Relationship Id="rId3" Type="http://schemas.microsoft.com/office/2011/relationships/chartColorStyle" Target="colors14.xml"/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Office_Excel15.xlsx"/><Relationship Id="rId4" Type="http://schemas.microsoft.com/office/2011/relationships/chartStyle" Target="style14.xml"/></Relationships>
</file>

<file path=ppt/charts/_rels/chart16.xml.rels><?xml version="1.0" encoding="UTF-8" standalone="yes"?>
<Relationships xmlns="http://schemas.openxmlformats.org/package/2006/relationships"><Relationship Id="rId3" Type="http://schemas.microsoft.com/office/2011/relationships/chartStyle" Target="style15.xml"/><Relationship Id="rId2" Type="http://schemas.microsoft.com/office/2011/relationships/chartColorStyle" Target="colors15.xml"/><Relationship Id="rId1" Type="http://schemas.openxmlformats.org/officeDocument/2006/relationships/package" Target="../embeddings/_____Microsoft_Office_Excel16.xlsx"/></Relationships>
</file>

<file path=ppt/charts/_rels/chart17.xml.rels><?xml version="1.0" encoding="UTF-8" standalone="yes"?>
<Relationships xmlns="http://schemas.openxmlformats.org/package/2006/relationships"><Relationship Id="rId3" Type="http://schemas.microsoft.com/office/2011/relationships/chartStyle" Target="style16.xml"/><Relationship Id="rId2" Type="http://schemas.microsoft.com/office/2011/relationships/chartColorStyle" Target="colors16.xml"/><Relationship Id="rId1" Type="http://schemas.openxmlformats.org/officeDocument/2006/relationships/package" Target="../embeddings/_____Microsoft_Office_Excel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8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2015 год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cat>
            <c:strRef>
              <c:f>Лист1!$A$2:$A$3</c:f>
              <c:strCache>
                <c:ptCount val="2"/>
                <c:pt idx="0">
                  <c:v>прогноз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826.7</c:v>
                </c:pt>
                <c:pt idx="1">
                  <c:v>1004.54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2016 год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cat>
            <c:strRef>
              <c:f>Лист1!$A$2:$A$3</c:f>
              <c:strCache>
                <c:ptCount val="2"/>
                <c:pt idx="0">
                  <c:v>прогноз</c:v>
                </c:pt>
                <c:pt idx="1">
                  <c:v>факт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1009</c:v>
                </c:pt>
                <c:pt idx="1">
                  <c:v>1599.7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2017 год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2">
                  <a:lumMod val="20000"/>
                  <a:lumOff val="80000"/>
                </a:schemeClr>
              </a:solidFill>
            </a:ln>
            <a:effectLst/>
          </c:spPr>
          <c:cat>
            <c:strRef>
              <c:f>Лист1!$A$2:$A$3</c:f>
              <c:strCache>
                <c:ptCount val="2"/>
                <c:pt idx="0">
                  <c:v>прогноз</c:v>
                </c:pt>
                <c:pt idx="1">
                  <c:v>факт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1659.8</c:v>
                </c:pt>
                <c:pt idx="1">
                  <c:v>1777.8</c:v>
                </c:pt>
              </c:numCache>
            </c:numRef>
          </c:val>
        </c:ser>
        <c:dLbls/>
        <c:axId val="93827456"/>
        <c:axId val="93828992"/>
      </c:barChart>
      <c:catAx>
        <c:axId val="93827456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3828992"/>
        <c:crosses val="autoZero"/>
        <c:auto val="1"/>
        <c:lblAlgn val="ctr"/>
        <c:lblOffset val="100"/>
      </c:catAx>
      <c:valAx>
        <c:axId val="93828992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382745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2015 год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96000"/>
                    <a:lumMod val="104000"/>
                  </a:schemeClr>
                </a:gs>
                <a:gs pos="100000">
                  <a:schemeClr val="accent1">
                    <a:shade val="98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25000"/>
                </a:srgbClr>
              </a:outerShdw>
            </a:effectLst>
            <a:sp3d/>
          </c:spPr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43.68</c:v>
                </c:pt>
                <c:pt idx="1">
                  <c:v>52.949999999999996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2016 год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96000"/>
                    <a:lumMod val="104000"/>
                  </a:schemeClr>
                </a:gs>
                <a:gs pos="100000">
                  <a:schemeClr val="accent2">
                    <a:shade val="98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25000"/>
                </a:srgbClr>
              </a:outerShdw>
            </a:effectLst>
            <a:sp3d/>
          </c:spPr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60</c:v>
                </c:pt>
                <c:pt idx="1">
                  <c:v>84.64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2017 год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96000"/>
                    <a:lumMod val="104000"/>
                  </a:schemeClr>
                </a:gs>
                <a:gs pos="100000">
                  <a:schemeClr val="accent3">
                    <a:shade val="98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25000"/>
                </a:srgbClr>
              </a:outerShdw>
            </a:effectLst>
            <a:sp3d/>
          </c:spPr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88.06</c:v>
                </c:pt>
                <c:pt idx="1">
                  <c:v>94.92</c:v>
                </c:pt>
              </c:numCache>
            </c:numRef>
          </c:val>
        </c:ser>
        <c:dLbls/>
        <c:shape val="box"/>
        <c:axId val="94423296"/>
        <c:axId val="94928896"/>
        <c:axId val="0"/>
      </c:bar3DChart>
      <c:catAx>
        <c:axId val="94423296"/>
        <c:scaling>
          <c:orientation val="minMax"/>
        </c:scaling>
        <c:axPos val="b"/>
        <c:numFmt formatCode="General" sourceLinked="1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4928896"/>
        <c:crosses val="autoZero"/>
        <c:auto val="1"/>
        <c:lblAlgn val="ctr"/>
        <c:lblOffset val="100"/>
      </c:catAx>
      <c:valAx>
        <c:axId val="94928896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442329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2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2015 год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noFill/>
            </a:ln>
            <a:effectLst/>
          </c:spPr>
          <c:cat>
            <c:strRef>
              <c:f>Лист1!$A$2:$A$3</c:f>
              <c:strCache>
                <c:ptCount val="2"/>
                <c:pt idx="0">
                  <c:v>прогноз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13.8</c:v>
                </c:pt>
                <c:pt idx="1">
                  <c:v>13.8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2016 год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cat>
            <c:strRef>
              <c:f>Лист1!$A$2:$A$3</c:f>
              <c:strCache>
                <c:ptCount val="2"/>
                <c:pt idx="0">
                  <c:v>прогноз</c:v>
                </c:pt>
                <c:pt idx="1">
                  <c:v>факт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13.8</c:v>
                </c:pt>
                <c:pt idx="1">
                  <c:v>13.8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2017 год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cat>
            <c:strRef>
              <c:f>Лист1!$A$2:$A$3</c:f>
              <c:strCache>
                <c:ptCount val="2"/>
                <c:pt idx="0">
                  <c:v>прогноз</c:v>
                </c:pt>
                <c:pt idx="1">
                  <c:v>факт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13.8</c:v>
                </c:pt>
                <c:pt idx="1">
                  <c:v>15.9</c:v>
                </c:pt>
              </c:numCache>
            </c:numRef>
          </c:val>
        </c:ser>
        <c:dLbls/>
        <c:gapWidth val="219"/>
        <c:overlap val="-27"/>
        <c:axId val="99392896"/>
        <c:axId val="99497088"/>
      </c:barChart>
      <c:catAx>
        <c:axId val="9939289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9497088"/>
        <c:crosses val="autoZero"/>
        <c:auto val="1"/>
        <c:lblAlgn val="ctr"/>
        <c:lblOffset val="100"/>
      </c:catAx>
      <c:valAx>
        <c:axId val="99497088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939289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legend>
      <c:legendPos val="b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2015 год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</c:spPr>
          <c:cat>
            <c:strRef>
              <c:f>Лист1!$A$2:$A$3</c:f>
              <c:strCache>
                <c:ptCount val="2"/>
                <c:pt idx="0">
                  <c:v>прогноз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1256.2</c:v>
                </c:pt>
                <c:pt idx="1">
                  <c:v>1193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2016 год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cat>
            <c:strRef>
              <c:f>Лист1!$A$2:$A$3</c:f>
              <c:strCache>
                <c:ptCount val="2"/>
                <c:pt idx="0">
                  <c:v>прогноз</c:v>
                </c:pt>
                <c:pt idx="1">
                  <c:v>факт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1245.2</c:v>
                </c:pt>
                <c:pt idx="1">
                  <c:v>1245.48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2017 год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cat>
            <c:strRef>
              <c:f>Лист1!$A$2:$A$3</c:f>
              <c:strCache>
                <c:ptCount val="2"/>
                <c:pt idx="0">
                  <c:v>прогноз</c:v>
                </c:pt>
                <c:pt idx="1">
                  <c:v>факт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1309.8</c:v>
                </c:pt>
                <c:pt idx="1">
                  <c:v>1309.9000000000001</c:v>
                </c:pt>
              </c:numCache>
            </c:numRef>
          </c:val>
        </c:ser>
        <c:dLbls/>
        <c:gapWidth val="219"/>
        <c:overlap val="-27"/>
        <c:axId val="99777920"/>
        <c:axId val="99808384"/>
      </c:barChart>
      <c:catAx>
        <c:axId val="9977792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9808384"/>
        <c:crosses val="autoZero"/>
        <c:auto val="1"/>
        <c:lblAlgn val="ctr"/>
        <c:lblOffset val="100"/>
      </c:catAx>
      <c:valAx>
        <c:axId val="99808384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977792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legend>
      <c:legendPos val="b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2015 год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Лист1!$A$2:$A$3</c:f>
              <c:strCache>
                <c:ptCount val="2"/>
                <c:pt idx="0">
                  <c:v>прогноз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115</c:v>
                </c:pt>
                <c:pt idx="1">
                  <c:v>115.5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2016 год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Лист1!$A$2:$A$3</c:f>
              <c:strCache>
                <c:ptCount val="2"/>
                <c:pt idx="0">
                  <c:v>прогноз</c:v>
                </c:pt>
                <c:pt idx="1">
                  <c:v>факт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105</c:v>
                </c:pt>
                <c:pt idx="1">
                  <c:v>105.9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2017 год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cat>
            <c:strRef>
              <c:f>Лист1!$A$2:$A$3</c:f>
              <c:strCache>
                <c:ptCount val="2"/>
                <c:pt idx="0">
                  <c:v>прогноз</c:v>
                </c:pt>
                <c:pt idx="1">
                  <c:v>факт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104</c:v>
                </c:pt>
                <c:pt idx="1">
                  <c:v>104.3</c:v>
                </c:pt>
              </c:numCache>
            </c:numRef>
          </c:val>
        </c:ser>
        <c:dLbls/>
        <c:gapWidth val="219"/>
        <c:overlap val="-27"/>
        <c:axId val="99865728"/>
        <c:axId val="99867264"/>
      </c:barChart>
      <c:catAx>
        <c:axId val="9986572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9867264"/>
        <c:crosses val="autoZero"/>
        <c:auto val="1"/>
        <c:lblAlgn val="ctr"/>
        <c:lblOffset val="100"/>
      </c:catAx>
      <c:valAx>
        <c:axId val="99867264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986572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legend>
      <c:legendPos val="b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8.7863472194180878E-2"/>
          <c:y val="2.631205673758865E-2"/>
          <c:w val="0.912136527805819"/>
          <c:h val="0.84120008935053348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2015 год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cat>
            <c:strRef>
              <c:f>Лист1!$A$2:$A$3</c:f>
              <c:strCache>
                <c:ptCount val="2"/>
                <c:pt idx="0">
                  <c:v>прогноз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16884.41</c:v>
                </c:pt>
                <c:pt idx="1">
                  <c:v>16139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2016 год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cat>
            <c:strRef>
              <c:f>Лист1!$A$2:$A$3</c:f>
              <c:strCache>
                <c:ptCount val="2"/>
                <c:pt idx="0">
                  <c:v>прогноз</c:v>
                </c:pt>
                <c:pt idx="1">
                  <c:v>факт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16845.23</c:v>
                </c:pt>
                <c:pt idx="1">
                  <c:v>16849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2017 год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cat>
            <c:strRef>
              <c:f>Лист1!$A$2:$A$3</c:f>
              <c:strCache>
                <c:ptCount val="2"/>
                <c:pt idx="0">
                  <c:v>прогноз</c:v>
                </c:pt>
                <c:pt idx="1">
                  <c:v>факт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17719</c:v>
                </c:pt>
                <c:pt idx="1">
                  <c:v>17720.439999999995</c:v>
                </c:pt>
              </c:numCache>
            </c:numRef>
          </c:val>
        </c:ser>
        <c:dLbls/>
        <c:gapWidth val="219"/>
        <c:overlap val="-27"/>
        <c:axId val="100178560"/>
        <c:axId val="100184448"/>
      </c:barChart>
      <c:catAx>
        <c:axId val="10017856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0184448"/>
        <c:crosses val="autoZero"/>
        <c:auto val="1"/>
        <c:lblAlgn val="ctr"/>
        <c:lblOffset val="100"/>
      </c:catAx>
      <c:valAx>
        <c:axId val="100184448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017856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legend>
      <c:legendPos val="b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6.8960226125580476E-2"/>
          <c:y val="2.000819990959074E-2"/>
          <c:w val="0.93103977387441961"/>
          <c:h val="0.77421054721101035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2015 год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cat>
            <c:strRef>
              <c:f>Лист1!$A$2:$A$3</c:f>
              <c:strCache>
                <c:ptCount val="2"/>
                <c:pt idx="0">
                  <c:v>прогноз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351.2</c:v>
                </c:pt>
                <c:pt idx="1">
                  <c:v>373.7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2016 год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cat>
            <c:strRef>
              <c:f>Лист1!$A$2:$A$3</c:f>
              <c:strCache>
                <c:ptCount val="2"/>
                <c:pt idx="0">
                  <c:v>прогноз</c:v>
                </c:pt>
                <c:pt idx="1">
                  <c:v>факт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332.7</c:v>
                </c:pt>
                <c:pt idx="1">
                  <c:v>396.4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2017 год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cat>
            <c:strRef>
              <c:f>Лист1!$A$2:$A$3</c:f>
              <c:strCache>
                <c:ptCount val="2"/>
                <c:pt idx="0">
                  <c:v>прогноз</c:v>
                </c:pt>
                <c:pt idx="1">
                  <c:v>факт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413.8</c:v>
                </c:pt>
                <c:pt idx="1">
                  <c:v>473.4</c:v>
                </c:pt>
              </c:numCache>
            </c:numRef>
          </c:val>
        </c:ser>
        <c:dLbls/>
        <c:gapWidth val="219"/>
        <c:overlap val="-27"/>
        <c:axId val="100061568"/>
        <c:axId val="100063104"/>
      </c:barChart>
      <c:catAx>
        <c:axId val="10006156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0063104"/>
        <c:crosses val="autoZero"/>
        <c:auto val="1"/>
        <c:lblAlgn val="ctr"/>
        <c:lblOffset val="100"/>
      </c:catAx>
      <c:valAx>
        <c:axId val="100063104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006156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legend>
      <c:legendPos val="b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spPr>
              <a:solidFill>
                <a:srgbClr val="FFFF00"/>
              </a:solidFill>
              <a:ln>
                <a:noFill/>
              </a:ln>
              <a:effectLst>
                <a:outerShdw blurRad="50800" dist="38100" dir="5400000" rotWithShape="0">
                  <a:srgbClr val="000000">
                    <a:alpha val="60000"/>
                  </a:srgbClr>
                </a:outerShdw>
              </a:effectLst>
              <a:sp3d/>
            </c:spPr>
          </c:dPt>
          <c:dPt>
            <c:idx val="1"/>
            <c:spPr>
              <a:solidFill>
                <a:srgbClr val="FF0000"/>
              </a:solidFill>
              <a:ln>
                <a:noFill/>
              </a:ln>
              <a:effectLst>
                <a:outerShdw blurRad="50800" dist="38100" dir="5400000" rotWithShape="0">
                  <a:srgbClr val="000000">
                    <a:alpha val="60000"/>
                  </a:srgbClr>
                </a:outerShdw>
              </a:effectLst>
              <a:sp3d/>
            </c:spPr>
          </c:dPt>
          <c:dPt>
            <c:idx val="2"/>
            <c:spPr>
              <a:solidFill>
                <a:srgbClr val="0099FF"/>
              </a:solidFill>
              <a:ln>
                <a:solidFill>
                  <a:srgbClr val="0099FF"/>
                </a:solidFill>
              </a:ln>
              <a:effectLst>
                <a:outerShdw blurRad="50800" dist="38100" dir="5400000" rotWithShape="0">
                  <a:srgbClr val="000000">
                    <a:alpha val="60000"/>
                  </a:srgbClr>
                </a:outerShdw>
              </a:effectLst>
              <a:sp3d>
                <a:contourClr>
                  <a:srgbClr val="0099FF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119070.1</c:v>
                </c:pt>
                <c:pt idx="1">
                  <c:v>6940.5</c:v>
                </c:pt>
                <c:pt idx="2">
                  <c:v>408495.8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dPt>
            <c:idx val="0"/>
            <c:spPr>
              <a:gradFill rotWithShape="1">
                <a:gsLst>
                  <a:gs pos="0">
                    <a:schemeClr val="accent1">
                      <a:tint val="96000"/>
                      <a:lumMod val="104000"/>
                    </a:schemeClr>
                  </a:gs>
                  <a:gs pos="100000">
                    <a:schemeClr val="accent1">
                      <a:shade val="98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5400000" rotWithShape="0">
                  <a:srgbClr val="000000">
                    <a:alpha val="60000"/>
                  </a:srgbClr>
                </a:outerShdw>
              </a:effectLst>
              <a:sp3d/>
            </c:spPr>
          </c:dPt>
          <c:dPt>
            <c:idx val="1"/>
            <c:spPr>
              <a:gradFill rotWithShape="1">
                <a:gsLst>
                  <a:gs pos="0">
                    <a:schemeClr val="accent3">
                      <a:tint val="96000"/>
                      <a:lumMod val="104000"/>
                    </a:schemeClr>
                  </a:gs>
                  <a:gs pos="100000">
                    <a:schemeClr val="accent3">
                      <a:shade val="98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5400000" rotWithShape="0">
                  <a:srgbClr val="000000">
                    <a:alpha val="60000"/>
                  </a:srgbClr>
                </a:outerShdw>
              </a:effectLst>
              <a:sp3d/>
            </c:spPr>
          </c:dPt>
          <c:dPt>
            <c:idx val="2"/>
            <c:spPr>
              <a:gradFill rotWithShape="1">
                <a:gsLst>
                  <a:gs pos="0">
                    <a:schemeClr val="accent5">
                      <a:tint val="96000"/>
                      <a:lumMod val="104000"/>
                    </a:schemeClr>
                  </a:gs>
                  <a:gs pos="100000">
                    <a:schemeClr val="accent5">
                      <a:shade val="98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5400000" rotWithShape="0">
                  <a:srgbClr val="000000">
                    <a:alpha val="60000"/>
                  </a:srgbClr>
                </a:outerShdw>
              </a:effectLst>
              <a:sp3d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dPt>
            <c:idx val="0"/>
            <c:spPr>
              <a:gradFill rotWithShape="1">
                <a:gsLst>
                  <a:gs pos="0">
                    <a:schemeClr val="accent1">
                      <a:tint val="96000"/>
                      <a:lumMod val="104000"/>
                    </a:schemeClr>
                  </a:gs>
                  <a:gs pos="100000">
                    <a:schemeClr val="accent1">
                      <a:shade val="98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5400000" rotWithShape="0">
                  <a:srgbClr val="000000">
                    <a:alpha val="60000"/>
                  </a:srgbClr>
                </a:outerShdw>
              </a:effectLst>
              <a:sp3d/>
            </c:spPr>
          </c:dPt>
          <c:dPt>
            <c:idx val="1"/>
            <c:spPr>
              <a:gradFill rotWithShape="1">
                <a:gsLst>
                  <a:gs pos="0">
                    <a:schemeClr val="accent3">
                      <a:tint val="96000"/>
                      <a:lumMod val="104000"/>
                    </a:schemeClr>
                  </a:gs>
                  <a:gs pos="100000">
                    <a:schemeClr val="accent3">
                      <a:shade val="98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5400000" rotWithShape="0">
                  <a:srgbClr val="000000">
                    <a:alpha val="60000"/>
                  </a:srgbClr>
                </a:outerShdw>
              </a:effectLst>
              <a:sp3d/>
            </c:spPr>
          </c:dPt>
          <c:dPt>
            <c:idx val="2"/>
            <c:spPr>
              <a:gradFill rotWithShape="1">
                <a:gsLst>
                  <a:gs pos="0">
                    <a:schemeClr val="accent5">
                      <a:tint val="96000"/>
                      <a:lumMod val="104000"/>
                    </a:schemeClr>
                  </a:gs>
                  <a:gs pos="100000">
                    <a:schemeClr val="accent5">
                      <a:shade val="98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5400000" rotWithShape="0">
                  <a:srgbClr val="000000">
                    <a:alpha val="60000"/>
                  </a:srgbClr>
                </a:outerShdw>
              </a:effectLst>
              <a:sp3d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</c:ser>
        <c:dLbls>
          <c:showVal val="1"/>
        </c:dLbls>
      </c:pie3DChart>
      <c:spPr>
        <a:noFill/>
        <a:ln>
          <a:noFill/>
        </a:ln>
        <a:effectLst/>
      </c:spPr>
    </c:plotArea>
    <c:legend>
      <c:legendPos val="r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otX val="10"/>
      <c:rotY val="0"/>
      <c:depthPercent val="100"/>
      <c:rAngAx val="1"/>
    </c:view3D>
    <c:sideWall>
      <c:spPr>
        <a:noFill/>
        <a:ln w="25400">
          <a:noFill/>
        </a:ln>
      </c:spPr>
    </c:sideWall>
    <c:backWall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4.5916197234239017E-4"/>
          <c:y val="4.8232413252002296E-2"/>
          <c:w val="0.99954068241469862"/>
          <c:h val="0.81009790627478862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Первоначальный план </c:v>
                </c:pt>
              </c:strCache>
            </c:strRef>
          </c:tx>
          <c:spPr>
            <a:solidFill>
              <a:srgbClr val="B293F1"/>
            </a:solidFill>
            <a:scene3d>
              <a:camera prst="orthographicFront"/>
              <a:lightRig rig="threePt" dir="t"/>
            </a:scene3d>
            <a:sp3d>
              <a:bevelT/>
              <a:bevelB/>
            </a:sp3d>
          </c:spPr>
          <c:dLbls>
            <c:dLbl>
              <c:idx val="0"/>
              <c:layout>
                <c:manualLayout>
                  <c:x val="-1.844532279314888E-2"/>
                  <c:y val="-1.7892093068469311E-2"/>
                </c:manualLayout>
              </c:layout>
              <c:showVal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2.1080368906455871E-2"/>
                  <c:y val="-2.4601627969145386E-2"/>
                </c:manualLayout>
              </c:layout>
              <c:showVal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7.9051383399209984E-3"/>
                  <c:y val="-5.3676279205408003E-2"/>
                </c:manualLayout>
              </c:layout>
              <c:showVal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9762845849802379E-2"/>
                  <c:y val="-6.0385814106083992E-2"/>
                </c:manualLayout>
              </c:layout>
              <c:showVal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1.3175230566534914E-2"/>
                  <c:y val="-5.3676279205407913E-2"/>
                </c:manualLayout>
              </c:layout>
              <c:showVal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2.6350461133070797E-3"/>
                  <c:y val="-3.8020697770497276E-2"/>
                </c:manualLayout>
              </c:layout>
              <c:showVal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/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Лист1!$A$2:$A$7</c:f>
              <c:strCache>
                <c:ptCount val="6"/>
                <c:pt idx="0">
                  <c:v>НДФЛ</c:v>
                </c:pt>
                <c:pt idx="1">
                  <c:v>ЕНВД</c:v>
                </c:pt>
                <c:pt idx="2">
                  <c:v>ЕСХН</c:v>
                </c:pt>
                <c:pt idx="3">
                  <c:v>патент</c:v>
                </c:pt>
                <c:pt idx="4">
                  <c:v>Государственная пошлина</c:v>
                </c:pt>
                <c:pt idx="5">
                  <c:v>Прочие налоги и сборы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99462</c:v>
                </c:pt>
                <c:pt idx="1">
                  <c:v>4701.4000000000005</c:v>
                </c:pt>
                <c:pt idx="2">
                  <c:v>33.5</c:v>
                </c:pt>
                <c:pt idx="3">
                  <c:v>48.3</c:v>
                </c:pt>
                <c:pt idx="4">
                  <c:v>1350.5</c:v>
                </c:pt>
                <c:pt idx="5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Уточненный план </c:v>
                </c:pt>
              </c:strCache>
            </c:strRef>
          </c:tx>
          <c:spPr>
            <a:solidFill>
              <a:srgbClr val="9AEAE6"/>
            </a:solidFill>
            <a:scene3d>
              <a:camera prst="orthographicFront"/>
              <a:lightRig rig="threePt" dir="t"/>
            </a:scene3d>
            <a:sp3d>
              <a:bevelT/>
              <a:bevelB/>
            </a:sp3d>
          </c:spPr>
          <c:dLbls>
            <c:dLbl>
              <c:idx val="0"/>
              <c:layout>
                <c:manualLayout>
                  <c:x val="-7.905138339920962E-3"/>
                  <c:y val="-1.7892093068469311E-2"/>
                </c:manualLayout>
              </c:layout>
              <c:showVal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0540184453227982E-2"/>
                  <c:y val="-7.3804883907435906E-2"/>
                </c:manualLayout>
              </c:layout>
              <c:showVal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2.635046113306983E-3"/>
                  <c:y val="-4.9203255938290689E-2"/>
                </c:manualLayout>
              </c:layout>
              <c:showVal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7.9051383399209481E-3"/>
                  <c:y val="-6.2622325739642673E-2"/>
                </c:manualLayout>
              </c:layout>
              <c:showVal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2.635046113306983E-3"/>
                  <c:y val="-5.3676279205407913E-2"/>
                </c:manualLayout>
              </c:layout>
              <c:showVal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2.635046113306983E-3"/>
                  <c:y val="-2.6838139602703971E-2"/>
                </c:manualLayout>
              </c:layout>
              <c:showVal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/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Лист1!$A$2:$A$7</c:f>
              <c:strCache>
                <c:ptCount val="6"/>
                <c:pt idx="0">
                  <c:v>НДФЛ</c:v>
                </c:pt>
                <c:pt idx="1">
                  <c:v>ЕНВД</c:v>
                </c:pt>
                <c:pt idx="2">
                  <c:v>ЕСХН</c:v>
                </c:pt>
                <c:pt idx="3">
                  <c:v>патент</c:v>
                </c:pt>
                <c:pt idx="4">
                  <c:v>Государственная пошлина</c:v>
                </c:pt>
                <c:pt idx="5">
                  <c:v>Прочие налоги и сборы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112162</c:v>
                </c:pt>
                <c:pt idx="1">
                  <c:v>4301.4000000000005</c:v>
                </c:pt>
                <c:pt idx="2">
                  <c:v>33.5</c:v>
                </c:pt>
                <c:pt idx="3">
                  <c:v>48.3</c:v>
                </c:pt>
                <c:pt idx="4">
                  <c:v>1350.5</c:v>
                </c:pt>
                <c:pt idx="5">
                  <c:v>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Фактическое поступление </c:v>
                </c:pt>
              </c:strCache>
            </c:strRef>
          </c:tx>
          <c:dLbls>
            <c:dLbl>
              <c:idx val="0"/>
              <c:layout>
                <c:manualLayout>
                  <c:x val="2.1080368906455871E-2"/>
                  <c:y val="-2.2365116335586629E-2"/>
                </c:manualLayout>
              </c:layout>
              <c:showVal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6.587615283267457E-3"/>
                  <c:y val="-5.3676279205407913E-2"/>
                </c:manualLayout>
              </c:layout>
              <c:showVal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635046113306983E-3"/>
                  <c:y val="-4.6966744304732022E-2"/>
                </c:manualLayout>
              </c:layout>
              <c:showVal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5.2700922266139677E-3"/>
                  <c:y val="-5.3676279205408003E-2"/>
                </c:manualLayout>
              </c:layout>
              <c:showVal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5810276679841799E-2"/>
                  <c:y val="-4.9203255938290592E-2"/>
                </c:manualLayout>
              </c:layout>
              <c:showVal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0"/>
                  <c:y val="-2.6838139602703971E-2"/>
                </c:manualLayout>
              </c:layout>
              <c:showVal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/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Лист1!$A$2:$A$7</c:f>
              <c:strCache>
                <c:ptCount val="6"/>
                <c:pt idx="0">
                  <c:v>НДФЛ</c:v>
                </c:pt>
                <c:pt idx="1">
                  <c:v>ЕНВД</c:v>
                </c:pt>
                <c:pt idx="2">
                  <c:v>ЕСХН</c:v>
                </c:pt>
                <c:pt idx="3">
                  <c:v>патент</c:v>
                </c:pt>
                <c:pt idx="4">
                  <c:v>Государственная пошлина</c:v>
                </c:pt>
                <c:pt idx="5">
                  <c:v>Прочие налоги и сборы</c:v>
                </c:pt>
              </c:strCache>
            </c:strRef>
          </c:cat>
          <c:val>
            <c:numRef>
              <c:f>Лист1!$D$2:$D$7</c:f>
              <c:numCache>
                <c:formatCode>General</c:formatCode>
                <c:ptCount val="6"/>
                <c:pt idx="0">
                  <c:v>113084.9</c:v>
                </c:pt>
                <c:pt idx="1">
                  <c:v>4367.7</c:v>
                </c:pt>
                <c:pt idx="2">
                  <c:v>135.6</c:v>
                </c:pt>
                <c:pt idx="3">
                  <c:v>53.5</c:v>
                </c:pt>
                <c:pt idx="4">
                  <c:v>1427.4</c:v>
                </c:pt>
                <c:pt idx="5">
                  <c:v>1</c:v>
                </c:pt>
              </c:numCache>
            </c:numRef>
          </c:val>
        </c:ser>
        <c:dLbls>
          <c:showVal val="1"/>
        </c:dLbls>
        <c:shape val="cylinder"/>
        <c:axId val="102394496"/>
        <c:axId val="102416768"/>
        <c:axId val="0"/>
      </c:bar3DChart>
      <c:catAx>
        <c:axId val="102394496"/>
        <c:scaling>
          <c:orientation val="minMax"/>
        </c:scaling>
        <c:axPos val="b"/>
        <c:numFmt formatCode="General" sourceLinked="1"/>
        <c:tickLblPos val="nextTo"/>
        <c:txPr>
          <a:bodyPr anchor="ctr" anchorCtr="1"/>
          <a:lstStyle/>
          <a:p>
            <a:pPr>
              <a:defRPr sz="14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02416768"/>
        <c:crosses val="autoZero"/>
        <c:auto val="1"/>
        <c:lblAlgn val="ctr"/>
        <c:lblOffset val="100"/>
      </c:catAx>
      <c:valAx>
        <c:axId val="102416768"/>
        <c:scaling>
          <c:orientation val="minMax"/>
        </c:scaling>
        <c:delete val="1"/>
        <c:axPos val="l"/>
        <c:numFmt formatCode="General" sourceLinked="1"/>
        <c:tickLblPos val="none"/>
        <c:crossAx val="102394496"/>
        <c:crosses val="autoZero"/>
        <c:crossBetween val="between"/>
      </c:valAx>
      <c:spPr>
        <a:noFill/>
        <a:ln w="25409">
          <a:noFill/>
        </a:ln>
      </c:spPr>
    </c:plotArea>
    <c:legend>
      <c:legendPos val="r"/>
      <c:layout>
        <c:manualLayout>
          <c:xMode val="edge"/>
          <c:yMode val="edge"/>
          <c:x val="0.63537959725988635"/>
          <c:y val="5.5329008471624294E-2"/>
          <c:w val="0.33503688027138906"/>
          <c:h val="0.18751987765753059"/>
        </c:manualLayout>
      </c:layout>
      <c:txPr>
        <a:bodyPr/>
        <a:lstStyle/>
        <a:p>
          <a:pPr>
            <a:defRPr sz="2002" b="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802"/>
      </a:pPr>
      <a:endParaRPr lang="ru-RU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percent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доходы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dLbls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132686.38999999998</c:v>
                </c:pt>
                <c:pt idx="1">
                  <c:v>150005.81</c:v>
                </c:pt>
                <c:pt idx="2">
                  <c:v>147794.03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неналоговые доходы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  <a:sp3d/>
          </c:spPr>
          <c:dLbls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</c:numCache>
            </c:num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12337.869999999999</c:v>
                </c:pt>
                <c:pt idx="1">
                  <c:v>11519.34</c:v>
                </c:pt>
                <c:pt idx="2">
                  <c:v>11938.640000000001</c:v>
                </c:pt>
              </c:numCache>
            </c:numRef>
          </c:val>
        </c:ser>
        <c:dLbls>
          <c:showVal val="1"/>
        </c:dLbls>
        <c:shape val="box"/>
        <c:axId val="102522880"/>
        <c:axId val="102524416"/>
        <c:axId val="0"/>
      </c:bar3DChart>
      <c:catAx>
        <c:axId val="10252288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2524416"/>
        <c:crosses val="autoZero"/>
        <c:auto val="1"/>
        <c:lblAlgn val="ctr"/>
        <c:lblOffset val="100"/>
      </c:catAx>
      <c:valAx>
        <c:axId val="102524416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%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2522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2015 год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  <a:sp3d/>
          </c:spPr>
          <c:dLbls>
            <c:dLbl>
              <c:idx val="0"/>
              <c:layout>
                <c:manualLayout>
                  <c:x val="-2.8490028490028491E-3"/>
                  <c:y val="0.23529411764705885"/>
                </c:manualLayout>
              </c:layout>
              <c:showVal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0446223104016413E-16"/>
                  <c:y val="0.30588235294117655"/>
                </c:manualLayout>
              </c:layout>
              <c:showVal val="1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accent4">
                    <a:lumMod val="20000"/>
                    <a:lumOff val="80000"/>
                  </a:schemeClr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675.2</c:v>
                </c:pt>
                <c:pt idx="1">
                  <c:v>658.9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2016 год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dLbls>
            <c:dLbl>
              <c:idx val="0"/>
              <c:layout>
                <c:manualLayout>
                  <c:x val="4.2735042735042739E-3"/>
                  <c:y val="0.23193277310924371"/>
                </c:manualLayout>
              </c:layout>
              <c:showVal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0.28235294117647064"/>
                </c:manualLayout>
              </c:layout>
              <c:showVal val="1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620.79999999999995</c:v>
                </c:pt>
                <c:pt idx="1">
                  <c:v>619.9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2017 год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dLbls>
            <c:dLbl>
              <c:idx val="0"/>
              <c:layout>
                <c:manualLayout>
                  <c:x val="-8.5470085470084958E-3"/>
                  <c:y val="0.22521008403361351"/>
                </c:manualLayout>
              </c:layout>
              <c:showVal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282051282051282E-2"/>
                  <c:y val="0.25882352941176479"/>
                </c:manualLayout>
              </c:layout>
              <c:showVal val="1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535.6</c:v>
                </c:pt>
                <c:pt idx="1">
                  <c:v>540.29999999999995</c:v>
                </c:pt>
              </c:numCache>
            </c:numRef>
          </c:val>
        </c:ser>
        <c:dLbls>
          <c:showVal val="1"/>
        </c:dLbls>
        <c:shape val="box"/>
        <c:axId val="102658432"/>
        <c:axId val="102659968"/>
        <c:axId val="0"/>
      </c:bar3DChart>
      <c:catAx>
        <c:axId val="10265843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2659968"/>
        <c:crosses val="autoZero"/>
        <c:auto val="1"/>
        <c:lblAlgn val="ctr"/>
        <c:lblOffset val="100"/>
      </c:catAx>
      <c:valAx>
        <c:axId val="102659968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26584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2015 год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  <a:sp3d/>
          </c:spPr>
          <c:dLbls>
            <c:dLbl>
              <c:idx val="0"/>
              <c:layout>
                <c:manualLayout>
                  <c:x val="0"/>
                  <c:y val="0.25546218487394962"/>
                </c:manualLayout>
              </c:layout>
              <c:spPr>
                <a:solidFill>
                  <a:schemeClr val="tx2">
                    <a:lumMod val="20000"/>
                    <a:lumOff val="80000"/>
                  </a:scheme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Val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Фактические доходы на 1 го жителя района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34.65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2016 год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  <a:sp3d/>
          </c:spPr>
          <c:dLbls>
            <c:dLbl>
              <c:idx val="0"/>
              <c:layout>
                <c:manualLayout>
                  <c:x val="-2.8490028490029012E-3"/>
                  <c:y val="0.24201680672268916"/>
                </c:manualLayout>
              </c:layout>
              <c:spPr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tx2">
                      <a:lumMod val="20000"/>
                      <a:lumOff val="80000"/>
                    </a:schemeClr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Val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solidFill>
                  <a:schemeClr val="tx2">
                    <a:lumMod val="20000"/>
                    <a:lumOff val="80000"/>
                  </a:schemeClr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Фактические доходы на 1 го жителя района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32.770000000000003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2017 год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dLbls>
            <c:dLbl>
              <c:idx val="0"/>
              <c:layout>
                <c:manualLayout>
                  <c:x val="5.6980056980056983E-3"/>
                  <c:y val="0.20840336134453785"/>
                </c:manualLayout>
              </c:layout>
              <c:spPr>
                <a:solidFill>
                  <a:schemeClr val="tx2">
                    <a:lumMod val="20000"/>
                    <a:lumOff val="80000"/>
                  </a:scheme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Val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Фактические доходы на 1 го жителя района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28.630000000000003</c:v>
                </c:pt>
              </c:numCache>
            </c:numRef>
          </c:val>
        </c:ser>
        <c:dLbls>
          <c:showVal val="1"/>
        </c:dLbls>
        <c:shape val="box"/>
        <c:axId val="101332480"/>
        <c:axId val="101334016"/>
        <c:axId val="0"/>
      </c:bar3DChart>
      <c:catAx>
        <c:axId val="10133248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1334016"/>
        <c:crosses val="autoZero"/>
        <c:auto val="1"/>
        <c:lblAlgn val="ctr"/>
        <c:lblOffset val="100"/>
      </c:catAx>
      <c:valAx>
        <c:axId val="101334016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1332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,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 dirty="0"/>
          </a:p>
        </c:rich>
      </c:tx>
      <c:spPr>
        <a:noFill/>
        <a:ln>
          <a:noFill/>
        </a:ln>
        <a:effectLst/>
      </c:spPr>
    </c:title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Факт 2016г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  <a:sp3d/>
          </c:spPr>
          <c:cat>
            <c:strRef>
              <c:f>Лист1!$A$2:$A$6</c:f>
              <c:strCache>
                <c:ptCount val="5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безвозмездные поступления</c:v>
                </c:pt>
                <c:pt idx="4">
                  <c:v>Безвозмездные поступления от негосударственных организаций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60561</c:v>
                </c:pt>
                <c:pt idx="1">
                  <c:v>157961.4</c:v>
                </c:pt>
                <c:pt idx="2">
                  <c:v>236398.97999999998</c:v>
                </c:pt>
                <c:pt idx="3">
                  <c:v>2722.4300000000003</c:v>
                </c:pt>
                <c:pt idx="4">
                  <c:v>2747.96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 2017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cat>
            <c:strRef>
              <c:f>Лист1!$A$2:$A$6</c:f>
              <c:strCache>
                <c:ptCount val="5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безвозмездные поступления</c:v>
                </c:pt>
                <c:pt idx="4">
                  <c:v>Безвозмездные поступления от негосударственных организаций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91078</c:v>
                </c:pt>
                <c:pt idx="1">
                  <c:v>32112.9</c:v>
                </c:pt>
                <c:pt idx="2">
                  <c:v>252586</c:v>
                </c:pt>
                <c:pt idx="3">
                  <c:v>2110.17</c:v>
                </c:pt>
                <c:pt idx="4">
                  <c:v>1923.23</c:v>
                </c:pt>
              </c:numCache>
            </c:numRef>
          </c:val>
        </c:ser>
        <c:dLbls/>
        <c:shape val="box"/>
        <c:axId val="103137280"/>
        <c:axId val="103138816"/>
        <c:axId val="101546624"/>
      </c:bar3DChart>
      <c:catAx>
        <c:axId val="10313728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3138816"/>
        <c:crosses val="autoZero"/>
        <c:auto val="1"/>
        <c:lblAlgn val="ctr"/>
        <c:lblOffset val="100"/>
      </c:catAx>
      <c:valAx>
        <c:axId val="103138816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3137280"/>
        <c:crosses val="autoZero"/>
        <c:crossBetween val="between"/>
      </c:valAx>
      <c:serAx>
        <c:axId val="101546624"/>
        <c:scaling>
          <c:orientation val="minMax"/>
        </c:scaling>
        <c:axPos val="b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3138816"/>
        <c:crosses val="autoZero"/>
      </c:ser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dirty="0" smtClean="0"/>
              <a:t>Фактическое исполнение районного бюджета за 2016-2017 годы </a:t>
            </a:r>
          </a:p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baseline="0" dirty="0" smtClean="0"/>
              <a:t> ( по отраслям) </a:t>
            </a:r>
            <a:r>
              <a:rPr lang="ru-RU" b="1" baseline="0" dirty="0" err="1" smtClean="0"/>
              <a:t>тыс.руб</a:t>
            </a:r>
            <a:r>
              <a:rPr lang="ru-RU" b="1" baseline="0" dirty="0" smtClean="0"/>
              <a:t>.</a:t>
            </a:r>
            <a:endParaRPr lang="ru-RU" b="1" dirty="0"/>
          </a:p>
        </c:rich>
      </c:tx>
      <c:layout>
        <c:manualLayout>
          <c:xMode val="edge"/>
          <c:yMode val="edge"/>
          <c:x val="0.12167784451471868"/>
          <c:y val="0"/>
        </c:manualLayout>
      </c:layout>
      <c:spPr>
        <a:noFill/>
        <a:ln>
          <a:noFill/>
        </a:ln>
        <a:effectLst/>
      </c:spPr>
    </c:title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1126780143048157"/>
          <c:y val="1.4231536926147703E-2"/>
          <c:w val="0.70760010767884796"/>
          <c:h val="0.63748553360654492"/>
        </c:manualLayout>
      </c:layout>
      <c:bar3DChart>
        <c:barDir val="col"/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факт 2016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  <a:sp3d/>
          </c:spPr>
          <c:cat>
            <c:strRef>
              <c:f>Лист1!$A$2:$A$13</c:f>
              <c:strCache>
                <c:ptCount val="12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Жилищно коммунальное хозяйство</c:v>
                </c:pt>
                <c:pt idx="5">
                  <c:v>Образование</c:v>
                </c:pt>
                <c:pt idx="6">
                  <c:v>Культура и кинография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Средства Массовой информации</c:v>
                </c:pt>
                <c:pt idx="10">
                  <c:v>Обслуживание государственного и муниципального долга</c:v>
                </c:pt>
                <c:pt idx="11">
                  <c:v>Межбюджетные трансферты</c:v>
                </c:pt>
              </c:strCache>
            </c:strRef>
          </c:cat>
          <c:val>
            <c:numRef>
              <c:f>Лист1!$B$2:$B$13</c:f>
              <c:numCache>
                <c:formatCode>General</c:formatCode>
                <c:ptCount val="12"/>
                <c:pt idx="0">
                  <c:v>48792.6</c:v>
                </c:pt>
                <c:pt idx="1">
                  <c:v>938.4</c:v>
                </c:pt>
                <c:pt idx="2">
                  <c:v>3169.3</c:v>
                </c:pt>
                <c:pt idx="3">
                  <c:v>17367.900000000001</c:v>
                </c:pt>
                <c:pt idx="4">
                  <c:v>146596.1</c:v>
                </c:pt>
                <c:pt idx="5">
                  <c:v>293025.09999999998</c:v>
                </c:pt>
                <c:pt idx="6">
                  <c:v>52845.3</c:v>
                </c:pt>
                <c:pt idx="7">
                  <c:v>17870.8</c:v>
                </c:pt>
                <c:pt idx="8">
                  <c:v>829.5</c:v>
                </c:pt>
                <c:pt idx="9">
                  <c:v>1988.3</c:v>
                </c:pt>
                <c:pt idx="10">
                  <c:v>149.19999999999999</c:v>
                </c:pt>
                <c:pt idx="11">
                  <c:v>45762.9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 2017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cat>
            <c:strRef>
              <c:f>Лист1!$A$2:$A$13</c:f>
              <c:strCache>
                <c:ptCount val="12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Жилищно коммунальное хозяйство</c:v>
                </c:pt>
                <c:pt idx="5">
                  <c:v>Образование</c:v>
                </c:pt>
                <c:pt idx="6">
                  <c:v>Культура и кинография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Средства Массовой информации</c:v>
                </c:pt>
                <c:pt idx="10">
                  <c:v>Обслуживание государственного и муниципального долга</c:v>
                </c:pt>
                <c:pt idx="11">
                  <c:v>Межбюджетные трансферты</c:v>
                </c:pt>
              </c:strCache>
            </c:strRef>
          </c:cat>
          <c:val>
            <c:numRef>
              <c:f>Лист1!$C$2:$C$13</c:f>
              <c:numCache>
                <c:formatCode>General</c:formatCode>
                <c:ptCount val="12"/>
                <c:pt idx="0">
                  <c:v>52813.8</c:v>
                </c:pt>
                <c:pt idx="1">
                  <c:v>915.6</c:v>
                </c:pt>
                <c:pt idx="2">
                  <c:v>2921</c:v>
                </c:pt>
                <c:pt idx="3">
                  <c:v>21321.3</c:v>
                </c:pt>
                <c:pt idx="4">
                  <c:v>14961</c:v>
                </c:pt>
                <c:pt idx="5">
                  <c:v>299237</c:v>
                </c:pt>
                <c:pt idx="6">
                  <c:v>78919</c:v>
                </c:pt>
                <c:pt idx="7">
                  <c:v>16264.2</c:v>
                </c:pt>
                <c:pt idx="8">
                  <c:v>1414.5</c:v>
                </c:pt>
                <c:pt idx="9">
                  <c:v>1600</c:v>
                </c:pt>
                <c:pt idx="10">
                  <c:v>18.100000000000001</c:v>
                </c:pt>
                <c:pt idx="11">
                  <c:v>46949.1</c:v>
                </c:pt>
              </c:numCache>
            </c:numRef>
          </c:val>
        </c:ser>
        <c:dLbls/>
        <c:shape val="box"/>
        <c:axId val="105040512"/>
        <c:axId val="105046400"/>
        <c:axId val="102893312"/>
      </c:bar3DChart>
      <c:catAx>
        <c:axId val="10504051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5046400"/>
        <c:crosses val="autoZero"/>
        <c:auto val="1"/>
        <c:lblAlgn val="ctr"/>
        <c:lblOffset val="100"/>
      </c:catAx>
      <c:valAx>
        <c:axId val="105046400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5040512"/>
        <c:crosses val="autoZero"/>
        <c:crossBetween val="between"/>
      </c:valAx>
      <c:serAx>
        <c:axId val="102893312"/>
        <c:scaling>
          <c:orientation val="minMax"/>
        </c:scaling>
        <c:delete val="1"/>
        <c:axPos val="b"/>
        <c:majorTickMark val="none"/>
        <c:tickLblPos val="nextTo"/>
        <c:crossAx val="105046400"/>
        <c:crosses val="autoZero"/>
      </c:ser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86017191247320524"/>
          <c:y val="0.4948760746224089"/>
          <c:w val="0.13982808752679501"/>
          <c:h val="0.11889279994661689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Факт 2016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Лист1!$A$2:$A$8</c:f>
              <c:strCache>
                <c:ptCount val="7"/>
                <c:pt idx="0">
                  <c:v>Общее образование</c:v>
                </c:pt>
                <c:pt idx="1">
                  <c:v>Развитие дополнительного образования и воспитания детей и молодежи</c:v>
                </c:pt>
                <c:pt idx="2">
                  <c:v>Развитие системы оценки качаства образования и информационной прозрачности системы образования</c:v>
                </c:pt>
                <c:pt idx="3">
                  <c:v>Ресурсное обеспечение сферы образования</c:v>
                </c:pt>
                <c:pt idx="4">
                  <c:v>Социально-правовая защита детей в Нижегородской области</c:v>
                </c:pt>
                <c:pt idx="5">
                  <c:v>Патриотическое воспитание</c:v>
                </c:pt>
                <c:pt idx="6">
                  <c:v>всего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245512.2</c:v>
                </c:pt>
                <c:pt idx="1">
                  <c:v>26678.6</c:v>
                </c:pt>
                <c:pt idx="2">
                  <c:v>484.3</c:v>
                </c:pt>
                <c:pt idx="3">
                  <c:v>470.88</c:v>
                </c:pt>
                <c:pt idx="4">
                  <c:v>18888.5</c:v>
                </c:pt>
                <c:pt idx="5">
                  <c:v>372</c:v>
                </c:pt>
                <c:pt idx="6">
                  <c:v>292406.48000000004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 2017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Лист1!$A$2:$A$8</c:f>
              <c:strCache>
                <c:ptCount val="7"/>
                <c:pt idx="0">
                  <c:v>Общее образование</c:v>
                </c:pt>
                <c:pt idx="1">
                  <c:v>Развитие дополнительного образования и воспитания детей и молодежи</c:v>
                </c:pt>
                <c:pt idx="2">
                  <c:v>Развитие системы оценки качаства образования и информационной прозрачности системы образования</c:v>
                </c:pt>
                <c:pt idx="3">
                  <c:v>Ресурсное обеспечение сферы образования</c:v>
                </c:pt>
                <c:pt idx="4">
                  <c:v>Социально-правовая защита детей в Нижегородской области</c:v>
                </c:pt>
                <c:pt idx="5">
                  <c:v>Патриотическое воспитание</c:v>
                </c:pt>
                <c:pt idx="6">
                  <c:v>всего</c:v>
                </c:pt>
              </c:strCache>
            </c:strRef>
          </c:cat>
          <c:val>
            <c:numRef>
              <c:f>Лист1!$C$2:$C$8</c:f>
              <c:numCache>
                <c:formatCode>General</c:formatCode>
                <c:ptCount val="7"/>
                <c:pt idx="0">
                  <c:v>252124.6</c:v>
                </c:pt>
                <c:pt idx="1">
                  <c:v>21703.38</c:v>
                </c:pt>
                <c:pt idx="2">
                  <c:v>507.1</c:v>
                </c:pt>
                <c:pt idx="3">
                  <c:v>78.7</c:v>
                </c:pt>
                <c:pt idx="4">
                  <c:v>23342.5</c:v>
                </c:pt>
                <c:pt idx="5">
                  <c:v>400.3</c:v>
                </c:pt>
                <c:pt idx="6">
                  <c:v>298156.57999999996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План 2018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Лист1!$A$2:$A$8</c:f>
              <c:strCache>
                <c:ptCount val="7"/>
                <c:pt idx="0">
                  <c:v>Общее образование</c:v>
                </c:pt>
                <c:pt idx="1">
                  <c:v>Развитие дополнительного образования и воспитания детей и молодежи</c:v>
                </c:pt>
                <c:pt idx="2">
                  <c:v>Развитие системы оценки качаства образования и информационной прозрачности системы образования</c:v>
                </c:pt>
                <c:pt idx="3">
                  <c:v>Ресурсное обеспечение сферы образования</c:v>
                </c:pt>
                <c:pt idx="4">
                  <c:v>Социально-правовая защита детей в Нижегородской области</c:v>
                </c:pt>
                <c:pt idx="5">
                  <c:v>Патриотическое воспитание</c:v>
                </c:pt>
                <c:pt idx="6">
                  <c:v>всего</c:v>
                </c:pt>
              </c:strCache>
            </c:strRef>
          </c:cat>
          <c:val>
            <c:numRef>
              <c:f>Лист1!$D$2:$D$8</c:f>
              <c:numCache>
                <c:formatCode>General</c:formatCode>
                <c:ptCount val="7"/>
                <c:pt idx="0">
                  <c:v>254225.4</c:v>
                </c:pt>
                <c:pt idx="1">
                  <c:v>19122.3</c:v>
                </c:pt>
                <c:pt idx="2">
                  <c:v>634</c:v>
                </c:pt>
                <c:pt idx="3">
                  <c:v>0</c:v>
                </c:pt>
                <c:pt idx="4">
                  <c:v>23074</c:v>
                </c:pt>
                <c:pt idx="5">
                  <c:v>449.8</c:v>
                </c:pt>
                <c:pt idx="6">
                  <c:v>297505.5</c:v>
                </c:pt>
              </c:numCache>
            </c:numRef>
          </c:val>
        </c:ser>
        <c:dLbls>
          <c:showVal val="1"/>
        </c:dLbls>
        <c:gapWidth val="444"/>
        <c:overlap val="-90"/>
        <c:axId val="106031744"/>
        <c:axId val="106030208"/>
      </c:barChart>
      <c:valAx>
        <c:axId val="106030208"/>
        <c:scaling>
          <c:orientation val="minMax"/>
        </c:scaling>
        <c:delete val="1"/>
        <c:axPos val="l"/>
        <c:numFmt formatCode="General" sourceLinked="1"/>
        <c:majorTickMark val="none"/>
        <c:tickLblPos val="nextTo"/>
        <c:crossAx val="106031744"/>
        <c:crosses val="autoZero"/>
        <c:crossBetween val="between"/>
      </c:valAx>
      <c:catAx>
        <c:axId val="106031744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spc="120" normalizeH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106030208"/>
        <c:crosses val="autoZero"/>
        <c:auto val="1"/>
        <c:lblAlgn val="ctr"/>
        <c:lblOffset val="100"/>
      </c:catAx>
      <c:spPr>
        <a:noFill/>
        <a:ln>
          <a:noFill/>
        </a:ln>
        <a:effectLst/>
      </c:spPr>
    </c:plotArea>
    <c:legend>
      <c:legendPos val="t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  <c:userShapes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2016 год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cat>
            <c:strRef>
              <c:f>Лист1!$A$2:$A$6</c:f>
              <c:strCache>
                <c:ptCount val="5"/>
                <c:pt idx="0">
                  <c:v>Областной бюджет</c:v>
                </c:pt>
                <c:pt idx="1">
                  <c:v>Муниципальный бюджет</c:v>
                </c:pt>
                <c:pt idx="2">
                  <c:v>Население</c:v>
                </c:pt>
                <c:pt idx="3">
                  <c:v>Спонсоры и население</c:v>
                </c:pt>
                <c:pt idx="4">
                  <c:v>ИТОГО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4819.9000000000005</c:v>
                </c:pt>
                <c:pt idx="1">
                  <c:v>2861.5</c:v>
                </c:pt>
                <c:pt idx="2">
                  <c:v>1150.4000000000001</c:v>
                </c:pt>
                <c:pt idx="3">
                  <c:v>674.9</c:v>
                </c:pt>
                <c:pt idx="4">
                  <c:v>9506.7000000000007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2017 год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  <a:sp3d/>
          </c:spPr>
          <c:cat>
            <c:strRef>
              <c:f>Лист1!$A$2:$A$6</c:f>
              <c:strCache>
                <c:ptCount val="5"/>
                <c:pt idx="0">
                  <c:v>Областной бюджет</c:v>
                </c:pt>
                <c:pt idx="1">
                  <c:v>Муниципальный бюджет</c:v>
                </c:pt>
                <c:pt idx="2">
                  <c:v>Население</c:v>
                </c:pt>
                <c:pt idx="3">
                  <c:v>Спонсоры и население</c:v>
                </c:pt>
                <c:pt idx="4">
                  <c:v>ИТОГО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5767.2</c:v>
                </c:pt>
                <c:pt idx="1">
                  <c:v>3639.3</c:v>
                </c:pt>
                <c:pt idx="2">
                  <c:v>1462.9</c:v>
                </c:pt>
                <c:pt idx="3">
                  <c:v>1221.2</c:v>
                </c:pt>
                <c:pt idx="4">
                  <c:v>12090.6</c:v>
                </c:pt>
              </c:numCache>
            </c:numRef>
          </c:val>
        </c:ser>
        <c:dLbls/>
        <c:shape val="box"/>
        <c:axId val="108073344"/>
        <c:axId val="108074880"/>
        <c:axId val="0"/>
      </c:bar3DChart>
      <c:catAx>
        <c:axId val="10807334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8074880"/>
        <c:crosses val="autoZero"/>
        <c:auto val="1"/>
        <c:lblAlgn val="ctr"/>
        <c:lblOffset val="100"/>
      </c:catAx>
      <c:valAx>
        <c:axId val="108074880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807334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legend>
      <c:legendPos val="b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2016 год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  <a:sp3d/>
          </c:spPr>
          <c:cat>
            <c:strRef>
              <c:f>Лист1!$A$2:$A$7</c:f>
              <c:strCache>
                <c:ptCount val="6"/>
                <c:pt idx="0">
                  <c:v>Обьекты водоснабжения</c:v>
                </c:pt>
                <c:pt idx="1">
                  <c:v>Автомобильные дороги</c:v>
                </c:pt>
                <c:pt idx="2">
                  <c:v>Места отдыха населения</c:v>
                </c:pt>
                <c:pt idx="3">
                  <c:v>Места захоронения ( кладбища)</c:v>
                </c:pt>
                <c:pt idx="4">
                  <c:v>Пямятники</c:v>
                </c:pt>
                <c:pt idx="5">
                  <c:v>Детские площадки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736.7</c:v>
                </c:pt>
                <c:pt idx="1">
                  <c:v>7213.1</c:v>
                </c:pt>
                <c:pt idx="2">
                  <c:v>342.6</c:v>
                </c:pt>
                <c:pt idx="3">
                  <c:v>693.5</c:v>
                </c:pt>
                <c:pt idx="4">
                  <c:v>520.79999999999995</c:v>
                </c:pt>
                <c:pt idx="5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2017год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  <a:sp3d/>
          </c:spPr>
          <c:cat>
            <c:strRef>
              <c:f>Лист1!$A$2:$A$7</c:f>
              <c:strCache>
                <c:ptCount val="6"/>
                <c:pt idx="0">
                  <c:v>Обьекты водоснабжения</c:v>
                </c:pt>
                <c:pt idx="1">
                  <c:v>Автомобильные дороги</c:v>
                </c:pt>
                <c:pt idx="2">
                  <c:v>Места отдыха населения</c:v>
                </c:pt>
                <c:pt idx="3">
                  <c:v>Места захоронения ( кладбища)</c:v>
                </c:pt>
                <c:pt idx="4">
                  <c:v>Пямятники</c:v>
                </c:pt>
                <c:pt idx="5">
                  <c:v>Детские площадки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0</c:v>
                </c:pt>
                <c:pt idx="1">
                  <c:v>9173.2999999999975</c:v>
                </c:pt>
                <c:pt idx="2">
                  <c:v>0</c:v>
                </c:pt>
                <c:pt idx="3">
                  <c:v>0</c:v>
                </c:pt>
                <c:pt idx="4">
                  <c:v>586</c:v>
                </c:pt>
                <c:pt idx="5">
                  <c:v>2331.3000000000002</c:v>
                </c:pt>
              </c:numCache>
            </c:numRef>
          </c:val>
        </c:ser>
        <c:dLbls/>
        <c:shape val="box"/>
        <c:axId val="108244352"/>
        <c:axId val="108254336"/>
        <c:axId val="0"/>
      </c:bar3DChart>
      <c:catAx>
        <c:axId val="10824435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8254336"/>
        <c:crosses val="autoZero"/>
        <c:auto val="1"/>
        <c:lblAlgn val="ctr"/>
        <c:lblOffset val="100"/>
      </c:catAx>
      <c:valAx>
        <c:axId val="108254336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824435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legend>
      <c:legendPos val="b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view3D>
      <c:depthPercent val="100"/>
      <c:rAngAx val="1"/>
    </c:view3D>
    <c:floor>
      <c:spPr>
        <a:noFill/>
      </c:spPr>
    </c:floor>
    <c:plotArea>
      <c:layout>
        <c:manualLayout>
          <c:layoutTarget val="inner"/>
          <c:xMode val="edge"/>
          <c:yMode val="edge"/>
          <c:x val="1.5277777777777781E-2"/>
          <c:y val="2.3481833095769632E-2"/>
          <c:w val="0.97362773403324665"/>
          <c:h val="0.93834951456310933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на 01.01.2017</c:v>
                </c:pt>
              </c:strCache>
            </c:strRef>
          </c:tx>
          <c:spPr>
            <a:solidFill>
              <a:srgbClr val="CC99FF"/>
            </a:solidFill>
            <a:scene3d>
              <a:camera prst="orthographicFront"/>
              <a:lightRig rig="threePt" dir="t"/>
            </a:scene3d>
            <a:sp3d prstMaterial="flat">
              <a:bevelT w="133350" h="133350"/>
              <a:bevelB/>
            </a:sp3d>
          </c:spPr>
          <c:dLbls>
            <c:dLbl>
              <c:idx val="0"/>
              <c:layout>
                <c:manualLayout>
                  <c:x val="2.3075678040244924E-2"/>
                  <c:y val="0.24735984858671978"/>
                </c:manualLayout>
              </c:layout>
              <c:showLegendKey val="1"/>
              <c:showVal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374">
                <a:noFill/>
              </a:ln>
            </c:spPr>
            <c:txPr>
              <a:bodyPr/>
              <a:lstStyle/>
              <a:p>
                <a:pPr>
                  <a:defRPr sz="2393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1"/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#,##0.00</c:formatCode>
                <c:ptCount val="1"/>
                <c:pt idx="0">
                  <c:v>8309.7000000000007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на 01.01.2018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scene3d>
              <a:camera prst="orthographicFront"/>
              <a:lightRig rig="threePt" dir="t"/>
            </a:scene3d>
            <a:sp3d prstMaterial="flat">
              <a:bevelT w="133350" h="133350"/>
              <a:bevelB/>
            </a:sp3d>
          </c:spPr>
          <c:dLbls>
            <c:dLbl>
              <c:idx val="0"/>
              <c:layout>
                <c:manualLayout>
                  <c:x val="2.9140529308836389E-2"/>
                  <c:y val="0.34898122125702613"/>
                </c:manualLayout>
              </c:layout>
              <c:tx>
                <c:rich>
                  <a:bodyPr/>
                  <a:lstStyle/>
                  <a:p>
                    <a:fld id="{BE6BCD3F-C6AC-4555-A918-FF0385A2988B}" type="VALUE">
                      <a:rPr lang="en-US" sz="2000"/>
                      <a:pPr/>
                      <a:t>[ЗНАЧЕНИЕ]</a:t>
                    </a:fld>
                    <a:endParaRPr lang="ru-RU"/>
                  </a:p>
                </c:rich>
              </c:tx>
              <c:showLegendKey val="1"/>
              <c:showVal val="1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 w="25374">
                <a:noFill/>
              </a:ln>
            </c:spPr>
            <c:txPr>
              <a:bodyPr/>
              <a:lstStyle/>
              <a:p>
                <a:pPr>
                  <a:defRPr sz="2393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1"/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#,##0.00</c:formatCode>
                <c:ptCount val="1"/>
                <c:pt idx="0">
                  <c:v>10989.8</c:v>
                </c:pt>
              </c:numCache>
            </c:numRef>
          </c:val>
        </c:ser>
        <c:dLbls/>
        <c:gapWidth val="104"/>
        <c:gapDepth val="0"/>
        <c:shape val="cylinder"/>
        <c:axId val="108409216"/>
        <c:axId val="108410752"/>
        <c:axId val="0"/>
      </c:bar3DChart>
      <c:catAx>
        <c:axId val="108409216"/>
        <c:scaling>
          <c:orientation val="minMax"/>
        </c:scaling>
        <c:axPos val="b"/>
        <c:numFmt formatCode="General" sourceLinked="1"/>
        <c:tickLblPos val="nextTo"/>
        <c:crossAx val="108410752"/>
        <c:crosses val="autoZero"/>
        <c:auto val="1"/>
        <c:lblAlgn val="ctr"/>
        <c:lblOffset val="100"/>
      </c:catAx>
      <c:valAx>
        <c:axId val="108410752"/>
        <c:scaling>
          <c:orientation val="minMax"/>
        </c:scaling>
        <c:delete val="1"/>
        <c:axPos val="l"/>
        <c:numFmt formatCode="#,##0.00" sourceLinked="1"/>
        <c:tickLblPos val="none"/>
        <c:crossAx val="108409216"/>
        <c:crosses val="autoZero"/>
        <c:crossBetween val="between"/>
      </c:valAx>
      <c:spPr>
        <a:noFill/>
        <a:ln w="25387">
          <a:noFill/>
        </a:ln>
      </c:spPr>
    </c:plotArea>
    <c:legend>
      <c:legendPos val="r"/>
      <c:layout>
        <c:manualLayout>
          <c:xMode val="edge"/>
          <c:yMode val="edge"/>
          <c:x val="0.8014055118110236"/>
          <c:y val="0.41493323561842776"/>
          <c:w val="0.19720559930008738"/>
          <c:h val="0.11890043837237448"/>
        </c:manualLayout>
      </c:layout>
      <c:txPr>
        <a:bodyPr/>
        <a:lstStyle/>
        <a:p>
          <a:pPr>
            <a:defRPr sz="1993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793"/>
      </a:pPr>
      <a:endParaRPr lang="ru-RU"/>
    </a:p>
  </c:txPr>
  <c:externalData r:id="rId1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view3D>
      <c:depthPercent val="100"/>
      <c:rAngAx val="1"/>
    </c:view3D>
    <c:plotArea>
      <c:layout>
        <c:manualLayout>
          <c:layoutTarget val="inner"/>
          <c:xMode val="edge"/>
          <c:yMode val="edge"/>
          <c:x val="0"/>
          <c:y val="9.5961191942554543E-4"/>
          <c:w val="1"/>
          <c:h val="0.92773478471344428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на 01.01.2017</c:v>
                </c:pt>
              </c:strCache>
            </c:strRef>
          </c:tx>
          <c:spPr>
            <a:solidFill>
              <a:srgbClr val="F4ECF8"/>
            </a:solidFill>
            <a:scene3d>
              <a:camera prst="orthographicFront"/>
              <a:lightRig rig="threePt" dir="t"/>
            </a:scene3d>
            <a:sp3d prstMaterial="plastic">
              <a:bevelT w="133350" h="133350"/>
              <a:bevelB/>
            </a:sp3d>
          </c:spPr>
          <c:dLbls>
            <c:dLbl>
              <c:idx val="0"/>
              <c:layout>
                <c:manualLayout>
                  <c:x val="-1.5830374144408424E-4"/>
                  <c:y val="0.37300485172219877"/>
                </c:manualLayout>
              </c:layout>
              <c:showVal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374">
                <a:noFill/>
              </a:ln>
            </c:spPr>
            <c:txPr>
              <a:bodyPr/>
              <a:lstStyle/>
              <a:p>
                <a:pPr>
                  <a:defRPr sz="1993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18000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на 01.01.2018</c:v>
                </c:pt>
              </c:strCache>
            </c:strRef>
          </c:tx>
          <c:spPr>
            <a:solidFill>
              <a:srgbClr val="5AB8D6"/>
            </a:solidFill>
            <a:scene3d>
              <a:camera prst="orthographicFront"/>
              <a:lightRig rig="threePt" dir="t"/>
            </a:scene3d>
            <a:sp3d prstMaterial="plastic">
              <a:bevelT w="133350" h="133350"/>
              <a:bevelB/>
            </a:sp3d>
          </c:spPr>
          <c:dLbls>
            <c:dLbl>
              <c:idx val="0"/>
              <c:layout>
                <c:manualLayout>
                  <c:x val="-1.091554732129072E-3"/>
                  <c:y val="0.36850590058790639"/>
                </c:manualLayout>
              </c:layout>
              <c:showVal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374">
                <a:noFill/>
              </a:ln>
            </c:spPr>
            <c:txPr>
              <a:bodyPr/>
              <a:lstStyle/>
              <a:p>
                <a:pPr>
                  <a:defRPr sz="1993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18000</c:v>
                </c:pt>
              </c:numCache>
            </c:numRef>
          </c:val>
        </c:ser>
        <c:dLbls/>
        <c:shape val="box"/>
        <c:axId val="108564480"/>
        <c:axId val="108566016"/>
        <c:axId val="0"/>
      </c:bar3DChart>
      <c:catAx>
        <c:axId val="108564480"/>
        <c:scaling>
          <c:orientation val="minMax"/>
        </c:scaling>
        <c:axPos val="b"/>
        <c:numFmt formatCode="General" sourceLinked="1"/>
        <c:tickLblPos val="nextTo"/>
        <c:crossAx val="108566016"/>
        <c:crosses val="autoZero"/>
        <c:auto val="1"/>
        <c:lblAlgn val="ctr"/>
        <c:lblOffset val="100"/>
      </c:catAx>
      <c:valAx>
        <c:axId val="108566016"/>
        <c:scaling>
          <c:orientation val="minMax"/>
        </c:scaling>
        <c:delete val="1"/>
        <c:axPos val="l"/>
        <c:numFmt formatCode="General" sourceLinked="1"/>
        <c:tickLblPos val="none"/>
        <c:crossAx val="108564480"/>
        <c:crosses val="autoZero"/>
        <c:crossBetween val="between"/>
      </c:valAx>
      <c:spPr>
        <a:noFill/>
        <a:ln w="25387">
          <a:noFill/>
        </a:ln>
      </c:spPr>
    </c:plotArea>
    <c:legend>
      <c:legendPos val="r"/>
      <c:layout>
        <c:manualLayout>
          <c:xMode val="edge"/>
          <c:yMode val="edge"/>
          <c:x val="0.12541899227882136"/>
          <c:y val="0.91945445499287304"/>
          <c:w val="0.66981333380360064"/>
          <c:h val="7.9642242422612489E-2"/>
        </c:manualLayout>
      </c:layout>
      <c:txPr>
        <a:bodyPr/>
        <a:lstStyle/>
        <a:p>
          <a:pPr>
            <a:defRPr sz="1993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793"/>
      </a:pPr>
      <a:endParaRPr lang="ru-RU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08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9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5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160AC5-EB5B-4658-91A0-ECA8AA68E2C8}" type="doc">
      <dgm:prSet loTypeId="urn:microsoft.com/office/officeart/2005/8/layout/equation1" loCatId="process" qsTypeId="urn:microsoft.com/office/officeart/2005/8/quickstyle/3d3" qsCatId="3D" csTypeId="urn:microsoft.com/office/officeart/2005/8/colors/accent1_3" csCatId="accent1" phldr="1"/>
      <dgm:spPr/>
    </dgm:pt>
    <dgm:pt modelId="{BA8EC29C-86DC-4A2C-96D0-848CCE66D6DB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Доходы</a:t>
          </a:r>
          <a:endParaRPr lang="ru-RU" sz="1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8A7307D-50A4-43F8-8C56-FF23027E0F76}" type="parTrans" cxnId="{B8D343A1-D149-4AAE-9539-B2A138B61C5E}">
      <dgm:prSet/>
      <dgm:spPr/>
      <dgm:t>
        <a:bodyPr/>
        <a:lstStyle/>
        <a:p>
          <a:endParaRPr lang="ru-RU"/>
        </a:p>
      </dgm:t>
    </dgm:pt>
    <dgm:pt modelId="{7CA69ADD-609B-452D-885D-F9CC7EBEA8F5}" type="sibTrans" cxnId="{B8D343A1-D149-4AAE-9539-B2A138B61C5E}">
      <dgm:prSet/>
      <dgm:spPr>
        <a:solidFill>
          <a:srgbClr val="FF0000"/>
        </a:solidFill>
      </dgm:spPr>
      <dgm:t>
        <a:bodyPr/>
        <a:lstStyle/>
        <a:p>
          <a:endParaRPr lang="ru-RU" dirty="0"/>
        </a:p>
      </dgm:t>
    </dgm:pt>
    <dgm:pt modelId="{2AB60598-8BB2-46B0-A2EE-3048E9FA1FCD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sz="1800" b="1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Расходы</a:t>
          </a:r>
          <a:endParaRPr lang="ru-RU" sz="1800" b="1" dirty="0">
            <a:solidFill>
              <a:schemeClr val="accent4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342A0AEB-ADFD-419F-BE44-4DA0D49D8C8A}" type="parTrans" cxnId="{4D419471-3FDF-439D-82CC-4DD86C58ACB5}">
      <dgm:prSet/>
      <dgm:spPr/>
      <dgm:t>
        <a:bodyPr/>
        <a:lstStyle/>
        <a:p>
          <a:endParaRPr lang="ru-RU"/>
        </a:p>
      </dgm:t>
    </dgm:pt>
    <dgm:pt modelId="{C305471B-8C0B-4497-A31A-E52A33360156}" type="sibTrans" cxnId="{4D419471-3FDF-439D-82CC-4DD86C58ACB5}">
      <dgm:prSet/>
      <dgm:spPr>
        <a:solidFill>
          <a:srgbClr val="FF0000"/>
        </a:solidFill>
      </dgm:spPr>
      <dgm:t>
        <a:bodyPr/>
        <a:lstStyle/>
        <a:p>
          <a:endParaRPr lang="ru-RU"/>
        </a:p>
      </dgm:t>
    </dgm:pt>
    <dgm:pt modelId="{894EBA61-4F08-4938-BCAA-88E4CC9AE630}">
      <dgm:prSet phldrT="[Текст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b="1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-дефицит</a:t>
          </a:r>
        </a:p>
        <a:p>
          <a:r>
            <a:rPr lang="ru-RU" b="1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+профицит</a:t>
          </a:r>
          <a:endParaRPr lang="ru-RU" b="1" dirty="0">
            <a:solidFill>
              <a:schemeClr val="accent4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677FE166-62DC-4A06-B24C-DEE7F9B689FC}" type="parTrans" cxnId="{455B7C32-0CA2-4608-810C-BB815578790F}">
      <dgm:prSet/>
      <dgm:spPr/>
      <dgm:t>
        <a:bodyPr/>
        <a:lstStyle/>
        <a:p>
          <a:endParaRPr lang="ru-RU"/>
        </a:p>
      </dgm:t>
    </dgm:pt>
    <dgm:pt modelId="{257213C3-82ED-41C3-8F09-A5580A009486}" type="sibTrans" cxnId="{455B7C32-0CA2-4608-810C-BB815578790F}">
      <dgm:prSet/>
      <dgm:spPr/>
      <dgm:t>
        <a:bodyPr/>
        <a:lstStyle/>
        <a:p>
          <a:endParaRPr lang="ru-RU"/>
        </a:p>
      </dgm:t>
    </dgm:pt>
    <dgm:pt modelId="{69A12AE7-9C74-407C-B42A-78233FEBE669}" type="pres">
      <dgm:prSet presAssocID="{25160AC5-EB5B-4658-91A0-ECA8AA68E2C8}" presName="linearFlow" presStyleCnt="0">
        <dgm:presLayoutVars>
          <dgm:dir/>
          <dgm:resizeHandles val="exact"/>
        </dgm:presLayoutVars>
      </dgm:prSet>
      <dgm:spPr/>
    </dgm:pt>
    <dgm:pt modelId="{1DCCF467-7DA6-46AE-869F-3E05FAF24EEA}" type="pres">
      <dgm:prSet presAssocID="{BA8EC29C-86DC-4A2C-96D0-848CCE66D6DB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80265F-E987-42A8-BE51-DC96B83EAEF2}" type="pres">
      <dgm:prSet presAssocID="{7CA69ADD-609B-452D-885D-F9CC7EBEA8F5}" presName="spacerL" presStyleCnt="0"/>
      <dgm:spPr/>
    </dgm:pt>
    <dgm:pt modelId="{35498491-15E3-4190-A311-A21E8D3D22F0}" type="pres">
      <dgm:prSet presAssocID="{7CA69ADD-609B-452D-885D-F9CC7EBEA8F5}" presName="sibTrans" presStyleLbl="sibTrans2D1" presStyleIdx="0" presStyleCnt="2"/>
      <dgm:spPr>
        <a:prstGeom prst="mathMinus">
          <a:avLst/>
        </a:prstGeom>
      </dgm:spPr>
      <dgm:t>
        <a:bodyPr/>
        <a:lstStyle/>
        <a:p>
          <a:endParaRPr lang="ru-RU"/>
        </a:p>
      </dgm:t>
    </dgm:pt>
    <dgm:pt modelId="{8839B115-880F-46C5-8DCA-76DCD5FC954B}" type="pres">
      <dgm:prSet presAssocID="{7CA69ADD-609B-452D-885D-F9CC7EBEA8F5}" presName="spacerR" presStyleCnt="0"/>
      <dgm:spPr/>
    </dgm:pt>
    <dgm:pt modelId="{71323301-8F84-4B8A-BA19-CD3ABEE49A32}" type="pres">
      <dgm:prSet presAssocID="{2AB60598-8BB2-46B0-A2EE-3048E9FA1FCD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68F51C-4ADA-4450-90FA-F6EA7CC677E4}" type="pres">
      <dgm:prSet presAssocID="{C305471B-8C0B-4497-A31A-E52A33360156}" presName="spacerL" presStyleCnt="0"/>
      <dgm:spPr/>
    </dgm:pt>
    <dgm:pt modelId="{769CA444-E456-42E8-9BD7-766DDB65EF8B}" type="pres">
      <dgm:prSet presAssocID="{C305471B-8C0B-4497-A31A-E52A33360156}" presName="sibTrans" presStyleLbl="sibTrans2D1" presStyleIdx="1" presStyleCnt="2"/>
      <dgm:spPr/>
      <dgm:t>
        <a:bodyPr/>
        <a:lstStyle/>
        <a:p>
          <a:endParaRPr lang="ru-RU"/>
        </a:p>
      </dgm:t>
    </dgm:pt>
    <dgm:pt modelId="{505F1F21-79BE-4D6F-B59F-2B24B0B5D808}" type="pres">
      <dgm:prSet presAssocID="{C305471B-8C0B-4497-A31A-E52A33360156}" presName="spacerR" presStyleCnt="0"/>
      <dgm:spPr/>
    </dgm:pt>
    <dgm:pt modelId="{9E615312-64F7-4A1C-9346-F2D4BFE7E6CD}" type="pres">
      <dgm:prSet presAssocID="{894EBA61-4F08-4938-BCAA-88E4CC9AE630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D419471-3FDF-439D-82CC-4DD86C58ACB5}" srcId="{25160AC5-EB5B-4658-91A0-ECA8AA68E2C8}" destId="{2AB60598-8BB2-46B0-A2EE-3048E9FA1FCD}" srcOrd="1" destOrd="0" parTransId="{342A0AEB-ADFD-419F-BE44-4DA0D49D8C8A}" sibTransId="{C305471B-8C0B-4497-A31A-E52A33360156}"/>
    <dgm:cxn modelId="{96109B51-D157-4C4C-9BDD-A8B153AB63B2}" type="presOf" srcId="{894EBA61-4F08-4938-BCAA-88E4CC9AE630}" destId="{9E615312-64F7-4A1C-9346-F2D4BFE7E6CD}" srcOrd="0" destOrd="0" presId="urn:microsoft.com/office/officeart/2005/8/layout/equation1"/>
    <dgm:cxn modelId="{022065D0-95BE-4962-92FD-9BE5C5D0AF7E}" type="presOf" srcId="{BA8EC29C-86DC-4A2C-96D0-848CCE66D6DB}" destId="{1DCCF467-7DA6-46AE-869F-3E05FAF24EEA}" srcOrd="0" destOrd="0" presId="urn:microsoft.com/office/officeart/2005/8/layout/equation1"/>
    <dgm:cxn modelId="{B8D343A1-D149-4AAE-9539-B2A138B61C5E}" srcId="{25160AC5-EB5B-4658-91A0-ECA8AA68E2C8}" destId="{BA8EC29C-86DC-4A2C-96D0-848CCE66D6DB}" srcOrd="0" destOrd="0" parTransId="{D8A7307D-50A4-43F8-8C56-FF23027E0F76}" sibTransId="{7CA69ADD-609B-452D-885D-F9CC7EBEA8F5}"/>
    <dgm:cxn modelId="{172A7588-87D0-4504-83C1-23564D515738}" type="presOf" srcId="{25160AC5-EB5B-4658-91A0-ECA8AA68E2C8}" destId="{69A12AE7-9C74-407C-B42A-78233FEBE669}" srcOrd="0" destOrd="0" presId="urn:microsoft.com/office/officeart/2005/8/layout/equation1"/>
    <dgm:cxn modelId="{C388CBE7-9E17-4CA5-9671-2282B9229D85}" type="presOf" srcId="{C305471B-8C0B-4497-A31A-E52A33360156}" destId="{769CA444-E456-42E8-9BD7-766DDB65EF8B}" srcOrd="0" destOrd="0" presId="urn:microsoft.com/office/officeart/2005/8/layout/equation1"/>
    <dgm:cxn modelId="{65A8FDEF-9B43-4192-A0CE-F29CDAF68F7E}" type="presOf" srcId="{7CA69ADD-609B-452D-885D-F9CC7EBEA8F5}" destId="{35498491-15E3-4190-A311-A21E8D3D22F0}" srcOrd="0" destOrd="0" presId="urn:microsoft.com/office/officeart/2005/8/layout/equation1"/>
    <dgm:cxn modelId="{90C7D83F-EB58-46A1-85D6-C037F388E75D}" type="presOf" srcId="{2AB60598-8BB2-46B0-A2EE-3048E9FA1FCD}" destId="{71323301-8F84-4B8A-BA19-CD3ABEE49A32}" srcOrd="0" destOrd="0" presId="urn:microsoft.com/office/officeart/2005/8/layout/equation1"/>
    <dgm:cxn modelId="{455B7C32-0CA2-4608-810C-BB815578790F}" srcId="{25160AC5-EB5B-4658-91A0-ECA8AA68E2C8}" destId="{894EBA61-4F08-4938-BCAA-88E4CC9AE630}" srcOrd="2" destOrd="0" parTransId="{677FE166-62DC-4A06-B24C-DEE7F9B689FC}" sibTransId="{257213C3-82ED-41C3-8F09-A5580A009486}"/>
    <dgm:cxn modelId="{71FCF683-0E5E-4281-B755-1CFB984AB996}" type="presParOf" srcId="{69A12AE7-9C74-407C-B42A-78233FEBE669}" destId="{1DCCF467-7DA6-46AE-869F-3E05FAF24EEA}" srcOrd="0" destOrd="0" presId="urn:microsoft.com/office/officeart/2005/8/layout/equation1"/>
    <dgm:cxn modelId="{244C5FE2-65B7-4B3D-BC3A-C9708CE9ACB1}" type="presParOf" srcId="{69A12AE7-9C74-407C-B42A-78233FEBE669}" destId="{ED80265F-E987-42A8-BE51-DC96B83EAEF2}" srcOrd="1" destOrd="0" presId="urn:microsoft.com/office/officeart/2005/8/layout/equation1"/>
    <dgm:cxn modelId="{9415F4F4-0FD1-4D29-99BF-F8825D7D86C3}" type="presParOf" srcId="{69A12AE7-9C74-407C-B42A-78233FEBE669}" destId="{35498491-15E3-4190-A311-A21E8D3D22F0}" srcOrd="2" destOrd="0" presId="urn:microsoft.com/office/officeart/2005/8/layout/equation1"/>
    <dgm:cxn modelId="{5068C7CF-B288-4F7E-B175-C7E3716BDB63}" type="presParOf" srcId="{69A12AE7-9C74-407C-B42A-78233FEBE669}" destId="{8839B115-880F-46C5-8DCA-76DCD5FC954B}" srcOrd="3" destOrd="0" presId="urn:microsoft.com/office/officeart/2005/8/layout/equation1"/>
    <dgm:cxn modelId="{99E36CF0-15FF-4CF7-9E11-A3304DF20FE5}" type="presParOf" srcId="{69A12AE7-9C74-407C-B42A-78233FEBE669}" destId="{71323301-8F84-4B8A-BA19-CD3ABEE49A32}" srcOrd="4" destOrd="0" presId="urn:microsoft.com/office/officeart/2005/8/layout/equation1"/>
    <dgm:cxn modelId="{020C3469-2003-4BB6-A2A3-601C3E766AE6}" type="presParOf" srcId="{69A12AE7-9C74-407C-B42A-78233FEBE669}" destId="{FB68F51C-4ADA-4450-90FA-F6EA7CC677E4}" srcOrd="5" destOrd="0" presId="urn:microsoft.com/office/officeart/2005/8/layout/equation1"/>
    <dgm:cxn modelId="{F511CF37-0507-4AF2-8C4D-B82CFACC5E79}" type="presParOf" srcId="{69A12AE7-9C74-407C-B42A-78233FEBE669}" destId="{769CA444-E456-42E8-9BD7-766DDB65EF8B}" srcOrd="6" destOrd="0" presId="urn:microsoft.com/office/officeart/2005/8/layout/equation1"/>
    <dgm:cxn modelId="{0904448D-1B05-4003-9214-D987E1068CC3}" type="presParOf" srcId="{69A12AE7-9C74-407C-B42A-78233FEBE669}" destId="{505F1F21-79BE-4D6F-B59F-2B24B0B5D808}" srcOrd="7" destOrd="0" presId="urn:microsoft.com/office/officeart/2005/8/layout/equation1"/>
    <dgm:cxn modelId="{F066B0C3-81CF-4493-87A1-5F6B86673C23}" type="presParOf" srcId="{69A12AE7-9C74-407C-B42A-78233FEBE669}" destId="{9E615312-64F7-4A1C-9346-F2D4BFE7E6CD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8BE03A3-E8CF-4E4B-A395-C1CE5A75992D}" type="doc">
      <dgm:prSet loTypeId="urn:microsoft.com/office/officeart/2005/8/layout/default#1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DD16B13-F134-47E0-A1C5-0F9596C1B0E1}">
      <dgm:prSet phldrT="[Текст]" custT="1"/>
      <dgm:spPr>
        <a:solidFill>
          <a:schemeClr val="bg1">
            <a:lumMod val="85000"/>
          </a:schemeClr>
        </a:solidFill>
      </dgm:spPr>
      <dgm:t>
        <a:bodyPr/>
        <a:lstStyle/>
        <a:p>
          <a:pPr algn="ctr"/>
          <a:r>
            <a:rPr lang="ru-RU" sz="1200" b="1" dirty="0" smtClean="0">
              <a:solidFill>
                <a:schemeClr val="accent4">
                  <a:lumMod val="50000"/>
                </a:schemeClr>
              </a:solidFill>
            </a:rPr>
            <a:t>доходы бюджета - поступающие в бюджет денежные средства, за исключением , являющихся в соответствии с настоящим Кодексом источниками финансирования дефицита бюджета</a:t>
          </a:r>
          <a:endParaRPr lang="ru-RU" sz="1200" b="1" dirty="0">
            <a:solidFill>
              <a:schemeClr val="accent4">
                <a:lumMod val="50000"/>
              </a:schemeClr>
            </a:solidFill>
          </a:endParaRPr>
        </a:p>
      </dgm:t>
    </dgm:pt>
    <dgm:pt modelId="{BBADF853-3E09-406E-B0FB-6893809D2ABB}" type="parTrans" cxnId="{9F73D8A2-EB70-46CA-8ADA-3F2CFFEECB09}">
      <dgm:prSet/>
      <dgm:spPr/>
      <dgm:t>
        <a:bodyPr/>
        <a:lstStyle/>
        <a:p>
          <a:endParaRPr lang="ru-RU"/>
        </a:p>
      </dgm:t>
    </dgm:pt>
    <dgm:pt modelId="{D3A43119-797F-48B1-B9D4-DFA4CEA4A5EE}" type="sibTrans" cxnId="{9F73D8A2-EB70-46CA-8ADA-3F2CFFEECB09}">
      <dgm:prSet/>
      <dgm:spPr/>
      <dgm:t>
        <a:bodyPr/>
        <a:lstStyle/>
        <a:p>
          <a:endParaRPr lang="ru-RU"/>
        </a:p>
      </dgm:t>
    </dgm:pt>
    <dgm:pt modelId="{7A62BBC4-E68C-4EF0-B6F0-F0AD06A7B92C}">
      <dgm:prSet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algn="ctr"/>
          <a:r>
            <a:rPr lang="ru-RU" sz="1200" b="1" dirty="0" smtClean="0">
              <a:solidFill>
                <a:schemeClr val="accent4">
                  <a:lumMod val="50000"/>
                </a:schemeClr>
              </a:solidFill>
            </a:rPr>
            <a:t>расходы бюджета - выплачиваемые из бюджета денежные средства, за исключением средств, являющихся в соответствии с настоящим Кодексом источниками финансирования дефицита бюджета</a:t>
          </a:r>
          <a:endParaRPr lang="ru-RU" sz="1200" b="1" dirty="0">
            <a:solidFill>
              <a:schemeClr val="accent4">
                <a:lumMod val="50000"/>
              </a:schemeClr>
            </a:solidFill>
          </a:endParaRPr>
        </a:p>
      </dgm:t>
    </dgm:pt>
    <dgm:pt modelId="{DED32949-2147-44E7-82ED-3C775BBFD229}" type="parTrans" cxnId="{19CA1F70-0446-4E8A-8EB0-F48C3A63213F}">
      <dgm:prSet/>
      <dgm:spPr/>
      <dgm:t>
        <a:bodyPr/>
        <a:lstStyle/>
        <a:p>
          <a:endParaRPr lang="ru-RU"/>
        </a:p>
      </dgm:t>
    </dgm:pt>
    <dgm:pt modelId="{4CDDF578-BC30-4512-B04C-76D5D276BECE}" type="sibTrans" cxnId="{19CA1F70-0446-4E8A-8EB0-F48C3A63213F}">
      <dgm:prSet/>
      <dgm:spPr/>
      <dgm:t>
        <a:bodyPr/>
        <a:lstStyle/>
        <a:p>
          <a:endParaRPr lang="ru-RU"/>
        </a:p>
      </dgm:t>
    </dgm:pt>
    <dgm:pt modelId="{45EC93FB-05C7-43FD-9EA2-68C5BE812E48}">
      <dgm:prSet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ru-RU" sz="1200" b="1" dirty="0" smtClean="0">
              <a:solidFill>
                <a:schemeClr val="accent4">
                  <a:lumMod val="50000"/>
                </a:schemeClr>
              </a:solidFill>
            </a:rPr>
            <a:t>дефицит бюджета –</a:t>
          </a:r>
        </a:p>
        <a:p>
          <a:r>
            <a:rPr lang="ru-RU" sz="1200" b="1" dirty="0" smtClean="0">
              <a:solidFill>
                <a:schemeClr val="accent4">
                  <a:lumMod val="50000"/>
                </a:schemeClr>
              </a:solidFill>
            </a:rPr>
            <a:t> превышение расходов бюджета над его доходами /профицит бюджета - превышение доходов бюджета над его расходами</a:t>
          </a:r>
          <a:endParaRPr lang="ru-RU" sz="1200" b="1" dirty="0">
            <a:solidFill>
              <a:schemeClr val="accent4">
                <a:lumMod val="50000"/>
              </a:schemeClr>
            </a:solidFill>
          </a:endParaRPr>
        </a:p>
      </dgm:t>
    </dgm:pt>
    <dgm:pt modelId="{D10E8728-9D8E-4FFD-AD69-F5BB0F14F1DB}" type="parTrans" cxnId="{8C1FB0EB-4774-4DF5-AACC-58E42531C9BC}">
      <dgm:prSet/>
      <dgm:spPr/>
      <dgm:t>
        <a:bodyPr/>
        <a:lstStyle/>
        <a:p>
          <a:endParaRPr lang="ru-RU"/>
        </a:p>
      </dgm:t>
    </dgm:pt>
    <dgm:pt modelId="{8B2F6D79-3B45-419B-93E7-73314E6F0DDE}" type="sibTrans" cxnId="{8C1FB0EB-4774-4DF5-AACC-58E42531C9BC}">
      <dgm:prSet/>
      <dgm:spPr/>
      <dgm:t>
        <a:bodyPr/>
        <a:lstStyle/>
        <a:p>
          <a:endParaRPr lang="ru-RU"/>
        </a:p>
      </dgm:t>
    </dgm:pt>
    <dgm:pt modelId="{5DDFAD01-B17C-426A-A642-9E6CDE678E3E}">
      <dgm:prSet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ru-RU" sz="1100" b="1" dirty="0" smtClean="0">
              <a:solidFill>
                <a:schemeClr val="accent4">
                  <a:lumMod val="50000"/>
                </a:schemeClr>
              </a:solidFill>
            </a:rPr>
            <a:t>Источники финансирования дефицита бюджетов - государственные (муниципальные) ценные бумаги; кредиты кредитных организаций; бюджетные кредиты от других бюджетов бюджетной системы; изменение остатков средств на счетах по учету средств бюджета; иные источники</a:t>
          </a:r>
          <a:endParaRPr lang="ru-RU" sz="1100" b="1" dirty="0">
            <a:solidFill>
              <a:schemeClr val="accent4">
                <a:lumMod val="50000"/>
              </a:schemeClr>
            </a:solidFill>
          </a:endParaRPr>
        </a:p>
      </dgm:t>
    </dgm:pt>
    <dgm:pt modelId="{B569987B-DAC9-4F87-ACAA-9470164A74B0}" type="parTrans" cxnId="{C1C6C47E-BCF5-4DCA-A5E4-DB50163C18FA}">
      <dgm:prSet/>
      <dgm:spPr/>
      <dgm:t>
        <a:bodyPr/>
        <a:lstStyle/>
        <a:p>
          <a:endParaRPr lang="ru-RU"/>
        </a:p>
      </dgm:t>
    </dgm:pt>
    <dgm:pt modelId="{E338D2CC-6425-4D81-AD9A-2C07C9AE1BD9}" type="sibTrans" cxnId="{C1C6C47E-BCF5-4DCA-A5E4-DB50163C18FA}">
      <dgm:prSet/>
      <dgm:spPr/>
      <dgm:t>
        <a:bodyPr/>
        <a:lstStyle/>
        <a:p>
          <a:endParaRPr lang="ru-RU"/>
        </a:p>
      </dgm:t>
    </dgm:pt>
    <dgm:pt modelId="{D9CFADFC-6F6F-47CC-8049-01349BC43C6A}" type="pres">
      <dgm:prSet presAssocID="{B8BE03A3-E8CF-4E4B-A395-C1CE5A75992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BED949B-B27F-452C-813E-478A9259184D}" type="pres">
      <dgm:prSet presAssocID="{5DD16B13-F134-47E0-A1C5-0F9596C1B0E1}" presName="node" presStyleLbl="node1" presStyleIdx="0" presStyleCnt="4" custScaleY="149211" custLinFactNeighborX="5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7BE50E-A014-4067-8F5A-4E26CCDC45F6}" type="pres">
      <dgm:prSet presAssocID="{D3A43119-797F-48B1-B9D4-DFA4CEA4A5EE}" presName="sibTrans" presStyleCnt="0"/>
      <dgm:spPr/>
    </dgm:pt>
    <dgm:pt modelId="{BB4DBE60-F6CA-4C48-AB90-F733C88F847E}" type="pres">
      <dgm:prSet presAssocID="{7A62BBC4-E68C-4EF0-B6F0-F0AD06A7B92C}" presName="node" presStyleLbl="node1" presStyleIdx="1" presStyleCnt="4" custScaleY="1550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55BA9A-A36B-4F03-AE9E-CD2F5B8BC58D}" type="pres">
      <dgm:prSet presAssocID="{4CDDF578-BC30-4512-B04C-76D5D276BECE}" presName="sibTrans" presStyleCnt="0"/>
      <dgm:spPr/>
    </dgm:pt>
    <dgm:pt modelId="{2B3234BB-5F75-4C78-ADB5-51A125CD38A3}" type="pres">
      <dgm:prSet presAssocID="{45EC93FB-05C7-43FD-9EA2-68C5BE812E48}" presName="node" presStyleLbl="node1" presStyleIdx="2" presStyleCnt="4" custScaleY="1492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7F907C-26D4-432F-825C-00C19BD8E51C}" type="pres">
      <dgm:prSet presAssocID="{8B2F6D79-3B45-419B-93E7-73314E6F0DDE}" presName="sibTrans" presStyleCnt="0"/>
      <dgm:spPr/>
    </dgm:pt>
    <dgm:pt modelId="{65A900D4-C5F2-4A3B-BAF1-46B2478A51AC}" type="pres">
      <dgm:prSet presAssocID="{5DDFAD01-B17C-426A-A642-9E6CDE678E3E}" presName="node" presStyleLbl="node1" presStyleIdx="3" presStyleCnt="4" custScaleY="1472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1C6C47E-BCF5-4DCA-A5E4-DB50163C18FA}" srcId="{B8BE03A3-E8CF-4E4B-A395-C1CE5A75992D}" destId="{5DDFAD01-B17C-426A-A642-9E6CDE678E3E}" srcOrd="3" destOrd="0" parTransId="{B569987B-DAC9-4F87-ACAA-9470164A74B0}" sibTransId="{E338D2CC-6425-4D81-AD9A-2C07C9AE1BD9}"/>
    <dgm:cxn modelId="{48DC4EED-67A9-4A3A-B0B0-2A9304AFDF7E}" type="presOf" srcId="{5DDFAD01-B17C-426A-A642-9E6CDE678E3E}" destId="{65A900D4-C5F2-4A3B-BAF1-46B2478A51AC}" srcOrd="0" destOrd="0" presId="urn:microsoft.com/office/officeart/2005/8/layout/default#1"/>
    <dgm:cxn modelId="{F9133525-6E9E-4711-B4D6-DA4766849FC4}" type="presOf" srcId="{5DD16B13-F134-47E0-A1C5-0F9596C1B0E1}" destId="{CBED949B-B27F-452C-813E-478A9259184D}" srcOrd="0" destOrd="0" presId="urn:microsoft.com/office/officeart/2005/8/layout/default#1"/>
    <dgm:cxn modelId="{19CA1F70-0446-4E8A-8EB0-F48C3A63213F}" srcId="{B8BE03A3-E8CF-4E4B-A395-C1CE5A75992D}" destId="{7A62BBC4-E68C-4EF0-B6F0-F0AD06A7B92C}" srcOrd="1" destOrd="0" parTransId="{DED32949-2147-44E7-82ED-3C775BBFD229}" sibTransId="{4CDDF578-BC30-4512-B04C-76D5D276BECE}"/>
    <dgm:cxn modelId="{0A469415-E785-40D7-879E-DEB82C0F76C5}" type="presOf" srcId="{B8BE03A3-E8CF-4E4B-A395-C1CE5A75992D}" destId="{D9CFADFC-6F6F-47CC-8049-01349BC43C6A}" srcOrd="0" destOrd="0" presId="urn:microsoft.com/office/officeart/2005/8/layout/default#1"/>
    <dgm:cxn modelId="{8C1FB0EB-4774-4DF5-AACC-58E42531C9BC}" srcId="{B8BE03A3-E8CF-4E4B-A395-C1CE5A75992D}" destId="{45EC93FB-05C7-43FD-9EA2-68C5BE812E48}" srcOrd="2" destOrd="0" parTransId="{D10E8728-9D8E-4FFD-AD69-F5BB0F14F1DB}" sibTransId="{8B2F6D79-3B45-419B-93E7-73314E6F0DDE}"/>
    <dgm:cxn modelId="{B13192F8-2A37-4E5C-8806-B52C3D9E64A7}" type="presOf" srcId="{7A62BBC4-E68C-4EF0-B6F0-F0AD06A7B92C}" destId="{BB4DBE60-F6CA-4C48-AB90-F733C88F847E}" srcOrd="0" destOrd="0" presId="urn:microsoft.com/office/officeart/2005/8/layout/default#1"/>
    <dgm:cxn modelId="{5DC4CEFF-1342-4136-B14C-0908F5DB656C}" type="presOf" srcId="{45EC93FB-05C7-43FD-9EA2-68C5BE812E48}" destId="{2B3234BB-5F75-4C78-ADB5-51A125CD38A3}" srcOrd="0" destOrd="0" presId="urn:microsoft.com/office/officeart/2005/8/layout/default#1"/>
    <dgm:cxn modelId="{9F73D8A2-EB70-46CA-8ADA-3F2CFFEECB09}" srcId="{B8BE03A3-E8CF-4E4B-A395-C1CE5A75992D}" destId="{5DD16B13-F134-47E0-A1C5-0F9596C1B0E1}" srcOrd="0" destOrd="0" parTransId="{BBADF853-3E09-406E-B0FB-6893809D2ABB}" sibTransId="{D3A43119-797F-48B1-B9D4-DFA4CEA4A5EE}"/>
    <dgm:cxn modelId="{0B049FAB-5742-4A60-9103-3D88920461D1}" type="presParOf" srcId="{D9CFADFC-6F6F-47CC-8049-01349BC43C6A}" destId="{CBED949B-B27F-452C-813E-478A9259184D}" srcOrd="0" destOrd="0" presId="urn:microsoft.com/office/officeart/2005/8/layout/default#1"/>
    <dgm:cxn modelId="{EE54982A-C589-4B3E-9CE6-D8E988B43282}" type="presParOf" srcId="{D9CFADFC-6F6F-47CC-8049-01349BC43C6A}" destId="{827BE50E-A014-4067-8F5A-4E26CCDC45F6}" srcOrd="1" destOrd="0" presId="urn:microsoft.com/office/officeart/2005/8/layout/default#1"/>
    <dgm:cxn modelId="{7EA52BEC-5E04-4824-B1E8-CB2113C6900B}" type="presParOf" srcId="{D9CFADFC-6F6F-47CC-8049-01349BC43C6A}" destId="{BB4DBE60-F6CA-4C48-AB90-F733C88F847E}" srcOrd="2" destOrd="0" presId="urn:microsoft.com/office/officeart/2005/8/layout/default#1"/>
    <dgm:cxn modelId="{889F3362-BDD8-4AD7-9393-6F58B9095D2A}" type="presParOf" srcId="{D9CFADFC-6F6F-47CC-8049-01349BC43C6A}" destId="{1E55BA9A-A36B-4F03-AE9E-CD2F5B8BC58D}" srcOrd="3" destOrd="0" presId="urn:microsoft.com/office/officeart/2005/8/layout/default#1"/>
    <dgm:cxn modelId="{B9D5C8A5-135E-44A5-85C9-D3A23E7DA50A}" type="presParOf" srcId="{D9CFADFC-6F6F-47CC-8049-01349BC43C6A}" destId="{2B3234BB-5F75-4C78-ADB5-51A125CD38A3}" srcOrd="4" destOrd="0" presId="urn:microsoft.com/office/officeart/2005/8/layout/default#1"/>
    <dgm:cxn modelId="{443B7352-FDD1-4E2D-8FCE-25FFA145A2F1}" type="presParOf" srcId="{D9CFADFC-6F6F-47CC-8049-01349BC43C6A}" destId="{577F907C-26D4-432F-825C-00C19BD8E51C}" srcOrd="5" destOrd="0" presId="urn:microsoft.com/office/officeart/2005/8/layout/default#1"/>
    <dgm:cxn modelId="{FBC2CF26-5A32-4136-A06E-51ABAD568D5A}" type="presParOf" srcId="{D9CFADFC-6F6F-47CC-8049-01349BC43C6A}" destId="{65A900D4-C5F2-4A3B-BAF1-46B2478A51AC}" srcOrd="6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1114FC3-DEA2-4B0C-BFAB-E50C31B59B73}" type="doc">
      <dgm:prSet loTypeId="urn:microsoft.com/office/officeart/2005/8/layout/cycle1" loCatId="cycle" qsTypeId="urn:microsoft.com/office/officeart/2005/8/quickstyle/3d6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606F1E70-E6A2-4B58-BCB2-9C86AC1A6FA9}">
      <dgm:prSet phldrT="[Текст]"/>
      <dgm:spPr/>
      <dgm:t>
        <a:bodyPr/>
        <a:lstStyle/>
        <a:p>
          <a:endParaRPr lang="ru-RU" dirty="0" smtClean="0"/>
        </a:p>
        <a:p>
          <a:endParaRPr lang="ru-RU" dirty="0"/>
        </a:p>
      </dgm:t>
    </dgm:pt>
    <dgm:pt modelId="{5367C59C-8A9A-4740-A954-7E49D02D2276}" type="parTrans" cxnId="{04382B40-F875-4750-8ED4-F7DF12C29BD0}">
      <dgm:prSet/>
      <dgm:spPr/>
      <dgm:t>
        <a:bodyPr/>
        <a:lstStyle/>
        <a:p>
          <a:endParaRPr lang="ru-RU"/>
        </a:p>
      </dgm:t>
    </dgm:pt>
    <dgm:pt modelId="{6C81B607-FD36-46BD-A2D7-326B519C2CAF}" type="sibTrans" cxnId="{04382B40-F875-4750-8ED4-F7DF12C29BD0}">
      <dgm:prSet/>
      <dgm:spPr/>
      <dgm:t>
        <a:bodyPr/>
        <a:lstStyle/>
        <a:p>
          <a:endParaRPr lang="ru-RU" dirty="0"/>
        </a:p>
      </dgm:t>
    </dgm:pt>
    <dgm:pt modelId="{77E765E3-6F3C-460C-980D-3498EEFEA901}">
      <dgm:prSet phldrT="[Текст]"/>
      <dgm:spPr/>
      <dgm:t>
        <a:bodyPr/>
        <a:lstStyle/>
        <a:p>
          <a:endParaRPr lang="ru-RU" dirty="0"/>
        </a:p>
      </dgm:t>
    </dgm:pt>
    <dgm:pt modelId="{6A17C47B-46A2-4965-9CF8-8BB39C648A05}" type="parTrans" cxnId="{EC088F67-34E1-4F8B-93C2-7841AF9566BA}">
      <dgm:prSet/>
      <dgm:spPr/>
      <dgm:t>
        <a:bodyPr/>
        <a:lstStyle/>
        <a:p>
          <a:endParaRPr lang="ru-RU"/>
        </a:p>
      </dgm:t>
    </dgm:pt>
    <dgm:pt modelId="{F339B639-B168-4FCF-8790-C18204B3C39D}" type="sibTrans" cxnId="{EC088F67-34E1-4F8B-93C2-7841AF9566BA}">
      <dgm:prSet/>
      <dgm:spPr>
        <a:noFill/>
      </dgm:spPr>
      <dgm:t>
        <a:bodyPr/>
        <a:lstStyle/>
        <a:p>
          <a:endParaRPr lang="ru-RU" dirty="0"/>
        </a:p>
      </dgm:t>
    </dgm:pt>
    <dgm:pt modelId="{9A2FB2A4-79A0-40BA-9A19-CBC4B0C02E2E}">
      <dgm:prSet phldrT="[Текст]"/>
      <dgm:spPr>
        <a:noFill/>
      </dgm:spPr>
      <dgm:t>
        <a:bodyPr/>
        <a:lstStyle/>
        <a:p>
          <a:endParaRPr lang="ru-RU" dirty="0" smtClean="0"/>
        </a:p>
        <a:p>
          <a:endParaRPr lang="ru-RU" dirty="0"/>
        </a:p>
      </dgm:t>
    </dgm:pt>
    <dgm:pt modelId="{EFC584B6-3B63-47AB-88E0-082A9D45A551}" type="parTrans" cxnId="{9110AEEB-2062-462D-80B7-123148D6F884}">
      <dgm:prSet/>
      <dgm:spPr/>
      <dgm:t>
        <a:bodyPr/>
        <a:lstStyle/>
        <a:p>
          <a:endParaRPr lang="ru-RU"/>
        </a:p>
      </dgm:t>
    </dgm:pt>
    <dgm:pt modelId="{B1D35764-5648-4C9E-B9F3-4EC5C1075B59}" type="sibTrans" cxnId="{9110AEEB-2062-462D-80B7-123148D6F884}">
      <dgm:prSet/>
      <dgm:spPr/>
      <dgm:t>
        <a:bodyPr/>
        <a:lstStyle/>
        <a:p>
          <a:endParaRPr lang="ru-RU" dirty="0"/>
        </a:p>
      </dgm:t>
    </dgm:pt>
    <dgm:pt modelId="{37A56232-8E33-41F3-8B59-670EAF6ECA5B}">
      <dgm:prSet phldrT="[Текст]"/>
      <dgm:spPr/>
      <dgm:t>
        <a:bodyPr/>
        <a:lstStyle/>
        <a:p>
          <a:endParaRPr lang="ru-RU" dirty="0" smtClean="0"/>
        </a:p>
        <a:p>
          <a:endParaRPr lang="ru-RU" dirty="0"/>
        </a:p>
      </dgm:t>
    </dgm:pt>
    <dgm:pt modelId="{8FDE90D5-F3F0-4317-B399-21F402DA8D2F}" type="parTrans" cxnId="{1C6D183B-EF7C-4DCA-B214-D4D7351829B6}">
      <dgm:prSet/>
      <dgm:spPr/>
      <dgm:t>
        <a:bodyPr/>
        <a:lstStyle/>
        <a:p>
          <a:endParaRPr lang="ru-RU"/>
        </a:p>
      </dgm:t>
    </dgm:pt>
    <dgm:pt modelId="{2325E7F3-7D66-48B8-B170-3B8B9916A4CD}" type="sibTrans" cxnId="{1C6D183B-EF7C-4DCA-B214-D4D7351829B6}">
      <dgm:prSet/>
      <dgm:spPr/>
      <dgm:t>
        <a:bodyPr/>
        <a:lstStyle/>
        <a:p>
          <a:endParaRPr lang="ru-RU" dirty="0"/>
        </a:p>
      </dgm:t>
    </dgm:pt>
    <dgm:pt modelId="{F5DE54FF-C01D-4023-A47C-7E233D156AF4}">
      <dgm:prSet phldrT="[Текст]"/>
      <dgm:spPr/>
      <dgm:t>
        <a:bodyPr/>
        <a:lstStyle/>
        <a:p>
          <a:endParaRPr lang="ru-RU" dirty="0" smtClean="0"/>
        </a:p>
        <a:p>
          <a:endParaRPr lang="ru-RU" dirty="0"/>
        </a:p>
      </dgm:t>
    </dgm:pt>
    <dgm:pt modelId="{B45DD21D-2D1F-4072-8C62-EEA6AA423737}" type="parTrans" cxnId="{69459CA0-6153-4C16-A1E7-A42F447AA528}">
      <dgm:prSet/>
      <dgm:spPr/>
      <dgm:t>
        <a:bodyPr/>
        <a:lstStyle/>
        <a:p>
          <a:endParaRPr lang="ru-RU"/>
        </a:p>
      </dgm:t>
    </dgm:pt>
    <dgm:pt modelId="{676FB7B2-AAEE-41D4-937E-BD4B4CD27492}" type="sibTrans" cxnId="{69459CA0-6153-4C16-A1E7-A42F447AA528}">
      <dgm:prSet/>
      <dgm:spPr/>
      <dgm:t>
        <a:bodyPr/>
        <a:lstStyle/>
        <a:p>
          <a:endParaRPr lang="ru-RU" dirty="0"/>
        </a:p>
      </dgm:t>
    </dgm:pt>
    <dgm:pt modelId="{74193FF5-F9CC-4DE0-8B49-63FEABE943DB}" type="pres">
      <dgm:prSet presAssocID="{61114FC3-DEA2-4B0C-BFAB-E50C31B59B73}" presName="cycle" presStyleCnt="0">
        <dgm:presLayoutVars>
          <dgm:dir val="rev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81317CB-AF0C-4A0D-ACB3-B344033AE7E3}" type="pres">
      <dgm:prSet presAssocID="{606F1E70-E6A2-4B58-BCB2-9C86AC1A6FA9}" presName="dummy" presStyleCnt="0"/>
      <dgm:spPr/>
      <dgm:t>
        <a:bodyPr/>
        <a:lstStyle/>
        <a:p>
          <a:endParaRPr lang="ru-RU"/>
        </a:p>
      </dgm:t>
    </dgm:pt>
    <dgm:pt modelId="{A5994553-AF32-4CF8-9073-7652EFD1EE9B}" type="pres">
      <dgm:prSet presAssocID="{606F1E70-E6A2-4B58-BCB2-9C86AC1A6FA9}" presName="node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57CCAB-64E7-447E-85A7-E02D78007953}" type="pres">
      <dgm:prSet presAssocID="{6C81B607-FD36-46BD-A2D7-326B519C2CAF}" presName="sibTrans" presStyleLbl="node1" presStyleIdx="0" presStyleCnt="5" custLinFactNeighborX="-22655" custLinFactNeighborY="17797"/>
      <dgm:spPr/>
      <dgm:t>
        <a:bodyPr/>
        <a:lstStyle/>
        <a:p>
          <a:endParaRPr lang="ru-RU"/>
        </a:p>
      </dgm:t>
    </dgm:pt>
    <dgm:pt modelId="{C7DD5251-D4F5-45BA-B61E-7F07AFDE17A8}" type="pres">
      <dgm:prSet presAssocID="{77E765E3-6F3C-460C-980D-3498EEFEA901}" presName="dummy" presStyleCnt="0"/>
      <dgm:spPr/>
      <dgm:t>
        <a:bodyPr/>
        <a:lstStyle/>
        <a:p>
          <a:endParaRPr lang="ru-RU"/>
        </a:p>
      </dgm:t>
    </dgm:pt>
    <dgm:pt modelId="{01C9ED38-0FCC-442E-A2A5-41543EEAD2B7}" type="pres">
      <dgm:prSet presAssocID="{77E765E3-6F3C-460C-980D-3498EEFEA901}" presName="node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3C1300-7875-42D1-AA9F-27B3C0F5FE8F}" type="pres">
      <dgm:prSet presAssocID="{F339B639-B168-4FCF-8790-C18204B3C39D}" presName="sibTrans" presStyleLbl="node1" presStyleIdx="1" presStyleCnt="5" custLinFactNeighborX="10245" custLinFactNeighborY="16426"/>
      <dgm:spPr/>
      <dgm:t>
        <a:bodyPr/>
        <a:lstStyle/>
        <a:p>
          <a:endParaRPr lang="ru-RU"/>
        </a:p>
      </dgm:t>
    </dgm:pt>
    <dgm:pt modelId="{535EB24A-17FA-4C40-86A2-BBA8230E46D6}" type="pres">
      <dgm:prSet presAssocID="{9A2FB2A4-79A0-40BA-9A19-CBC4B0C02E2E}" presName="dummy" presStyleCnt="0"/>
      <dgm:spPr/>
      <dgm:t>
        <a:bodyPr/>
        <a:lstStyle/>
        <a:p>
          <a:endParaRPr lang="ru-RU"/>
        </a:p>
      </dgm:t>
    </dgm:pt>
    <dgm:pt modelId="{06773341-4805-4A18-80B4-DE6186EC9153}" type="pres">
      <dgm:prSet presAssocID="{9A2FB2A4-79A0-40BA-9A19-CBC4B0C02E2E}" presName="node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75109A-FC95-491A-B4C4-1AB055F7A702}" type="pres">
      <dgm:prSet presAssocID="{B1D35764-5648-4C9E-B9F3-4EC5C1075B59}" presName="sibTrans" presStyleLbl="node1" presStyleIdx="2" presStyleCnt="5" custLinFactNeighborX="-4834" custLinFactNeighborY="20539"/>
      <dgm:spPr/>
      <dgm:t>
        <a:bodyPr/>
        <a:lstStyle/>
        <a:p>
          <a:endParaRPr lang="ru-RU"/>
        </a:p>
      </dgm:t>
    </dgm:pt>
    <dgm:pt modelId="{B8C2D13A-1351-4972-961F-72B48EBFB72D}" type="pres">
      <dgm:prSet presAssocID="{37A56232-8E33-41F3-8B59-670EAF6ECA5B}" presName="dummy" presStyleCnt="0"/>
      <dgm:spPr/>
      <dgm:t>
        <a:bodyPr/>
        <a:lstStyle/>
        <a:p>
          <a:endParaRPr lang="ru-RU"/>
        </a:p>
      </dgm:t>
    </dgm:pt>
    <dgm:pt modelId="{FA1C92FB-B832-4ED8-9AF1-8062D8CF77CC}" type="pres">
      <dgm:prSet presAssocID="{37A56232-8E33-41F3-8B59-670EAF6ECA5B}" presName="node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767540-78AF-431E-B3FC-EC0C2DA8F425}" type="pres">
      <dgm:prSet presAssocID="{2325E7F3-7D66-48B8-B170-3B8B9916A4CD}" presName="sibTrans" presStyleLbl="node1" presStyleIdx="3" presStyleCnt="5" custLinFactNeighborX="18708" custLinFactNeighborY="-10173"/>
      <dgm:spPr/>
      <dgm:t>
        <a:bodyPr/>
        <a:lstStyle/>
        <a:p>
          <a:endParaRPr lang="ru-RU"/>
        </a:p>
      </dgm:t>
    </dgm:pt>
    <dgm:pt modelId="{182BCA15-A2BE-4515-AC05-01334FC8F1A1}" type="pres">
      <dgm:prSet presAssocID="{F5DE54FF-C01D-4023-A47C-7E233D156AF4}" presName="dummy" presStyleCnt="0"/>
      <dgm:spPr/>
      <dgm:t>
        <a:bodyPr/>
        <a:lstStyle/>
        <a:p>
          <a:endParaRPr lang="ru-RU"/>
        </a:p>
      </dgm:t>
    </dgm:pt>
    <dgm:pt modelId="{4C90C09B-49B0-4F44-8889-21FB4B0573E7}" type="pres">
      <dgm:prSet presAssocID="{F5DE54FF-C01D-4023-A47C-7E233D156AF4}" presName="node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C2622F-7A4A-4DCB-B34F-7C8684DF1A1B}" type="pres">
      <dgm:prSet presAssocID="{676FB7B2-AAEE-41D4-937E-BD4B4CD27492}" presName="sibTrans" presStyleLbl="node1" presStyleIdx="4" presStyleCnt="5" custLinFactNeighborX="-21560" custLinFactNeighborY="-22741"/>
      <dgm:spPr/>
      <dgm:t>
        <a:bodyPr/>
        <a:lstStyle/>
        <a:p>
          <a:endParaRPr lang="ru-RU"/>
        </a:p>
      </dgm:t>
    </dgm:pt>
  </dgm:ptLst>
  <dgm:cxnLst>
    <dgm:cxn modelId="{EC088F67-34E1-4F8B-93C2-7841AF9566BA}" srcId="{61114FC3-DEA2-4B0C-BFAB-E50C31B59B73}" destId="{77E765E3-6F3C-460C-980D-3498EEFEA901}" srcOrd="1" destOrd="0" parTransId="{6A17C47B-46A2-4965-9CF8-8BB39C648A05}" sibTransId="{F339B639-B168-4FCF-8790-C18204B3C39D}"/>
    <dgm:cxn modelId="{550863D6-ABE3-4272-96DE-115A5B269650}" type="presOf" srcId="{61114FC3-DEA2-4B0C-BFAB-E50C31B59B73}" destId="{74193FF5-F9CC-4DE0-8B49-63FEABE943DB}" srcOrd="0" destOrd="0" presId="urn:microsoft.com/office/officeart/2005/8/layout/cycle1"/>
    <dgm:cxn modelId="{1C6D183B-EF7C-4DCA-B214-D4D7351829B6}" srcId="{61114FC3-DEA2-4B0C-BFAB-E50C31B59B73}" destId="{37A56232-8E33-41F3-8B59-670EAF6ECA5B}" srcOrd="3" destOrd="0" parTransId="{8FDE90D5-F3F0-4317-B399-21F402DA8D2F}" sibTransId="{2325E7F3-7D66-48B8-B170-3B8B9916A4CD}"/>
    <dgm:cxn modelId="{1516E7C9-60B1-4F80-AD5A-7AECBD47CE30}" type="presOf" srcId="{2325E7F3-7D66-48B8-B170-3B8B9916A4CD}" destId="{2E767540-78AF-431E-B3FC-EC0C2DA8F425}" srcOrd="0" destOrd="0" presId="urn:microsoft.com/office/officeart/2005/8/layout/cycle1"/>
    <dgm:cxn modelId="{61690F14-F479-434E-9E83-5AA9CCC707EB}" type="presOf" srcId="{F339B639-B168-4FCF-8790-C18204B3C39D}" destId="{A83C1300-7875-42D1-AA9F-27B3C0F5FE8F}" srcOrd="0" destOrd="0" presId="urn:microsoft.com/office/officeart/2005/8/layout/cycle1"/>
    <dgm:cxn modelId="{8627F8AC-83A9-49D5-9FD0-75237DEAA20C}" type="presOf" srcId="{37A56232-8E33-41F3-8B59-670EAF6ECA5B}" destId="{FA1C92FB-B832-4ED8-9AF1-8062D8CF77CC}" srcOrd="0" destOrd="0" presId="urn:microsoft.com/office/officeart/2005/8/layout/cycle1"/>
    <dgm:cxn modelId="{6036CB65-5C60-4CDF-BCB1-6AF1EBA8F459}" type="presOf" srcId="{9A2FB2A4-79A0-40BA-9A19-CBC4B0C02E2E}" destId="{06773341-4805-4A18-80B4-DE6186EC9153}" srcOrd="0" destOrd="0" presId="urn:microsoft.com/office/officeart/2005/8/layout/cycle1"/>
    <dgm:cxn modelId="{04382B40-F875-4750-8ED4-F7DF12C29BD0}" srcId="{61114FC3-DEA2-4B0C-BFAB-E50C31B59B73}" destId="{606F1E70-E6A2-4B58-BCB2-9C86AC1A6FA9}" srcOrd="0" destOrd="0" parTransId="{5367C59C-8A9A-4740-A954-7E49D02D2276}" sibTransId="{6C81B607-FD36-46BD-A2D7-326B519C2CAF}"/>
    <dgm:cxn modelId="{69459CA0-6153-4C16-A1E7-A42F447AA528}" srcId="{61114FC3-DEA2-4B0C-BFAB-E50C31B59B73}" destId="{F5DE54FF-C01D-4023-A47C-7E233D156AF4}" srcOrd="4" destOrd="0" parTransId="{B45DD21D-2D1F-4072-8C62-EEA6AA423737}" sibTransId="{676FB7B2-AAEE-41D4-937E-BD4B4CD27492}"/>
    <dgm:cxn modelId="{F3C354DC-DCA2-4A0D-88AD-944D7E345E4D}" type="presOf" srcId="{6C81B607-FD36-46BD-A2D7-326B519C2CAF}" destId="{0C57CCAB-64E7-447E-85A7-E02D78007953}" srcOrd="0" destOrd="0" presId="urn:microsoft.com/office/officeart/2005/8/layout/cycle1"/>
    <dgm:cxn modelId="{F46B19AA-C1C6-4BB3-8238-C25F8B2E1916}" type="presOf" srcId="{606F1E70-E6A2-4B58-BCB2-9C86AC1A6FA9}" destId="{A5994553-AF32-4CF8-9073-7652EFD1EE9B}" srcOrd="0" destOrd="0" presId="urn:microsoft.com/office/officeart/2005/8/layout/cycle1"/>
    <dgm:cxn modelId="{87DA716E-0A17-491F-8A42-BD1B234BE324}" type="presOf" srcId="{77E765E3-6F3C-460C-980D-3498EEFEA901}" destId="{01C9ED38-0FCC-442E-A2A5-41543EEAD2B7}" srcOrd="0" destOrd="0" presId="urn:microsoft.com/office/officeart/2005/8/layout/cycle1"/>
    <dgm:cxn modelId="{97C9602C-9999-4CC6-BD3E-74FF472C4F0D}" type="presOf" srcId="{B1D35764-5648-4C9E-B9F3-4EC5C1075B59}" destId="{C575109A-FC95-491A-B4C4-1AB055F7A702}" srcOrd="0" destOrd="0" presId="urn:microsoft.com/office/officeart/2005/8/layout/cycle1"/>
    <dgm:cxn modelId="{9110AEEB-2062-462D-80B7-123148D6F884}" srcId="{61114FC3-DEA2-4B0C-BFAB-E50C31B59B73}" destId="{9A2FB2A4-79A0-40BA-9A19-CBC4B0C02E2E}" srcOrd="2" destOrd="0" parTransId="{EFC584B6-3B63-47AB-88E0-082A9D45A551}" sibTransId="{B1D35764-5648-4C9E-B9F3-4EC5C1075B59}"/>
    <dgm:cxn modelId="{083957E3-45A7-4A2D-A9F8-E464F286DD3F}" type="presOf" srcId="{F5DE54FF-C01D-4023-A47C-7E233D156AF4}" destId="{4C90C09B-49B0-4F44-8889-21FB4B0573E7}" srcOrd="0" destOrd="0" presId="urn:microsoft.com/office/officeart/2005/8/layout/cycle1"/>
    <dgm:cxn modelId="{2851EF65-4C4A-4B72-82CE-CDF7A61085FA}" type="presOf" srcId="{676FB7B2-AAEE-41D4-937E-BD4B4CD27492}" destId="{A7C2622F-7A4A-4DCB-B34F-7C8684DF1A1B}" srcOrd="0" destOrd="0" presId="urn:microsoft.com/office/officeart/2005/8/layout/cycle1"/>
    <dgm:cxn modelId="{154C4831-DE7B-4EF9-90C4-95F72FA22614}" type="presParOf" srcId="{74193FF5-F9CC-4DE0-8B49-63FEABE943DB}" destId="{381317CB-AF0C-4A0D-ACB3-B344033AE7E3}" srcOrd="0" destOrd="0" presId="urn:microsoft.com/office/officeart/2005/8/layout/cycle1"/>
    <dgm:cxn modelId="{9FF5AD24-7740-4ACA-BE2A-DB29CE0A3F94}" type="presParOf" srcId="{74193FF5-F9CC-4DE0-8B49-63FEABE943DB}" destId="{A5994553-AF32-4CF8-9073-7652EFD1EE9B}" srcOrd="1" destOrd="0" presId="urn:microsoft.com/office/officeart/2005/8/layout/cycle1"/>
    <dgm:cxn modelId="{3FC35BEC-FB03-4D8E-B9A3-3762C300DC81}" type="presParOf" srcId="{74193FF5-F9CC-4DE0-8B49-63FEABE943DB}" destId="{0C57CCAB-64E7-447E-85A7-E02D78007953}" srcOrd="2" destOrd="0" presId="urn:microsoft.com/office/officeart/2005/8/layout/cycle1"/>
    <dgm:cxn modelId="{27AF7998-4DBF-43F0-B80D-D406C6C261BD}" type="presParOf" srcId="{74193FF5-F9CC-4DE0-8B49-63FEABE943DB}" destId="{C7DD5251-D4F5-45BA-B61E-7F07AFDE17A8}" srcOrd="3" destOrd="0" presId="urn:microsoft.com/office/officeart/2005/8/layout/cycle1"/>
    <dgm:cxn modelId="{4DD566FA-8B2F-48EF-960E-D70F189B55FF}" type="presParOf" srcId="{74193FF5-F9CC-4DE0-8B49-63FEABE943DB}" destId="{01C9ED38-0FCC-442E-A2A5-41543EEAD2B7}" srcOrd="4" destOrd="0" presId="urn:microsoft.com/office/officeart/2005/8/layout/cycle1"/>
    <dgm:cxn modelId="{364D4DB0-813C-49EE-8B63-105DD43C6501}" type="presParOf" srcId="{74193FF5-F9CC-4DE0-8B49-63FEABE943DB}" destId="{A83C1300-7875-42D1-AA9F-27B3C0F5FE8F}" srcOrd="5" destOrd="0" presId="urn:microsoft.com/office/officeart/2005/8/layout/cycle1"/>
    <dgm:cxn modelId="{D6B5C342-BB6B-4D61-BBCB-FE782DAAA5A8}" type="presParOf" srcId="{74193FF5-F9CC-4DE0-8B49-63FEABE943DB}" destId="{535EB24A-17FA-4C40-86A2-BBA8230E46D6}" srcOrd="6" destOrd="0" presId="urn:microsoft.com/office/officeart/2005/8/layout/cycle1"/>
    <dgm:cxn modelId="{99B9C1CF-ADD4-430B-B496-13D9758A9071}" type="presParOf" srcId="{74193FF5-F9CC-4DE0-8B49-63FEABE943DB}" destId="{06773341-4805-4A18-80B4-DE6186EC9153}" srcOrd="7" destOrd="0" presId="urn:microsoft.com/office/officeart/2005/8/layout/cycle1"/>
    <dgm:cxn modelId="{81B59BDE-F9B3-4653-AA40-483A964F215F}" type="presParOf" srcId="{74193FF5-F9CC-4DE0-8B49-63FEABE943DB}" destId="{C575109A-FC95-491A-B4C4-1AB055F7A702}" srcOrd="8" destOrd="0" presId="urn:microsoft.com/office/officeart/2005/8/layout/cycle1"/>
    <dgm:cxn modelId="{956F3CE8-63E5-4077-96BE-C8B2A635E95A}" type="presParOf" srcId="{74193FF5-F9CC-4DE0-8B49-63FEABE943DB}" destId="{B8C2D13A-1351-4972-961F-72B48EBFB72D}" srcOrd="9" destOrd="0" presId="urn:microsoft.com/office/officeart/2005/8/layout/cycle1"/>
    <dgm:cxn modelId="{736C83CC-CAEF-4FD9-9C81-95702616C16F}" type="presParOf" srcId="{74193FF5-F9CC-4DE0-8B49-63FEABE943DB}" destId="{FA1C92FB-B832-4ED8-9AF1-8062D8CF77CC}" srcOrd="10" destOrd="0" presId="urn:microsoft.com/office/officeart/2005/8/layout/cycle1"/>
    <dgm:cxn modelId="{628DD037-A79F-45D0-A717-E9DB23171D0E}" type="presParOf" srcId="{74193FF5-F9CC-4DE0-8B49-63FEABE943DB}" destId="{2E767540-78AF-431E-B3FC-EC0C2DA8F425}" srcOrd="11" destOrd="0" presId="urn:microsoft.com/office/officeart/2005/8/layout/cycle1"/>
    <dgm:cxn modelId="{591FDB0E-00BC-4CCD-9597-9AFB7D008D6A}" type="presParOf" srcId="{74193FF5-F9CC-4DE0-8B49-63FEABE943DB}" destId="{182BCA15-A2BE-4515-AC05-01334FC8F1A1}" srcOrd="12" destOrd="0" presId="urn:microsoft.com/office/officeart/2005/8/layout/cycle1"/>
    <dgm:cxn modelId="{08BC712C-30F2-4738-B0D2-B9A0653246A6}" type="presParOf" srcId="{74193FF5-F9CC-4DE0-8B49-63FEABE943DB}" destId="{4C90C09B-49B0-4F44-8889-21FB4B0573E7}" srcOrd="13" destOrd="0" presId="urn:microsoft.com/office/officeart/2005/8/layout/cycle1"/>
    <dgm:cxn modelId="{17A9F80C-675A-4A4D-A9A8-2383991E9FDE}" type="presParOf" srcId="{74193FF5-F9CC-4DE0-8B49-63FEABE943DB}" destId="{A7C2622F-7A4A-4DCB-B34F-7C8684DF1A1B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78806C0-A3A8-45BA-9BBD-B09CDFD69E9D}" type="doc">
      <dgm:prSet loTypeId="urn:microsoft.com/office/officeart/2005/8/layout/radial1" loCatId="cycle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BFBCF45-A691-49DF-950B-46CBF05E7F8E}">
      <dgm:prSet phldrT="[Текст]"/>
      <dgm:spPr>
        <a:solidFill>
          <a:srgbClr val="FFFF00"/>
        </a:solidFill>
      </dgm:spPr>
      <dgm:t>
        <a:bodyPr/>
        <a:lstStyle/>
        <a:p>
          <a:r>
            <a:rPr lang="ru-RU" b="1" dirty="0" smtClean="0">
              <a:solidFill>
                <a:schemeClr val="accent4">
                  <a:lumMod val="50000"/>
                </a:schemeClr>
              </a:solidFill>
            </a:rPr>
            <a:t>Доходы </a:t>
          </a:r>
          <a:r>
            <a:rPr lang="ru-RU" b="1" dirty="0" smtClean="0">
              <a:solidFill>
                <a:schemeClr val="tx1"/>
              </a:solidFill>
            </a:rPr>
            <a:t>бюджета</a:t>
          </a:r>
          <a:endParaRPr lang="ru-RU" b="1" dirty="0">
            <a:solidFill>
              <a:schemeClr val="tx1"/>
            </a:solidFill>
          </a:endParaRPr>
        </a:p>
      </dgm:t>
    </dgm:pt>
    <dgm:pt modelId="{2C84862A-B8E2-4B9A-A58C-68653CF7327E}" type="parTrans" cxnId="{F605CED0-D1DC-4A9E-A539-A38CDFB73F3B}">
      <dgm:prSet/>
      <dgm:spPr/>
      <dgm:t>
        <a:bodyPr/>
        <a:lstStyle/>
        <a:p>
          <a:endParaRPr lang="ru-RU"/>
        </a:p>
      </dgm:t>
    </dgm:pt>
    <dgm:pt modelId="{8A8CA970-EEA7-4422-B4B7-6EC0001724F3}" type="sibTrans" cxnId="{F605CED0-D1DC-4A9E-A539-A38CDFB73F3B}">
      <dgm:prSet/>
      <dgm:spPr/>
      <dgm:t>
        <a:bodyPr/>
        <a:lstStyle/>
        <a:p>
          <a:endParaRPr lang="ru-RU"/>
        </a:p>
      </dgm:t>
    </dgm:pt>
    <dgm:pt modelId="{5460173B-D346-4898-A27E-04560139AC58}">
      <dgm:prSet phldrT="[Текст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ru-RU" sz="1100" b="1" dirty="0" smtClean="0">
              <a:solidFill>
                <a:schemeClr val="accent4">
                  <a:lumMod val="50000"/>
                </a:schemeClr>
              </a:solidFill>
            </a:rPr>
            <a:t>Налоговые доходы</a:t>
          </a:r>
          <a:endParaRPr lang="ru-RU" sz="1100" b="1" dirty="0">
            <a:solidFill>
              <a:schemeClr val="accent4">
                <a:lumMod val="50000"/>
              </a:schemeClr>
            </a:solidFill>
          </a:endParaRPr>
        </a:p>
      </dgm:t>
    </dgm:pt>
    <dgm:pt modelId="{259677B6-0B52-4649-B27D-756CEA18804B}" type="parTrans" cxnId="{378DB19C-2D7D-426F-BA6A-87A0E68ABC53}">
      <dgm:prSet/>
      <dgm:spPr/>
      <dgm:t>
        <a:bodyPr/>
        <a:lstStyle/>
        <a:p>
          <a:endParaRPr lang="ru-RU"/>
        </a:p>
      </dgm:t>
    </dgm:pt>
    <dgm:pt modelId="{FC7D6FF0-71F0-4405-B47D-6C1FBA74280A}" type="sibTrans" cxnId="{378DB19C-2D7D-426F-BA6A-87A0E68ABC53}">
      <dgm:prSet/>
      <dgm:spPr/>
      <dgm:t>
        <a:bodyPr/>
        <a:lstStyle/>
        <a:p>
          <a:endParaRPr lang="ru-RU"/>
        </a:p>
      </dgm:t>
    </dgm:pt>
    <dgm:pt modelId="{DD063997-6967-4659-839B-DBB7CBEA8398}">
      <dgm:prSet phldrT="[Текст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sz="1200" b="1" dirty="0" smtClean="0">
              <a:solidFill>
                <a:schemeClr val="accent4">
                  <a:lumMod val="50000"/>
                </a:schemeClr>
              </a:solidFill>
            </a:rPr>
            <a:t>Неналоговые доходы</a:t>
          </a:r>
          <a:endParaRPr lang="ru-RU" sz="1200" b="1" dirty="0">
            <a:solidFill>
              <a:schemeClr val="accent4">
                <a:lumMod val="50000"/>
              </a:schemeClr>
            </a:solidFill>
          </a:endParaRPr>
        </a:p>
      </dgm:t>
    </dgm:pt>
    <dgm:pt modelId="{CE961766-FC52-4A47-8533-6EEBD201C857}" type="parTrans" cxnId="{FEF5C8EE-BA67-4FD6-A7BA-BA1AD7D3364F}">
      <dgm:prSet/>
      <dgm:spPr/>
      <dgm:t>
        <a:bodyPr/>
        <a:lstStyle/>
        <a:p>
          <a:endParaRPr lang="ru-RU"/>
        </a:p>
      </dgm:t>
    </dgm:pt>
    <dgm:pt modelId="{194992E0-181C-45FE-9571-B996C4386FCD}" type="sibTrans" cxnId="{FEF5C8EE-BA67-4FD6-A7BA-BA1AD7D3364F}">
      <dgm:prSet/>
      <dgm:spPr/>
      <dgm:t>
        <a:bodyPr/>
        <a:lstStyle/>
        <a:p>
          <a:endParaRPr lang="ru-RU"/>
        </a:p>
      </dgm:t>
    </dgm:pt>
    <dgm:pt modelId="{39D14C61-B614-444C-B0D3-4C339FE1EC89}">
      <dgm:prSet phldrT="[Текст]"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ru-RU" sz="1200" b="1" dirty="0" smtClean="0">
              <a:solidFill>
                <a:schemeClr val="accent4">
                  <a:lumMod val="50000"/>
                </a:schemeClr>
              </a:solidFill>
            </a:rPr>
            <a:t>Безвозмездные поступления</a:t>
          </a:r>
          <a:endParaRPr lang="ru-RU" sz="1200" b="1" dirty="0">
            <a:solidFill>
              <a:schemeClr val="accent4">
                <a:lumMod val="50000"/>
              </a:schemeClr>
            </a:solidFill>
          </a:endParaRPr>
        </a:p>
      </dgm:t>
    </dgm:pt>
    <dgm:pt modelId="{891F26DB-4733-48CB-9CBE-96BCE230914F}" type="parTrans" cxnId="{89F51D20-29C4-42BD-B586-D8605FEB83DE}">
      <dgm:prSet/>
      <dgm:spPr/>
      <dgm:t>
        <a:bodyPr/>
        <a:lstStyle/>
        <a:p>
          <a:endParaRPr lang="ru-RU"/>
        </a:p>
      </dgm:t>
    </dgm:pt>
    <dgm:pt modelId="{B4CFC6E3-A14F-4871-B1EB-DEF8B26DA0CA}" type="sibTrans" cxnId="{89F51D20-29C4-42BD-B586-D8605FEB83DE}">
      <dgm:prSet/>
      <dgm:spPr/>
      <dgm:t>
        <a:bodyPr/>
        <a:lstStyle/>
        <a:p>
          <a:endParaRPr lang="ru-RU"/>
        </a:p>
      </dgm:t>
    </dgm:pt>
    <dgm:pt modelId="{34725834-36F0-43F4-AD4B-A1DBDD7B98B1}">
      <dgm:prSet phldrT="[Текст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ru-RU" sz="1100" b="0" dirty="0" smtClean="0">
              <a:solidFill>
                <a:schemeClr val="accent4">
                  <a:lumMod val="50000"/>
                </a:schemeClr>
              </a:solidFill>
            </a:rPr>
            <a:t>Налог на доходы физических лиц</a:t>
          </a:r>
          <a:endParaRPr lang="ru-RU" sz="1100" b="0" dirty="0">
            <a:solidFill>
              <a:schemeClr val="accent4">
                <a:lumMod val="50000"/>
              </a:schemeClr>
            </a:solidFill>
          </a:endParaRPr>
        </a:p>
      </dgm:t>
    </dgm:pt>
    <dgm:pt modelId="{BA5C69B0-D8EB-418F-9384-34355E4F3049}" type="parTrans" cxnId="{0A70E550-6BBC-4BB5-988C-307B850254B5}">
      <dgm:prSet/>
      <dgm:spPr/>
      <dgm:t>
        <a:bodyPr/>
        <a:lstStyle/>
        <a:p>
          <a:endParaRPr lang="ru-RU"/>
        </a:p>
      </dgm:t>
    </dgm:pt>
    <dgm:pt modelId="{F938D6F0-80B8-4EC4-8590-C30A87BA0E9B}" type="sibTrans" cxnId="{0A70E550-6BBC-4BB5-988C-307B850254B5}">
      <dgm:prSet/>
      <dgm:spPr/>
      <dgm:t>
        <a:bodyPr/>
        <a:lstStyle/>
        <a:p>
          <a:endParaRPr lang="ru-RU"/>
        </a:p>
      </dgm:t>
    </dgm:pt>
    <dgm:pt modelId="{B012B74C-0CB6-4601-B869-7E700FB09322}">
      <dgm:prSet phldrT="[Текст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ru-RU" sz="1100" b="0" dirty="0" smtClean="0">
              <a:solidFill>
                <a:schemeClr val="accent4">
                  <a:lumMod val="50000"/>
                </a:schemeClr>
              </a:solidFill>
            </a:rPr>
            <a:t>ЕНВД</a:t>
          </a:r>
          <a:endParaRPr lang="ru-RU" sz="1100" b="0" dirty="0">
            <a:solidFill>
              <a:schemeClr val="accent4">
                <a:lumMod val="50000"/>
              </a:schemeClr>
            </a:solidFill>
          </a:endParaRPr>
        </a:p>
      </dgm:t>
    </dgm:pt>
    <dgm:pt modelId="{FE113F9B-5253-4A54-BC78-FDC895B2E26E}" type="parTrans" cxnId="{C87BEF20-EF87-455A-9749-1AF1782CC9AC}">
      <dgm:prSet/>
      <dgm:spPr/>
      <dgm:t>
        <a:bodyPr/>
        <a:lstStyle/>
        <a:p>
          <a:endParaRPr lang="ru-RU"/>
        </a:p>
      </dgm:t>
    </dgm:pt>
    <dgm:pt modelId="{62C5F9CB-B1D3-48D5-B08B-EFC4BEAC83C5}" type="sibTrans" cxnId="{C87BEF20-EF87-455A-9749-1AF1782CC9AC}">
      <dgm:prSet/>
      <dgm:spPr/>
      <dgm:t>
        <a:bodyPr/>
        <a:lstStyle/>
        <a:p>
          <a:endParaRPr lang="ru-RU"/>
        </a:p>
      </dgm:t>
    </dgm:pt>
    <dgm:pt modelId="{85EC542F-6882-4503-93C4-0F694E6E6315}">
      <dgm:prSet phldrT="[Текст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ru-RU" sz="1100" b="0" dirty="0" smtClean="0">
              <a:solidFill>
                <a:schemeClr val="accent4">
                  <a:lumMod val="50000"/>
                </a:schemeClr>
              </a:solidFill>
            </a:rPr>
            <a:t>ЕСХН</a:t>
          </a:r>
          <a:endParaRPr lang="ru-RU" sz="1100" b="0" dirty="0">
            <a:solidFill>
              <a:schemeClr val="accent4">
                <a:lumMod val="50000"/>
              </a:schemeClr>
            </a:solidFill>
          </a:endParaRPr>
        </a:p>
      </dgm:t>
    </dgm:pt>
    <dgm:pt modelId="{BD51B5AD-B31B-40B4-8894-94CF1BBAFED6}" type="parTrans" cxnId="{178D520F-21C2-42BF-84BA-C8DF56F6108C}">
      <dgm:prSet/>
      <dgm:spPr/>
      <dgm:t>
        <a:bodyPr/>
        <a:lstStyle/>
        <a:p>
          <a:endParaRPr lang="ru-RU"/>
        </a:p>
      </dgm:t>
    </dgm:pt>
    <dgm:pt modelId="{3CDE3FAD-3552-490B-9C8F-BA5777136D23}" type="sibTrans" cxnId="{178D520F-21C2-42BF-84BA-C8DF56F6108C}">
      <dgm:prSet/>
      <dgm:spPr/>
      <dgm:t>
        <a:bodyPr/>
        <a:lstStyle/>
        <a:p>
          <a:endParaRPr lang="ru-RU"/>
        </a:p>
      </dgm:t>
    </dgm:pt>
    <dgm:pt modelId="{EFF32531-60D6-48B8-BD8A-C38C1895CA6A}">
      <dgm:prSet phldrT="[Текст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ru-RU" sz="1100" b="0" dirty="0" smtClean="0">
              <a:solidFill>
                <a:schemeClr val="accent4">
                  <a:lumMod val="50000"/>
                </a:schemeClr>
              </a:solidFill>
            </a:rPr>
            <a:t>Плата за патент</a:t>
          </a:r>
          <a:endParaRPr lang="ru-RU" sz="1100" b="0" dirty="0">
            <a:solidFill>
              <a:schemeClr val="accent4">
                <a:lumMod val="50000"/>
              </a:schemeClr>
            </a:solidFill>
          </a:endParaRPr>
        </a:p>
      </dgm:t>
    </dgm:pt>
    <dgm:pt modelId="{316C0507-5113-47F8-885A-AECD0086D0F0}" type="parTrans" cxnId="{B6D35BE1-13B8-41AA-8BC5-F4C08C79C6D4}">
      <dgm:prSet/>
      <dgm:spPr/>
      <dgm:t>
        <a:bodyPr/>
        <a:lstStyle/>
        <a:p>
          <a:endParaRPr lang="ru-RU"/>
        </a:p>
      </dgm:t>
    </dgm:pt>
    <dgm:pt modelId="{7BA580A0-CAC8-4864-B188-BC41C9E42DC7}" type="sibTrans" cxnId="{B6D35BE1-13B8-41AA-8BC5-F4C08C79C6D4}">
      <dgm:prSet/>
      <dgm:spPr/>
      <dgm:t>
        <a:bodyPr/>
        <a:lstStyle/>
        <a:p>
          <a:endParaRPr lang="ru-RU"/>
        </a:p>
      </dgm:t>
    </dgm:pt>
    <dgm:pt modelId="{3BA3152C-DB50-4950-857F-F13462674FEE}">
      <dgm:prSet phldrT="[Текст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ru-RU" sz="1100" b="0" dirty="0" smtClean="0">
              <a:solidFill>
                <a:schemeClr val="accent4">
                  <a:lumMod val="50000"/>
                </a:schemeClr>
              </a:solidFill>
            </a:rPr>
            <a:t>Госпошлина</a:t>
          </a:r>
          <a:endParaRPr lang="ru-RU" sz="1100" b="0" dirty="0">
            <a:solidFill>
              <a:schemeClr val="accent4">
                <a:lumMod val="50000"/>
              </a:schemeClr>
            </a:solidFill>
          </a:endParaRPr>
        </a:p>
      </dgm:t>
    </dgm:pt>
    <dgm:pt modelId="{8AABFFDA-595D-4D84-A3E1-01AEA731A798}" type="parTrans" cxnId="{0CC00CBB-C337-427C-8254-D8FF57C970FA}">
      <dgm:prSet/>
      <dgm:spPr/>
      <dgm:t>
        <a:bodyPr/>
        <a:lstStyle/>
        <a:p>
          <a:endParaRPr lang="ru-RU"/>
        </a:p>
      </dgm:t>
    </dgm:pt>
    <dgm:pt modelId="{F9AAB5D1-9EFE-4ADD-9F57-2159FBE614A1}" type="sibTrans" cxnId="{0CC00CBB-C337-427C-8254-D8FF57C970FA}">
      <dgm:prSet/>
      <dgm:spPr/>
      <dgm:t>
        <a:bodyPr/>
        <a:lstStyle/>
        <a:p>
          <a:endParaRPr lang="ru-RU"/>
        </a:p>
      </dgm:t>
    </dgm:pt>
    <dgm:pt modelId="{B3F3636F-71BD-4166-9A65-4EB4F6DA4AD7}">
      <dgm:prSet phldrT="[Текст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sz="1200" b="0" dirty="0" smtClean="0">
              <a:solidFill>
                <a:schemeClr val="accent4">
                  <a:lumMod val="50000"/>
                </a:schemeClr>
              </a:solidFill>
            </a:rPr>
            <a:t>Доходы от использования </a:t>
          </a:r>
          <a:r>
            <a:rPr lang="ru-RU" sz="1200" b="0" dirty="0" smtClean="0">
              <a:solidFill>
                <a:schemeClr val="tx1"/>
              </a:solidFill>
            </a:rPr>
            <a:t>имущества</a:t>
          </a:r>
          <a:endParaRPr lang="ru-RU" sz="1200" b="0" dirty="0">
            <a:solidFill>
              <a:schemeClr val="tx1"/>
            </a:solidFill>
          </a:endParaRPr>
        </a:p>
      </dgm:t>
    </dgm:pt>
    <dgm:pt modelId="{3060CAAC-CB49-4766-8AAF-AD6C444E64FC}" type="parTrans" cxnId="{6E658A90-B437-45E8-9BBC-BB955E6B5BF0}">
      <dgm:prSet/>
      <dgm:spPr/>
      <dgm:t>
        <a:bodyPr/>
        <a:lstStyle/>
        <a:p>
          <a:endParaRPr lang="ru-RU"/>
        </a:p>
      </dgm:t>
    </dgm:pt>
    <dgm:pt modelId="{15D395DB-BEEA-41CC-A776-700A276862DF}" type="sibTrans" cxnId="{6E658A90-B437-45E8-9BBC-BB955E6B5BF0}">
      <dgm:prSet/>
      <dgm:spPr/>
      <dgm:t>
        <a:bodyPr/>
        <a:lstStyle/>
        <a:p>
          <a:endParaRPr lang="ru-RU"/>
        </a:p>
      </dgm:t>
    </dgm:pt>
    <dgm:pt modelId="{01D64134-805F-4BBC-91C3-5D94E817404B}">
      <dgm:prSet phldrT="[Текст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sz="1200" b="0" dirty="0" smtClean="0">
              <a:solidFill>
                <a:schemeClr val="accent4">
                  <a:lumMod val="50000"/>
                </a:schemeClr>
              </a:solidFill>
            </a:rPr>
            <a:t>Плата за негативное воздействие на окружающую среду</a:t>
          </a:r>
          <a:endParaRPr lang="ru-RU" sz="1200" b="0" dirty="0">
            <a:solidFill>
              <a:schemeClr val="accent4">
                <a:lumMod val="50000"/>
              </a:schemeClr>
            </a:solidFill>
          </a:endParaRPr>
        </a:p>
      </dgm:t>
    </dgm:pt>
    <dgm:pt modelId="{E15BA119-E2F2-4042-823D-A17DC25F8281}" type="parTrans" cxnId="{81626FCB-88FA-4EDA-AD4B-699407D98D1E}">
      <dgm:prSet/>
      <dgm:spPr/>
      <dgm:t>
        <a:bodyPr/>
        <a:lstStyle/>
        <a:p>
          <a:endParaRPr lang="ru-RU"/>
        </a:p>
      </dgm:t>
    </dgm:pt>
    <dgm:pt modelId="{C3B9D806-1891-436C-AC63-7ADCAF705082}" type="sibTrans" cxnId="{81626FCB-88FA-4EDA-AD4B-699407D98D1E}">
      <dgm:prSet/>
      <dgm:spPr/>
      <dgm:t>
        <a:bodyPr/>
        <a:lstStyle/>
        <a:p>
          <a:endParaRPr lang="ru-RU"/>
        </a:p>
      </dgm:t>
    </dgm:pt>
    <dgm:pt modelId="{B3216031-5BAE-432E-A3FF-090886F8BA0E}">
      <dgm:prSet phldrT="[Текст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sz="1200" b="0" dirty="0" smtClean="0">
              <a:solidFill>
                <a:schemeClr val="accent4">
                  <a:lumMod val="50000"/>
                </a:schemeClr>
              </a:solidFill>
            </a:rPr>
            <a:t>Штрафы</a:t>
          </a:r>
          <a:endParaRPr lang="ru-RU" sz="1200" b="0" dirty="0">
            <a:solidFill>
              <a:schemeClr val="accent4">
                <a:lumMod val="50000"/>
              </a:schemeClr>
            </a:solidFill>
          </a:endParaRPr>
        </a:p>
      </dgm:t>
    </dgm:pt>
    <dgm:pt modelId="{C519A2CE-6D88-46DD-808C-F3B4A4AE76EF}" type="parTrans" cxnId="{A663F3BC-65B8-4058-863F-F08765DA3001}">
      <dgm:prSet/>
      <dgm:spPr/>
      <dgm:t>
        <a:bodyPr/>
        <a:lstStyle/>
        <a:p>
          <a:endParaRPr lang="ru-RU"/>
        </a:p>
      </dgm:t>
    </dgm:pt>
    <dgm:pt modelId="{AE09FD42-0170-4DB3-A9FD-341EA204FB73}" type="sibTrans" cxnId="{A663F3BC-65B8-4058-863F-F08765DA3001}">
      <dgm:prSet/>
      <dgm:spPr/>
      <dgm:t>
        <a:bodyPr/>
        <a:lstStyle/>
        <a:p>
          <a:endParaRPr lang="ru-RU"/>
        </a:p>
      </dgm:t>
    </dgm:pt>
    <dgm:pt modelId="{14EE731F-73FF-4A2F-B851-A12E78914D6D}">
      <dgm:prSet phldrT="[Текст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sz="1200" b="0" dirty="0" smtClean="0">
              <a:solidFill>
                <a:schemeClr val="accent4">
                  <a:lumMod val="50000"/>
                </a:schemeClr>
              </a:solidFill>
            </a:rPr>
            <a:t>Иные неналоговые доходы</a:t>
          </a:r>
          <a:endParaRPr lang="ru-RU" sz="1200" b="0" dirty="0">
            <a:solidFill>
              <a:schemeClr val="accent4">
                <a:lumMod val="50000"/>
              </a:schemeClr>
            </a:solidFill>
          </a:endParaRPr>
        </a:p>
      </dgm:t>
    </dgm:pt>
    <dgm:pt modelId="{B3EAF2D4-DF22-457F-BFA8-7F2114E956F8}" type="parTrans" cxnId="{3EC5FB63-04CB-486B-B07A-5751405747C3}">
      <dgm:prSet/>
      <dgm:spPr/>
      <dgm:t>
        <a:bodyPr/>
        <a:lstStyle/>
        <a:p>
          <a:endParaRPr lang="ru-RU"/>
        </a:p>
      </dgm:t>
    </dgm:pt>
    <dgm:pt modelId="{50BDD2B0-6E79-4F90-BC76-22C5B36DA7CD}" type="sibTrans" cxnId="{3EC5FB63-04CB-486B-B07A-5751405747C3}">
      <dgm:prSet/>
      <dgm:spPr/>
      <dgm:t>
        <a:bodyPr/>
        <a:lstStyle/>
        <a:p>
          <a:endParaRPr lang="ru-RU"/>
        </a:p>
      </dgm:t>
    </dgm:pt>
    <dgm:pt modelId="{C62E7219-74C2-4161-9472-ABCB31C01CA9}">
      <dgm:prSet phldrT="[Текст]"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ru-RU" sz="1200" b="0" dirty="0" smtClean="0">
              <a:solidFill>
                <a:schemeClr val="accent4">
                  <a:lumMod val="50000"/>
                </a:schemeClr>
              </a:solidFill>
            </a:rPr>
            <a:t>Дотации</a:t>
          </a:r>
          <a:endParaRPr lang="ru-RU" sz="1200" b="0" dirty="0">
            <a:solidFill>
              <a:schemeClr val="accent4">
                <a:lumMod val="50000"/>
              </a:schemeClr>
            </a:solidFill>
          </a:endParaRPr>
        </a:p>
      </dgm:t>
    </dgm:pt>
    <dgm:pt modelId="{30DC5C89-1204-4364-B61A-54256870B4F4}" type="parTrans" cxnId="{F5CD6A6E-F40D-4770-9493-ED18A76A6AFB}">
      <dgm:prSet/>
      <dgm:spPr/>
      <dgm:t>
        <a:bodyPr/>
        <a:lstStyle/>
        <a:p>
          <a:endParaRPr lang="ru-RU"/>
        </a:p>
      </dgm:t>
    </dgm:pt>
    <dgm:pt modelId="{14AFDEC9-9FA0-4750-836C-EFD2AAB2BBA3}" type="sibTrans" cxnId="{F5CD6A6E-F40D-4770-9493-ED18A76A6AFB}">
      <dgm:prSet/>
      <dgm:spPr/>
      <dgm:t>
        <a:bodyPr/>
        <a:lstStyle/>
        <a:p>
          <a:endParaRPr lang="ru-RU"/>
        </a:p>
      </dgm:t>
    </dgm:pt>
    <dgm:pt modelId="{98849ED7-AAA3-44BF-B96B-F88383F40C75}">
      <dgm:prSet phldrT="[Текст]"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ru-RU" sz="1200" b="0" dirty="0" smtClean="0">
              <a:solidFill>
                <a:schemeClr val="accent4">
                  <a:lumMod val="50000"/>
                </a:schemeClr>
              </a:solidFill>
            </a:rPr>
            <a:t>Субсидии</a:t>
          </a:r>
          <a:endParaRPr lang="ru-RU" sz="1200" b="0" dirty="0">
            <a:solidFill>
              <a:schemeClr val="accent4">
                <a:lumMod val="50000"/>
              </a:schemeClr>
            </a:solidFill>
          </a:endParaRPr>
        </a:p>
      </dgm:t>
    </dgm:pt>
    <dgm:pt modelId="{FC25ED94-9265-4B77-A75B-A37A319DA353}" type="parTrans" cxnId="{0C00B78C-1F53-4445-9BD2-B7E8BF2C6B1D}">
      <dgm:prSet/>
      <dgm:spPr/>
      <dgm:t>
        <a:bodyPr/>
        <a:lstStyle/>
        <a:p>
          <a:endParaRPr lang="ru-RU"/>
        </a:p>
      </dgm:t>
    </dgm:pt>
    <dgm:pt modelId="{07AD11A7-4BA5-497B-8AF3-FCC89E6CCEE9}" type="sibTrans" cxnId="{0C00B78C-1F53-4445-9BD2-B7E8BF2C6B1D}">
      <dgm:prSet/>
      <dgm:spPr/>
      <dgm:t>
        <a:bodyPr/>
        <a:lstStyle/>
        <a:p>
          <a:endParaRPr lang="ru-RU"/>
        </a:p>
      </dgm:t>
    </dgm:pt>
    <dgm:pt modelId="{34240BEE-DB25-4425-AF9A-BE4D42D2F4F3}">
      <dgm:prSet phldrT="[Текст]"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ru-RU" sz="1200" b="0" dirty="0" smtClean="0">
              <a:solidFill>
                <a:schemeClr val="accent4">
                  <a:lumMod val="50000"/>
                </a:schemeClr>
              </a:solidFill>
            </a:rPr>
            <a:t>Субвенции </a:t>
          </a:r>
          <a:endParaRPr lang="ru-RU" sz="1200" b="0" dirty="0">
            <a:solidFill>
              <a:schemeClr val="accent4">
                <a:lumMod val="50000"/>
              </a:schemeClr>
            </a:solidFill>
          </a:endParaRPr>
        </a:p>
      </dgm:t>
    </dgm:pt>
    <dgm:pt modelId="{7E7DC9C2-FE91-421F-8F30-06079928489A}" type="parTrans" cxnId="{2544C44D-EA5B-4EFA-BD09-C401DF25E3AF}">
      <dgm:prSet/>
      <dgm:spPr/>
      <dgm:t>
        <a:bodyPr/>
        <a:lstStyle/>
        <a:p>
          <a:endParaRPr lang="ru-RU"/>
        </a:p>
      </dgm:t>
    </dgm:pt>
    <dgm:pt modelId="{5FC13E8E-2152-4029-8717-64FBF0CDA73F}" type="sibTrans" cxnId="{2544C44D-EA5B-4EFA-BD09-C401DF25E3AF}">
      <dgm:prSet/>
      <dgm:spPr/>
      <dgm:t>
        <a:bodyPr/>
        <a:lstStyle/>
        <a:p>
          <a:endParaRPr lang="ru-RU"/>
        </a:p>
      </dgm:t>
    </dgm:pt>
    <dgm:pt modelId="{7E3180B3-8B06-45E0-BA3D-9B095F9183FB}">
      <dgm:prSet phldrT="[Текст]"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ru-RU" sz="1200" b="0" dirty="0" smtClean="0">
              <a:solidFill>
                <a:schemeClr val="accent4">
                  <a:lumMod val="50000"/>
                </a:schemeClr>
              </a:solidFill>
            </a:rPr>
            <a:t>Иные безвозмездные поступления</a:t>
          </a:r>
          <a:endParaRPr lang="ru-RU" sz="1200" b="0" dirty="0">
            <a:solidFill>
              <a:schemeClr val="accent4">
                <a:lumMod val="50000"/>
              </a:schemeClr>
            </a:solidFill>
          </a:endParaRPr>
        </a:p>
      </dgm:t>
    </dgm:pt>
    <dgm:pt modelId="{04AC1790-3F62-4054-90B3-43654287620D}" type="parTrans" cxnId="{DC1556D1-C35F-451B-A6F6-28624B6BB607}">
      <dgm:prSet/>
      <dgm:spPr/>
      <dgm:t>
        <a:bodyPr/>
        <a:lstStyle/>
        <a:p>
          <a:endParaRPr lang="ru-RU"/>
        </a:p>
      </dgm:t>
    </dgm:pt>
    <dgm:pt modelId="{B76F01C9-7F8F-4071-9C8A-E92599096256}" type="sibTrans" cxnId="{DC1556D1-C35F-451B-A6F6-28624B6BB607}">
      <dgm:prSet/>
      <dgm:spPr/>
      <dgm:t>
        <a:bodyPr/>
        <a:lstStyle/>
        <a:p>
          <a:endParaRPr lang="ru-RU"/>
        </a:p>
      </dgm:t>
    </dgm:pt>
    <dgm:pt modelId="{FFEABDF5-D104-4C5E-97DC-4AEBAD6DADF5}" type="pres">
      <dgm:prSet presAssocID="{D78806C0-A3A8-45BA-9BBD-B09CDFD69E9D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ADADFA9-7D82-42FA-870F-AB13B31EFC95}" type="pres">
      <dgm:prSet presAssocID="{BBFBCF45-A691-49DF-950B-46CBF05E7F8E}" presName="centerShape" presStyleLbl="node0" presStyleIdx="0" presStyleCnt="1" custScaleX="137083" custScaleY="121864" custLinFactNeighborX="-569" custLinFactNeighborY="15350"/>
      <dgm:spPr/>
      <dgm:t>
        <a:bodyPr/>
        <a:lstStyle/>
        <a:p>
          <a:endParaRPr lang="ru-RU"/>
        </a:p>
      </dgm:t>
    </dgm:pt>
    <dgm:pt modelId="{A8388283-4073-4030-B7DC-9559D9F79281}" type="pres">
      <dgm:prSet presAssocID="{259677B6-0B52-4649-B27D-756CEA18804B}" presName="Name9" presStyleLbl="parChTrans1D2" presStyleIdx="0" presStyleCnt="3"/>
      <dgm:spPr/>
      <dgm:t>
        <a:bodyPr/>
        <a:lstStyle/>
        <a:p>
          <a:endParaRPr lang="ru-RU"/>
        </a:p>
      </dgm:t>
    </dgm:pt>
    <dgm:pt modelId="{DF474BD4-F2EB-4889-9407-4A6E9A6F1B0A}" type="pres">
      <dgm:prSet presAssocID="{259677B6-0B52-4649-B27D-756CEA18804B}" presName="connTx" presStyleLbl="parChTrans1D2" presStyleIdx="0" presStyleCnt="3"/>
      <dgm:spPr/>
      <dgm:t>
        <a:bodyPr/>
        <a:lstStyle/>
        <a:p>
          <a:endParaRPr lang="ru-RU"/>
        </a:p>
      </dgm:t>
    </dgm:pt>
    <dgm:pt modelId="{9C0A3A63-5595-4925-B5EA-3CEC21F1E949}" type="pres">
      <dgm:prSet presAssocID="{5460173B-D346-4898-A27E-04560139AC58}" presName="node" presStyleLbl="node1" presStyleIdx="0" presStyleCnt="3" custScaleX="128202" custScaleY="109678" custRadScaleRad="107093" custRadScaleInc="35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467908-B8EB-40C8-9AAC-6AEC439FDD55}" type="pres">
      <dgm:prSet presAssocID="{CE961766-FC52-4A47-8533-6EEBD201C857}" presName="Name9" presStyleLbl="parChTrans1D2" presStyleIdx="1" presStyleCnt="3"/>
      <dgm:spPr/>
      <dgm:t>
        <a:bodyPr/>
        <a:lstStyle/>
        <a:p>
          <a:endParaRPr lang="ru-RU"/>
        </a:p>
      </dgm:t>
    </dgm:pt>
    <dgm:pt modelId="{8F15CB90-4D78-49F9-A1EC-05D09FFA4924}" type="pres">
      <dgm:prSet presAssocID="{CE961766-FC52-4A47-8533-6EEBD201C857}" presName="connTx" presStyleLbl="parChTrans1D2" presStyleIdx="1" presStyleCnt="3"/>
      <dgm:spPr/>
      <dgm:t>
        <a:bodyPr/>
        <a:lstStyle/>
        <a:p>
          <a:endParaRPr lang="ru-RU"/>
        </a:p>
      </dgm:t>
    </dgm:pt>
    <dgm:pt modelId="{9B9CBBCE-A107-4F57-B659-A27A207E0716}" type="pres">
      <dgm:prSet presAssocID="{DD063997-6967-4659-839B-DBB7CBEA8398}" presName="node" presStyleLbl="node1" presStyleIdx="1" presStyleCnt="3" custScaleX="155023" custScaleY="150053" custRadScaleRad="154929" custRadScaleInc="-590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C96FCA-ACE4-49C7-9EB4-CB77A7C7DAFD}" type="pres">
      <dgm:prSet presAssocID="{891F26DB-4733-48CB-9CBE-96BCE230914F}" presName="Name9" presStyleLbl="parChTrans1D2" presStyleIdx="2" presStyleCnt="3"/>
      <dgm:spPr/>
      <dgm:t>
        <a:bodyPr/>
        <a:lstStyle/>
        <a:p>
          <a:endParaRPr lang="ru-RU"/>
        </a:p>
      </dgm:t>
    </dgm:pt>
    <dgm:pt modelId="{FC75E46D-C77B-47A1-ADE0-5F21D92B37AF}" type="pres">
      <dgm:prSet presAssocID="{891F26DB-4733-48CB-9CBE-96BCE230914F}" presName="connTx" presStyleLbl="parChTrans1D2" presStyleIdx="2" presStyleCnt="3"/>
      <dgm:spPr/>
      <dgm:t>
        <a:bodyPr/>
        <a:lstStyle/>
        <a:p>
          <a:endParaRPr lang="ru-RU"/>
        </a:p>
      </dgm:t>
    </dgm:pt>
    <dgm:pt modelId="{84CE613C-BF37-41F8-800B-057E66A2148D}" type="pres">
      <dgm:prSet presAssocID="{39D14C61-B614-444C-B0D3-4C339FE1EC89}" presName="node" presStyleLbl="node1" presStyleIdx="2" presStyleCnt="3" custScaleX="133968" custScaleY="124178" custRadScaleRad="146763" custRadScaleInc="538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1626FCB-88FA-4EDA-AD4B-699407D98D1E}" srcId="{DD063997-6967-4659-839B-DBB7CBEA8398}" destId="{01D64134-805F-4BBC-91C3-5D94E817404B}" srcOrd="1" destOrd="0" parTransId="{E15BA119-E2F2-4042-823D-A17DC25F8281}" sibTransId="{C3B9D806-1891-436C-AC63-7ADCAF705082}"/>
    <dgm:cxn modelId="{2BE34D18-1E30-4D8D-B18E-84A438D756D2}" type="presOf" srcId="{CE961766-FC52-4A47-8533-6EEBD201C857}" destId="{21467908-B8EB-40C8-9AAC-6AEC439FDD55}" srcOrd="0" destOrd="0" presId="urn:microsoft.com/office/officeart/2005/8/layout/radial1"/>
    <dgm:cxn modelId="{7CB8434E-6B32-4CAA-856F-2E10D5F15427}" type="presOf" srcId="{34240BEE-DB25-4425-AF9A-BE4D42D2F4F3}" destId="{84CE613C-BF37-41F8-800B-057E66A2148D}" srcOrd="0" destOrd="3" presId="urn:microsoft.com/office/officeart/2005/8/layout/radial1"/>
    <dgm:cxn modelId="{0CC00CBB-C337-427C-8254-D8FF57C970FA}" srcId="{5460173B-D346-4898-A27E-04560139AC58}" destId="{3BA3152C-DB50-4950-857F-F13462674FEE}" srcOrd="4" destOrd="0" parTransId="{8AABFFDA-595D-4D84-A3E1-01AEA731A798}" sibTransId="{F9AAB5D1-9EFE-4ADD-9F57-2159FBE614A1}"/>
    <dgm:cxn modelId="{C87BEF20-EF87-455A-9749-1AF1782CC9AC}" srcId="{5460173B-D346-4898-A27E-04560139AC58}" destId="{B012B74C-0CB6-4601-B869-7E700FB09322}" srcOrd="1" destOrd="0" parTransId="{FE113F9B-5253-4A54-BC78-FDC895B2E26E}" sibTransId="{62C5F9CB-B1D3-48D5-B08B-EFC4BEAC83C5}"/>
    <dgm:cxn modelId="{3EC5FB63-04CB-486B-B07A-5751405747C3}" srcId="{DD063997-6967-4659-839B-DBB7CBEA8398}" destId="{14EE731F-73FF-4A2F-B851-A12E78914D6D}" srcOrd="3" destOrd="0" parTransId="{B3EAF2D4-DF22-457F-BFA8-7F2114E956F8}" sibTransId="{50BDD2B0-6E79-4F90-BC76-22C5B36DA7CD}"/>
    <dgm:cxn modelId="{B6D35BE1-13B8-41AA-8BC5-F4C08C79C6D4}" srcId="{5460173B-D346-4898-A27E-04560139AC58}" destId="{EFF32531-60D6-48B8-BD8A-C38C1895CA6A}" srcOrd="3" destOrd="0" parTransId="{316C0507-5113-47F8-885A-AECD0086D0F0}" sibTransId="{7BA580A0-CAC8-4864-B188-BC41C9E42DC7}"/>
    <dgm:cxn modelId="{3C840FD2-3BF1-4CB6-A38F-440011C263FD}" type="presOf" srcId="{891F26DB-4733-48CB-9CBE-96BCE230914F}" destId="{FC75E46D-C77B-47A1-ADE0-5F21D92B37AF}" srcOrd="1" destOrd="0" presId="urn:microsoft.com/office/officeart/2005/8/layout/radial1"/>
    <dgm:cxn modelId="{17C77179-5296-43EA-911E-9BB67F15196D}" type="presOf" srcId="{98849ED7-AAA3-44BF-B96B-F88383F40C75}" destId="{84CE613C-BF37-41F8-800B-057E66A2148D}" srcOrd="0" destOrd="2" presId="urn:microsoft.com/office/officeart/2005/8/layout/radial1"/>
    <dgm:cxn modelId="{F605CED0-D1DC-4A9E-A539-A38CDFB73F3B}" srcId="{D78806C0-A3A8-45BA-9BBD-B09CDFD69E9D}" destId="{BBFBCF45-A691-49DF-950B-46CBF05E7F8E}" srcOrd="0" destOrd="0" parTransId="{2C84862A-B8E2-4B9A-A58C-68653CF7327E}" sibTransId="{8A8CA970-EEA7-4422-B4B7-6EC0001724F3}"/>
    <dgm:cxn modelId="{8906379A-B857-4367-9DE0-A293DDEDF848}" type="presOf" srcId="{B3F3636F-71BD-4166-9A65-4EB4F6DA4AD7}" destId="{9B9CBBCE-A107-4F57-B659-A27A207E0716}" srcOrd="0" destOrd="1" presId="urn:microsoft.com/office/officeart/2005/8/layout/radial1"/>
    <dgm:cxn modelId="{378DB19C-2D7D-426F-BA6A-87A0E68ABC53}" srcId="{BBFBCF45-A691-49DF-950B-46CBF05E7F8E}" destId="{5460173B-D346-4898-A27E-04560139AC58}" srcOrd="0" destOrd="0" parTransId="{259677B6-0B52-4649-B27D-756CEA18804B}" sibTransId="{FC7D6FF0-71F0-4405-B47D-6C1FBA74280A}"/>
    <dgm:cxn modelId="{A663F3BC-65B8-4058-863F-F08765DA3001}" srcId="{DD063997-6967-4659-839B-DBB7CBEA8398}" destId="{B3216031-5BAE-432E-A3FF-090886F8BA0E}" srcOrd="2" destOrd="0" parTransId="{C519A2CE-6D88-46DD-808C-F3B4A4AE76EF}" sibTransId="{AE09FD42-0170-4DB3-A9FD-341EA204FB73}"/>
    <dgm:cxn modelId="{6E658A90-B437-45E8-9BBC-BB955E6B5BF0}" srcId="{DD063997-6967-4659-839B-DBB7CBEA8398}" destId="{B3F3636F-71BD-4166-9A65-4EB4F6DA4AD7}" srcOrd="0" destOrd="0" parTransId="{3060CAAC-CB49-4766-8AAF-AD6C444E64FC}" sibTransId="{15D395DB-BEEA-41CC-A776-700A276862DF}"/>
    <dgm:cxn modelId="{DB9C4375-2BDF-4102-A237-BEA070705EFF}" type="presOf" srcId="{7E3180B3-8B06-45E0-BA3D-9B095F9183FB}" destId="{84CE613C-BF37-41F8-800B-057E66A2148D}" srcOrd="0" destOrd="4" presId="urn:microsoft.com/office/officeart/2005/8/layout/radial1"/>
    <dgm:cxn modelId="{0A70E550-6BBC-4BB5-988C-307B850254B5}" srcId="{5460173B-D346-4898-A27E-04560139AC58}" destId="{34725834-36F0-43F4-AD4B-A1DBDD7B98B1}" srcOrd="0" destOrd="0" parTransId="{BA5C69B0-D8EB-418F-9384-34355E4F3049}" sibTransId="{F938D6F0-80B8-4EC4-8590-C30A87BA0E9B}"/>
    <dgm:cxn modelId="{F16F356B-B604-4CFB-81AD-4F07A9603191}" type="presOf" srcId="{CE961766-FC52-4A47-8533-6EEBD201C857}" destId="{8F15CB90-4D78-49F9-A1EC-05D09FFA4924}" srcOrd="1" destOrd="0" presId="urn:microsoft.com/office/officeart/2005/8/layout/radial1"/>
    <dgm:cxn modelId="{D8662C2A-AEB4-46FA-B90B-3A8AAA44B688}" type="presOf" srcId="{39D14C61-B614-444C-B0D3-4C339FE1EC89}" destId="{84CE613C-BF37-41F8-800B-057E66A2148D}" srcOrd="0" destOrd="0" presId="urn:microsoft.com/office/officeart/2005/8/layout/radial1"/>
    <dgm:cxn modelId="{7D6D26FD-6A4C-4778-B5AF-2E04C7C01FD6}" type="presOf" srcId="{34725834-36F0-43F4-AD4B-A1DBDD7B98B1}" destId="{9C0A3A63-5595-4925-B5EA-3CEC21F1E949}" srcOrd="0" destOrd="1" presId="urn:microsoft.com/office/officeart/2005/8/layout/radial1"/>
    <dgm:cxn modelId="{D4A6BAF2-4A05-42CC-8505-602841100647}" type="presOf" srcId="{01D64134-805F-4BBC-91C3-5D94E817404B}" destId="{9B9CBBCE-A107-4F57-B659-A27A207E0716}" srcOrd="0" destOrd="2" presId="urn:microsoft.com/office/officeart/2005/8/layout/radial1"/>
    <dgm:cxn modelId="{EDC7480D-4A7B-4262-8454-4601E1DF13C2}" type="presOf" srcId="{259677B6-0B52-4649-B27D-756CEA18804B}" destId="{DF474BD4-F2EB-4889-9407-4A6E9A6F1B0A}" srcOrd="1" destOrd="0" presId="urn:microsoft.com/office/officeart/2005/8/layout/radial1"/>
    <dgm:cxn modelId="{E4538D62-7848-4A3A-B1EF-318812304257}" type="presOf" srcId="{C62E7219-74C2-4161-9472-ABCB31C01CA9}" destId="{84CE613C-BF37-41F8-800B-057E66A2148D}" srcOrd="0" destOrd="1" presId="urn:microsoft.com/office/officeart/2005/8/layout/radial1"/>
    <dgm:cxn modelId="{4C813742-7B0B-4BD0-B9DE-34F48F9DB146}" type="presOf" srcId="{259677B6-0B52-4649-B27D-756CEA18804B}" destId="{A8388283-4073-4030-B7DC-9559D9F79281}" srcOrd="0" destOrd="0" presId="urn:microsoft.com/office/officeart/2005/8/layout/radial1"/>
    <dgm:cxn modelId="{0FC95504-1252-4356-BEE2-FD150293A395}" type="presOf" srcId="{5460173B-D346-4898-A27E-04560139AC58}" destId="{9C0A3A63-5595-4925-B5EA-3CEC21F1E949}" srcOrd="0" destOrd="0" presId="urn:microsoft.com/office/officeart/2005/8/layout/radial1"/>
    <dgm:cxn modelId="{EAA7C778-4D4A-4D99-9474-4DFF15157875}" type="presOf" srcId="{891F26DB-4733-48CB-9CBE-96BCE230914F}" destId="{E4C96FCA-ACE4-49C7-9EB4-CB77A7C7DAFD}" srcOrd="0" destOrd="0" presId="urn:microsoft.com/office/officeart/2005/8/layout/radial1"/>
    <dgm:cxn modelId="{FEF5C8EE-BA67-4FD6-A7BA-BA1AD7D3364F}" srcId="{BBFBCF45-A691-49DF-950B-46CBF05E7F8E}" destId="{DD063997-6967-4659-839B-DBB7CBEA8398}" srcOrd="1" destOrd="0" parTransId="{CE961766-FC52-4A47-8533-6EEBD201C857}" sibTransId="{194992E0-181C-45FE-9571-B996C4386FCD}"/>
    <dgm:cxn modelId="{0C00B78C-1F53-4445-9BD2-B7E8BF2C6B1D}" srcId="{39D14C61-B614-444C-B0D3-4C339FE1EC89}" destId="{98849ED7-AAA3-44BF-B96B-F88383F40C75}" srcOrd="1" destOrd="0" parTransId="{FC25ED94-9265-4B77-A75B-A37A319DA353}" sibTransId="{07AD11A7-4BA5-497B-8AF3-FCC89E6CCEE9}"/>
    <dgm:cxn modelId="{833C74A0-8EAA-444C-9C14-92C6E9620E2F}" type="presOf" srcId="{14EE731F-73FF-4A2F-B851-A12E78914D6D}" destId="{9B9CBBCE-A107-4F57-B659-A27A207E0716}" srcOrd="0" destOrd="4" presId="urn:microsoft.com/office/officeart/2005/8/layout/radial1"/>
    <dgm:cxn modelId="{DC1556D1-C35F-451B-A6F6-28624B6BB607}" srcId="{39D14C61-B614-444C-B0D3-4C339FE1EC89}" destId="{7E3180B3-8B06-45E0-BA3D-9B095F9183FB}" srcOrd="3" destOrd="0" parTransId="{04AC1790-3F62-4054-90B3-43654287620D}" sibTransId="{B76F01C9-7F8F-4071-9C8A-E92599096256}"/>
    <dgm:cxn modelId="{B7898BB7-EC91-462F-96AF-162A8CBDF86C}" type="presOf" srcId="{3BA3152C-DB50-4950-857F-F13462674FEE}" destId="{9C0A3A63-5595-4925-B5EA-3CEC21F1E949}" srcOrd="0" destOrd="5" presId="urn:microsoft.com/office/officeart/2005/8/layout/radial1"/>
    <dgm:cxn modelId="{DCDDE545-0841-4E97-9615-21438A41E1EE}" type="presOf" srcId="{D78806C0-A3A8-45BA-9BBD-B09CDFD69E9D}" destId="{FFEABDF5-D104-4C5E-97DC-4AEBAD6DADF5}" srcOrd="0" destOrd="0" presId="urn:microsoft.com/office/officeart/2005/8/layout/radial1"/>
    <dgm:cxn modelId="{178D520F-21C2-42BF-84BA-C8DF56F6108C}" srcId="{5460173B-D346-4898-A27E-04560139AC58}" destId="{85EC542F-6882-4503-93C4-0F694E6E6315}" srcOrd="2" destOrd="0" parTransId="{BD51B5AD-B31B-40B4-8894-94CF1BBAFED6}" sibTransId="{3CDE3FAD-3552-490B-9C8F-BA5777136D23}"/>
    <dgm:cxn modelId="{89F51D20-29C4-42BD-B586-D8605FEB83DE}" srcId="{BBFBCF45-A691-49DF-950B-46CBF05E7F8E}" destId="{39D14C61-B614-444C-B0D3-4C339FE1EC89}" srcOrd="2" destOrd="0" parTransId="{891F26DB-4733-48CB-9CBE-96BCE230914F}" sibTransId="{B4CFC6E3-A14F-4871-B1EB-DEF8B26DA0CA}"/>
    <dgm:cxn modelId="{2544C44D-EA5B-4EFA-BD09-C401DF25E3AF}" srcId="{39D14C61-B614-444C-B0D3-4C339FE1EC89}" destId="{34240BEE-DB25-4425-AF9A-BE4D42D2F4F3}" srcOrd="2" destOrd="0" parTransId="{7E7DC9C2-FE91-421F-8F30-06079928489A}" sibTransId="{5FC13E8E-2152-4029-8717-64FBF0CDA73F}"/>
    <dgm:cxn modelId="{1D57E964-E2FD-4645-9175-A6B446958EA1}" type="presOf" srcId="{DD063997-6967-4659-839B-DBB7CBEA8398}" destId="{9B9CBBCE-A107-4F57-B659-A27A207E0716}" srcOrd="0" destOrd="0" presId="urn:microsoft.com/office/officeart/2005/8/layout/radial1"/>
    <dgm:cxn modelId="{1DE02002-8BF7-413F-8C60-E1228BF6BE79}" type="presOf" srcId="{B3216031-5BAE-432E-A3FF-090886F8BA0E}" destId="{9B9CBBCE-A107-4F57-B659-A27A207E0716}" srcOrd="0" destOrd="3" presId="urn:microsoft.com/office/officeart/2005/8/layout/radial1"/>
    <dgm:cxn modelId="{4321A679-C2D5-4D12-AF31-0FB04B644539}" type="presOf" srcId="{85EC542F-6882-4503-93C4-0F694E6E6315}" destId="{9C0A3A63-5595-4925-B5EA-3CEC21F1E949}" srcOrd="0" destOrd="3" presId="urn:microsoft.com/office/officeart/2005/8/layout/radial1"/>
    <dgm:cxn modelId="{13E8454B-3930-4AB5-BD30-C32FAFC1FF4F}" type="presOf" srcId="{B012B74C-0CB6-4601-B869-7E700FB09322}" destId="{9C0A3A63-5595-4925-B5EA-3CEC21F1E949}" srcOrd="0" destOrd="2" presId="urn:microsoft.com/office/officeart/2005/8/layout/radial1"/>
    <dgm:cxn modelId="{F5CD6A6E-F40D-4770-9493-ED18A76A6AFB}" srcId="{39D14C61-B614-444C-B0D3-4C339FE1EC89}" destId="{C62E7219-74C2-4161-9472-ABCB31C01CA9}" srcOrd="0" destOrd="0" parTransId="{30DC5C89-1204-4364-B61A-54256870B4F4}" sibTransId="{14AFDEC9-9FA0-4750-836C-EFD2AAB2BBA3}"/>
    <dgm:cxn modelId="{D5523651-A16A-46FE-98AD-F2D80CF20A2B}" type="presOf" srcId="{BBFBCF45-A691-49DF-950B-46CBF05E7F8E}" destId="{7ADADFA9-7D82-42FA-870F-AB13B31EFC95}" srcOrd="0" destOrd="0" presId="urn:microsoft.com/office/officeart/2005/8/layout/radial1"/>
    <dgm:cxn modelId="{161F54C2-66B2-4821-96EC-105E592F3514}" type="presOf" srcId="{EFF32531-60D6-48B8-BD8A-C38C1895CA6A}" destId="{9C0A3A63-5595-4925-B5EA-3CEC21F1E949}" srcOrd="0" destOrd="4" presId="urn:microsoft.com/office/officeart/2005/8/layout/radial1"/>
    <dgm:cxn modelId="{B9B31691-DCEE-4B8B-9CDE-FA4FDE4AE103}" type="presParOf" srcId="{FFEABDF5-D104-4C5E-97DC-4AEBAD6DADF5}" destId="{7ADADFA9-7D82-42FA-870F-AB13B31EFC95}" srcOrd="0" destOrd="0" presId="urn:microsoft.com/office/officeart/2005/8/layout/radial1"/>
    <dgm:cxn modelId="{98C80860-4144-4908-91DF-790FEA3F9156}" type="presParOf" srcId="{FFEABDF5-D104-4C5E-97DC-4AEBAD6DADF5}" destId="{A8388283-4073-4030-B7DC-9559D9F79281}" srcOrd="1" destOrd="0" presId="urn:microsoft.com/office/officeart/2005/8/layout/radial1"/>
    <dgm:cxn modelId="{EBB0F12B-CEEC-4C7A-8877-99465F925F45}" type="presParOf" srcId="{A8388283-4073-4030-B7DC-9559D9F79281}" destId="{DF474BD4-F2EB-4889-9407-4A6E9A6F1B0A}" srcOrd="0" destOrd="0" presId="urn:microsoft.com/office/officeart/2005/8/layout/radial1"/>
    <dgm:cxn modelId="{2417ED51-D91D-48F2-98EC-8CB59507BB8E}" type="presParOf" srcId="{FFEABDF5-D104-4C5E-97DC-4AEBAD6DADF5}" destId="{9C0A3A63-5595-4925-B5EA-3CEC21F1E949}" srcOrd="2" destOrd="0" presId="urn:microsoft.com/office/officeart/2005/8/layout/radial1"/>
    <dgm:cxn modelId="{DD2ED4D8-E3A8-46DE-AA18-06C965AD5EC1}" type="presParOf" srcId="{FFEABDF5-D104-4C5E-97DC-4AEBAD6DADF5}" destId="{21467908-B8EB-40C8-9AAC-6AEC439FDD55}" srcOrd="3" destOrd="0" presId="urn:microsoft.com/office/officeart/2005/8/layout/radial1"/>
    <dgm:cxn modelId="{12FC5F8C-C37A-440B-9B9A-5A176351D5DB}" type="presParOf" srcId="{21467908-B8EB-40C8-9AAC-6AEC439FDD55}" destId="{8F15CB90-4D78-49F9-A1EC-05D09FFA4924}" srcOrd="0" destOrd="0" presId="urn:microsoft.com/office/officeart/2005/8/layout/radial1"/>
    <dgm:cxn modelId="{7C9E512E-A056-477B-B796-7879A3F09397}" type="presParOf" srcId="{FFEABDF5-D104-4C5E-97DC-4AEBAD6DADF5}" destId="{9B9CBBCE-A107-4F57-B659-A27A207E0716}" srcOrd="4" destOrd="0" presId="urn:microsoft.com/office/officeart/2005/8/layout/radial1"/>
    <dgm:cxn modelId="{7B8FC5C1-BEFD-4E19-83F3-817A9C98056E}" type="presParOf" srcId="{FFEABDF5-D104-4C5E-97DC-4AEBAD6DADF5}" destId="{E4C96FCA-ACE4-49C7-9EB4-CB77A7C7DAFD}" srcOrd="5" destOrd="0" presId="urn:microsoft.com/office/officeart/2005/8/layout/radial1"/>
    <dgm:cxn modelId="{79EEC350-2B89-4BAD-ADD5-015BE603A811}" type="presParOf" srcId="{E4C96FCA-ACE4-49C7-9EB4-CB77A7C7DAFD}" destId="{FC75E46D-C77B-47A1-ADE0-5F21D92B37AF}" srcOrd="0" destOrd="0" presId="urn:microsoft.com/office/officeart/2005/8/layout/radial1"/>
    <dgm:cxn modelId="{AEA0ABE6-DBC2-472D-83B6-EB76F2381873}" type="presParOf" srcId="{FFEABDF5-D104-4C5E-97DC-4AEBAD6DADF5}" destId="{84CE613C-BF37-41F8-800B-057E66A2148D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BB59E4D-F933-4385-BEEF-23FF5EA684D7}" type="doc">
      <dgm:prSet loTypeId="urn:microsoft.com/office/officeart/2005/8/layout/radial4" loCatId="relationship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F9F0DE2-B26C-4B09-942B-9AF01BA0E1D9}">
      <dgm:prSet phldrT="[Текст]" custT="1"/>
      <dgm:spPr>
        <a:xfrm>
          <a:off x="2952330" y="3173702"/>
          <a:ext cx="2664291" cy="2474667"/>
        </a:xfrm>
        <a:prstGeom prst="ellipse">
          <a:avLst/>
        </a:prstGeom>
        <a:solidFill>
          <a:srgbClr val="FFFF00"/>
        </a:solidFill>
        <a:ln>
          <a:solidFill>
            <a:srgbClr val="FF0000"/>
          </a:solidFill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rgbClr val="CEB966">
              <a:hueOff val="0"/>
              <a:satOff val="0"/>
              <a:lumOff val="0"/>
              <a:alphaOff val="0"/>
              <a:shade val="30000"/>
              <a:satMod val="120000"/>
            </a:srgbClr>
          </a:contourClr>
        </a:sp3d>
      </dgm:spPr>
      <dgm:t>
        <a:bodyPr/>
        <a:lstStyle/>
        <a:p>
          <a:r>
            <a:rPr lang="ru-RU" sz="1800" dirty="0" smtClean="0">
              <a:solidFill>
                <a:srgbClr val="7E6BC9">
                  <a:lumMod val="50000"/>
                </a:srgbClr>
              </a:solidFill>
              <a:latin typeface="Trebuchet MS"/>
              <a:ea typeface="+mn-ea"/>
              <a:cs typeface="+mn-cs"/>
            </a:rPr>
            <a:t>Муниципальный долг</a:t>
          </a:r>
          <a:endParaRPr lang="ru-RU" sz="1800" dirty="0">
            <a:solidFill>
              <a:srgbClr val="7E6BC9">
                <a:lumMod val="50000"/>
              </a:srgbClr>
            </a:solidFill>
            <a:latin typeface="Trebuchet MS"/>
            <a:ea typeface="+mn-ea"/>
            <a:cs typeface="+mn-cs"/>
          </a:endParaRPr>
        </a:p>
      </dgm:t>
    </dgm:pt>
    <dgm:pt modelId="{0304145D-74B4-42F6-9D43-F72812754D2A}" type="parTrans" cxnId="{09F069F4-372A-4BAE-9E25-057237BD25AC}">
      <dgm:prSet/>
      <dgm:spPr/>
      <dgm:t>
        <a:bodyPr/>
        <a:lstStyle/>
        <a:p>
          <a:endParaRPr lang="ru-RU"/>
        </a:p>
      </dgm:t>
    </dgm:pt>
    <dgm:pt modelId="{A610133B-FE1D-412C-BA9B-0931DA009BE0}" type="sibTrans" cxnId="{09F069F4-372A-4BAE-9E25-057237BD25AC}">
      <dgm:prSet/>
      <dgm:spPr/>
      <dgm:t>
        <a:bodyPr/>
        <a:lstStyle/>
        <a:p>
          <a:endParaRPr lang="ru-RU"/>
        </a:p>
      </dgm:t>
    </dgm:pt>
    <dgm:pt modelId="{C7C675FA-12BE-4519-893B-45CBED436B97}">
      <dgm:prSet phldrT="[Текст]"/>
      <dgm:spPr>
        <a:xfrm>
          <a:off x="1439" y="2678693"/>
          <a:ext cx="2197936" cy="1758348"/>
        </a:xfrm>
        <a:prstGeom prst="roundRect">
          <a:avLst>
            <a:gd name="adj" fmla="val 10000"/>
          </a:avLst>
        </a:prstGeom>
        <a:solidFill>
          <a:srgbClr val="FFC000"/>
        </a:soli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rgbClr val="CEB966">
              <a:hueOff val="0"/>
              <a:satOff val="0"/>
              <a:lumOff val="0"/>
              <a:alphaOff val="0"/>
              <a:shade val="30000"/>
              <a:satMod val="120000"/>
            </a:srgbClr>
          </a:contourClr>
        </a:sp3d>
      </dgm:spPr>
      <dgm:t>
        <a:bodyPr/>
        <a:lstStyle/>
        <a:p>
          <a:r>
            <a:rPr lang="ru-RU" dirty="0" smtClean="0">
              <a:solidFill>
                <a:srgbClr val="7E6BC9">
                  <a:lumMod val="50000"/>
                </a:srgbClr>
              </a:solidFill>
              <a:latin typeface="Trebuchet MS"/>
              <a:ea typeface="+mn-ea"/>
              <a:cs typeface="+mn-cs"/>
            </a:rPr>
            <a:t>  Кредиты, полученные муниципальным образованием от кредитных организаций</a:t>
          </a:r>
        </a:p>
        <a:p>
          <a:endParaRPr lang="ru-RU" dirty="0">
            <a:solidFill>
              <a:srgbClr val="7E6BC9">
                <a:lumMod val="50000"/>
              </a:srgbClr>
            </a:solidFill>
            <a:latin typeface="Trebuchet MS"/>
            <a:ea typeface="+mn-ea"/>
            <a:cs typeface="+mn-cs"/>
          </a:endParaRPr>
        </a:p>
      </dgm:t>
    </dgm:pt>
    <dgm:pt modelId="{909D137B-8F05-4895-997F-422F15ED6AF8}" type="parTrans" cxnId="{0D3431C2-692A-4060-AB66-0155B8815104}">
      <dgm:prSet/>
      <dgm:spPr>
        <a:xfrm rot="11700000">
          <a:off x="1068669" y="3469250"/>
          <a:ext cx="1862867" cy="659380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rgbClr val="CEB966">
                <a:tint val="60000"/>
                <a:hueOff val="0"/>
                <a:satOff val="0"/>
                <a:lumOff val="0"/>
                <a:alphaOff val="0"/>
                <a:lumMod val="95000"/>
              </a:srgbClr>
            </a:gs>
            <a:gs pos="100000">
              <a:srgbClr val="CEB966">
                <a:tint val="60000"/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rgb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rgbClr val="CEB966">
              <a:tint val="60000"/>
              <a:hueOff val="0"/>
              <a:satOff val="0"/>
              <a:lumOff val="0"/>
              <a:alphaOff val="0"/>
              <a:shade val="30000"/>
              <a:satMod val="120000"/>
            </a:srgbClr>
          </a:contourClr>
        </a:sp3d>
      </dgm:spPr>
      <dgm:t>
        <a:bodyPr/>
        <a:lstStyle/>
        <a:p>
          <a:endParaRPr lang="ru-RU"/>
        </a:p>
      </dgm:t>
    </dgm:pt>
    <dgm:pt modelId="{1AC590A4-40B9-493F-B71B-47840FEC2A97}" type="sibTrans" cxnId="{0D3431C2-692A-4060-AB66-0155B8815104}">
      <dgm:prSet/>
      <dgm:spPr/>
      <dgm:t>
        <a:bodyPr/>
        <a:lstStyle/>
        <a:p>
          <a:endParaRPr lang="ru-RU"/>
        </a:p>
      </dgm:t>
    </dgm:pt>
    <dgm:pt modelId="{93F68338-FD79-4685-8C68-138E23DD6F95}">
      <dgm:prSet phldrT="[Текст]"/>
      <dgm:spPr>
        <a:xfrm>
          <a:off x="1792393" y="544317"/>
          <a:ext cx="2197936" cy="1758348"/>
        </a:xfrm>
        <a:prstGeom prst="roundRect">
          <a:avLst>
            <a:gd name="adj" fmla="val 10000"/>
          </a:avLst>
        </a:prstGeom>
        <a:solidFill>
          <a:srgbClr val="FFC000"/>
        </a:soli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rgbClr val="CEB966">
              <a:hueOff val="0"/>
              <a:satOff val="0"/>
              <a:lumOff val="0"/>
              <a:alphaOff val="0"/>
              <a:shade val="30000"/>
              <a:satMod val="120000"/>
            </a:srgbClr>
          </a:contourClr>
        </a:sp3d>
      </dgm:spPr>
      <dgm:t>
        <a:bodyPr/>
        <a:lstStyle/>
        <a:p>
          <a:r>
            <a:rPr lang="ru-RU" dirty="0" smtClean="0">
              <a:solidFill>
                <a:srgbClr val="7E6BC9">
                  <a:lumMod val="50000"/>
                </a:srgbClr>
              </a:solidFill>
              <a:latin typeface="Trebuchet MS"/>
              <a:ea typeface="+mn-ea"/>
              <a:cs typeface="+mn-cs"/>
            </a:rPr>
            <a:t>Бюджетные кредиты, привлеченным в местный бюджет от других бюджетов бюджетной системы Российской Федерации</a:t>
          </a:r>
          <a:endParaRPr lang="ru-RU" dirty="0">
            <a:solidFill>
              <a:srgbClr val="7E6BC9">
                <a:lumMod val="50000"/>
              </a:srgbClr>
            </a:solidFill>
            <a:latin typeface="Trebuchet MS"/>
            <a:ea typeface="+mn-ea"/>
            <a:cs typeface="+mn-cs"/>
          </a:endParaRPr>
        </a:p>
      </dgm:t>
    </dgm:pt>
    <dgm:pt modelId="{5EC53BAC-CC23-464B-AFDF-4F1C1E4EEF83}" type="parTrans" cxnId="{B2982946-1312-46A2-93BC-FA89462EF7B6}">
      <dgm:prSet/>
      <dgm:spPr>
        <a:xfrm rot="14700000">
          <a:off x="2333840" y="1968934"/>
          <a:ext cx="1931204" cy="659380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rgbClr val="CEB966">
                <a:tint val="60000"/>
                <a:hueOff val="0"/>
                <a:satOff val="0"/>
                <a:lumOff val="0"/>
                <a:alphaOff val="0"/>
                <a:lumMod val="95000"/>
              </a:srgbClr>
            </a:gs>
            <a:gs pos="100000">
              <a:srgbClr val="CEB966">
                <a:tint val="60000"/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rgb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rgbClr val="CEB966">
              <a:tint val="60000"/>
              <a:hueOff val="0"/>
              <a:satOff val="0"/>
              <a:lumOff val="0"/>
              <a:alphaOff val="0"/>
              <a:shade val="30000"/>
              <a:satMod val="120000"/>
            </a:srgbClr>
          </a:contourClr>
        </a:sp3d>
      </dgm:spPr>
      <dgm:t>
        <a:bodyPr/>
        <a:lstStyle/>
        <a:p>
          <a:endParaRPr lang="ru-RU"/>
        </a:p>
      </dgm:t>
    </dgm:pt>
    <dgm:pt modelId="{6E72BA7B-28D7-4B21-8DA0-B4150D47B022}" type="sibTrans" cxnId="{B2982946-1312-46A2-93BC-FA89462EF7B6}">
      <dgm:prSet/>
      <dgm:spPr/>
      <dgm:t>
        <a:bodyPr/>
        <a:lstStyle/>
        <a:p>
          <a:endParaRPr lang="ru-RU"/>
        </a:p>
      </dgm:t>
    </dgm:pt>
    <dgm:pt modelId="{213C0A66-E731-4FB1-9766-9B0F1A6C5F07}">
      <dgm:prSet/>
      <dgm:spPr>
        <a:xfrm>
          <a:off x="6369576" y="2678693"/>
          <a:ext cx="2197936" cy="1758348"/>
        </a:xfrm>
        <a:prstGeom prst="roundRect">
          <a:avLst>
            <a:gd name="adj" fmla="val 10000"/>
          </a:avLst>
        </a:prstGeom>
        <a:solidFill>
          <a:srgbClr val="FFC000"/>
        </a:soli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rgbClr val="CEB966">
              <a:hueOff val="0"/>
              <a:satOff val="0"/>
              <a:lumOff val="0"/>
              <a:alphaOff val="0"/>
              <a:shade val="30000"/>
              <a:satMod val="120000"/>
            </a:srgbClr>
          </a:contourClr>
        </a:sp3d>
      </dgm:spPr>
      <dgm:t>
        <a:bodyPr/>
        <a:lstStyle/>
        <a:p>
          <a:r>
            <a:rPr lang="ru-RU" dirty="0" smtClean="0">
              <a:solidFill>
                <a:srgbClr val="7E6BC9">
                  <a:lumMod val="50000"/>
                </a:srgbClr>
              </a:solidFill>
              <a:latin typeface="Trebuchet MS"/>
              <a:ea typeface="+mn-ea"/>
              <a:cs typeface="+mn-cs"/>
            </a:rPr>
            <a:t> Ценные бумаги муниципального образования (муниципальные ценные бумаги)</a:t>
          </a:r>
          <a:endParaRPr lang="ru-RU" dirty="0">
            <a:solidFill>
              <a:srgbClr val="7E6BC9">
                <a:lumMod val="50000"/>
              </a:srgbClr>
            </a:solidFill>
            <a:latin typeface="Trebuchet MS"/>
            <a:ea typeface="+mn-ea"/>
            <a:cs typeface="+mn-cs"/>
          </a:endParaRPr>
        </a:p>
      </dgm:t>
    </dgm:pt>
    <dgm:pt modelId="{26F127E6-3317-4803-817D-AC6ACE811493}" type="parTrans" cxnId="{34D5BC1D-5E81-4BB4-BC20-70FDC78E81B9}">
      <dgm:prSet/>
      <dgm:spPr>
        <a:xfrm rot="20700000">
          <a:off x="5637415" y="3469250"/>
          <a:ext cx="1862867" cy="659380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rgbClr val="CEB966">
                <a:tint val="60000"/>
                <a:hueOff val="0"/>
                <a:satOff val="0"/>
                <a:lumOff val="0"/>
                <a:alphaOff val="0"/>
                <a:lumMod val="95000"/>
              </a:srgbClr>
            </a:gs>
            <a:gs pos="100000">
              <a:srgbClr val="CEB966">
                <a:tint val="60000"/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rgb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rgbClr val="CEB966">
              <a:tint val="60000"/>
              <a:hueOff val="0"/>
              <a:satOff val="0"/>
              <a:lumOff val="0"/>
              <a:alphaOff val="0"/>
              <a:shade val="30000"/>
              <a:satMod val="120000"/>
            </a:srgbClr>
          </a:contourClr>
        </a:sp3d>
      </dgm:spPr>
      <dgm:t>
        <a:bodyPr/>
        <a:lstStyle/>
        <a:p>
          <a:endParaRPr lang="ru-RU"/>
        </a:p>
      </dgm:t>
    </dgm:pt>
    <dgm:pt modelId="{C041A4CF-A79E-4E5C-9A1D-663628C174AB}" type="sibTrans" cxnId="{34D5BC1D-5E81-4BB4-BC20-70FDC78E81B9}">
      <dgm:prSet/>
      <dgm:spPr/>
      <dgm:t>
        <a:bodyPr/>
        <a:lstStyle/>
        <a:p>
          <a:endParaRPr lang="ru-RU"/>
        </a:p>
      </dgm:t>
    </dgm:pt>
    <dgm:pt modelId="{D10087C1-4E20-454C-8264-A3D6B75CC9E0}">
      <dgm:prSet/>
      <dgm:spPr>
        <a:xfrm>
          <a:off x="4578622" y="544317"/>
          <a:ext cx="2197936" cy="1758348"/>
        </a:xfrm>
        <a:prstGeom prst="roundRect">
          <a:avLst>
            <a:gd name="adj" fmla="val 10000"/>
          </a:avLst>
        </a:prstGeom>
        <a:solidFill>
          <a:srgbClr val="FFC000"/>
        </a:soli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rgbClr val="CEB966">
              <a:hueOff val="0"/>
              <a:satOff val="0"/>
              <a:lumOff val="0"/>
              <a:alphaOff val="0"/>
              <a:shade val="30000"/>
              <a:satMod val="120000"/>
            </a:srgbClr>
          </a:contourClr>
        </a:sp3d>
      </dgm:spPr>
      <dgm:t>
        <a:bodyPr/>
        <a:lstStyle/>
        <a:p>
          <a:r>
            <a:rPr lang="ru-RU" dirty="0" smtClean="0">
              <a:solidFill>
                <a:srgbClr val="7E6BC9">
                  <a:lumMod val="50000"/>
                </a:srgbClr>
              </a:solidFill>
              <a:latin typeface="Trebuchet MS"/>
              <a:ea typeface="+mn-ea"/>
              <a:cs typeface="+mn-cs"/>
            </a:rPr>
            <a:t>Гарантии муниципального образования (муниципальные гарантии)</a:t>
          </a:r>
          <a:endParaRPr lang="ru-RU" dirty="0">
            <a:solidFill>
              <a:srgbClr val="7E6BC9">
                <a:lumMod val="50000"/>
              </a:srgbClr>
            </a:solidFill>
            <a:latin typeface="Trebuchet MS"/>
            <a:ea typeface="+mn-ea"/>
            <a:cs typeface="+mn-cs"/>
          </a:endParaRPr>
        </a:p>
      </dgm:t>
    </dgm:pt>
    <dgm:pt modelId="{6E31B8D9-19B5-4BEC-9042-D58756142952}" type="parTrans" cxnId="{3B9B6E02-603A-4D6B-9A12-3671AA45331A}">
      <dgm:prSet/>
      <dgm:spPr>
        <a:xfrm rot="17700000">
          <a:off x="4303907" y="1968934"/>
          <a:ext cx="1931204" cy="659380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rgbClr val="CEB966">
                <a:tint val="60000"/>
                <a:hueOff val="0"/>
                <a:satOff val="0"/>
                <a:lumOff val="0"/>
                <a:alphaOff val="0"/>
                <a:lumMod val="95000"/>
              </a:srgbClr>
            </a:gs>
            <a:gs pos="100000">
              <a:srgbClr val="CEB966">
                <a:tint val="60000"/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rgb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rgbClr val="CEB966">
              <a:tint val="60000"/>
              <a:hueOff val="0"/>
              <a:satOff val="0"/>
              <a:lumOff val="0"/>
              <a:alphaOff val="0"/>
              <a:shade val="30000"/>
              <a:satMod val="120000"/>
            </a:srgbClr>
          </a:contourClr>
        </a:sp3d>
      </dgm:spPr>
      <dgm:t>
        <a:bodyPr/>
        <a:lstStyle/>
        <a:p>
          <a:endParaRPr lang="ru-RU"/>
        </a:p>
      </dgm:t>
    </dgm:pt>
    <dgm:pt modelId="{0EB30B49-630F-4470-B59F-BEFB62DC9C3B}" type="sibTrans" cxnId="{3B9B6E02-603A-4D6B-9A12-3671AA45331A}">
      <dgm:prSet/>
      <dgm:spPr/>
      <dgm:t>
        <a:bodyPr/>
        <a:lstStyle/>
        <a:p>
          <a:endParaRPr lang="ru-RU"/>
        </a:p>
      </dgm:t>
    </dgm:pt>
    <dgm:pt modelId="{56AA2EF8-D428-409A-8CD3-1F73F0D40288}" type="pres">
      <dgm:prSet presAssocID="{4BB59E4D-F933-4385-BEEF-23FF5EA684D7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0A201BF-3C45-4655-B165-FE5595989EF7}" type="pres">
      <dgm:prSet presAssocID="{4F9F0DE2-B26C-4B09-942B-9AF01BA0E1D9}" presName="centerShape" presStyleLbl="node0" presStyleIdx="0" presStyleCnt="1" custScaleX="115157" custScaleY="106961"/>
      <dgm:spPr/>
      <dgm:t>
        <a:bodyPr/>
        <a:lstStyle/>
        <a:p>
          <a:endParaRPr lang="ru-RU"/>
        </a:p>
      </dgm:t>
    </dgm:pt>
    <dgm:pt modelId="{71DE14EF-F3EB-4A1E-842F-511709D71CEA}" type="pres">
      <dgm:prSet presAssocID="{909D137B-8F05-4895-997F-422F15ED6AF8}" presName="parTrans" presStyleLbl="bgSibTrans2D1" presStyleIdx="0" presStyleCnt="4"/>
      <dgm:spPr/>
      <dgm:t>
        <a:bodyPr/>
        <a:lstStyle/>
        <a:p>
          <a:endParaRPr lang="ru-RU"/>
        </a:p>
      </dgm:t>
    </dgm:pt>
    <dgm:pt modelId="{98AA88EC-EED9-4797-96F8-F4D2C2668585}" type="pres">
      <dgm:prSet presAssocID="{C7C675FA-12BE-4519-893B-45CBED436B97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2AF7E2-3396-46F5-94E1-046CD9B2A01B}" type="pres">
      <dgm:prSet presAssocID="{5EC53BAC-CC23-464B-AFDF-4F1C1E4EEF83}" presName="parTrans" presStyleLbl="bgSibTrans2D1" presStyleIdx="1" presStyleCnt="4"/>
      <dgm:spPr/>
      <dgm:t>
        <a:bodyPr/>
        <a:lstStyle/>
        <a:p>
          <a:endParaRPr lang="ru-RU"/>
        </a:p>
      </dgm:t>
    </dgm:pt>
    <dgm:pt modelId="{21B106C4-5732-4435-9ACC-ACD3B0FA3E4E}" type="pres">
      <dgm:prSet presAssocID="{93F68338-FD79-4685-8C68-138E23DD6F95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ADF7E6-9B12-4286-8F27-5682DB83522F}" type="pres">
      <dgm:prSet presAssocID="{6E31B8D9-19B5-4BEC-9042-D58756142952}" presName="parTrans" presStyleLbl="bgSibTrans2D1" presStyleIdx="2" presStyleCnt="4"/>
      <dgm:spPr/>
      <dgm:t>
        <a:bodyPr/>
        <a:lstStyle/>
        <a:p>
          <a:endParaRPr lang="ru-RU"/>
        </a:p>
      </dgm:t>
    </dgm:pt>
    <dgm:pt modelId="{1403432B-6634-45D7-AC95-A40511677D4B}" type="pres">
      <dgm:prSet presAssocID="{D10087C1-4E20-454C-8264-A3D6B75CC9E0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26928F-C6C5-4EF9-ACBC-FC4ADE9B06BD}" type="pres">
      <dgm:prSet presAssocID="{26F127E6-3317-4803-817D-AC6ACE811493}" presName="parTrans" presStyleLbl="bgSibTrans2D1" presStyleIdx="3" presStyleCnt="4"/>
      <dgm:spPr/>
      <dgm:t>
        <a:bodyPr/>
        <a:lstStyle/>
        <a:p>
          <a:endParaRPr lang="ru-RU"/>
        </a:p>
      </dgm:t>
    </dgm:pt>
    <dgm:pt modelId="{3D055DE5-B10F-47D1-85F9-95183414E275}" type="pres">
      <dgm:prSet presAssocID="{213C0A66-E731-4FB1-9766-9B0F1A6C5F07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4D5BC1D-5E81-4BB4-BC20-70FDC78E81B9}" srcId="{4F9F0DE2-B26C-4B09-942B-9AF01BA0E1D9}" destId="{213C0A66-E731-4FB1-9766-9B0F1A6C5F07}" srcOrd="3" destOrd="0" parTransId="{26F127E6-3317-4803-817D-AC6ACE811493}" sibTransId="{C041A4CF-A79E-4E5C-9A1D-663628C174AB}"/>
    <dgm:cxn modelId="{71C0FC0E-25E0-4789-A1FD-1E6549969AA0}" type="presOf" srcId="{213C0A66-E731-4FB1-9766-9B0F1A6C5F07}" destId="{3D055DE5-B10F-47D1-85F9-95183414E275}" srcOrd="0" destOrd="0" presId="urn:microsoft.com/office/officeart/2005/8/layout/radial4"/>
    <dgm:cxn modelId="{63009E50-7C53-4D7C-8E8B-3D7E24B4D7B1}" type="presOf" srcId="{93F68338-FD79-4685-8C68-138E23DD6F95}" destId="{21B106C4-5732-4435-9ACC-ACD3B0FA3E4E}" srcOrd="0" destOrd="0" presId="urn:microsoft.com/office/officeart/2005/8/layout/radial4"/>
    <dgm:cxn modelId="{95D7F9B3-95A0-4E54-95DB-2FB4587A5E0C}" type="presOf" srcId="{4F9F0DE2-B26C-4B09-942B-9AF01BA0E1D9}" destId="{20A201BF-3C45-4655-B165-FE5595989EF7}" srcOrd="0" destOrd="0" presId="urn:microsoft.com/office/officeart/2005/8/layout/radial4"/>
    <dgm:cxn modelId="{3B9B6E02-603A-4D6B-9A12-3671AA45331A}" srcId="{4F9F0DE2-B26C-4B09-942B-9AF01BA0E1D9}" destId="{D10087C1-4E20-454C-8264-A3D6B75CC9E0}" srcOrd="2" destOrd="0" parTransId="{6E31B8D9-19B5-4BEC-9042-D58756142952}" sibTransId="{0EB30B49-630F-4470-B59F-BEFB62DC9C3B}"/>
    <dgm:cxn modelId="{0D3431C2-692A-4060-AB66-0155B8815104}" srcId="{4F9F0DE2-B26C-4B09-942B-9AF01BA0E1D9}" destId="{C7C675FA-12BE-4519-893B-45CBED436B97}" srcOrd="0" destOrd="0" parTransId="{909D137B-8F05-4895-997F-422F15ED6AF8}" sibTransId="{1AC590A4-40B9-493F-B71B-47840FEC2A97}"/>
    <dgm:cxn modelId="{3FE1F3B5-18EB-4D1B-AA69-B7403DCBDB80}" type="presOf" srcId="{4BB59E4D-F933-4385-BEEF-23FF5EA684D7}" destId="{56AA2EF8-D428-409A-8CD3-1F73F0D40288}" srcOrd="0" destOrd="0" presId="urn:microsoft.com/office/officeart/2005/8/layout/radial4"/>
    <dgm:cxn modelId="{5B4F43D2-23A3-41EF-8C87-C4CCB6A82E8F}" type="presOf" srcId="{6E31B8D9-19B5-4BEC-9042-D58756142952}" destId="{38ADF7E6-9B12-4286-8F27-5682DB83522F}" srcOrd="0" destOrd="0" presId="urn:microsoft.com/office/officeart/2005/8/layout/radial4"/>
    <dgm:cxn modelId="{05E300E5-6B73-4F32-82E1-46C5CE5BF5C3}" type="presOf" srcId="{D10087C1-4E20-454C-8264-A3D6B75CC9E0}" destId="{1403432B-6634-45D7-AC95-A40511677D4B}" srcOrd="0" destOrd="0" presId="urn:microsoft.com/office/officeart/2005/8/layout/radial4"/>
    <dgm:cxn modelId="{7F31EA71-4401-49F0-ADF5-64045B871B58}" type="presOf" srcId="{5EC53BAC-CC23-464B-AFDF-4F1C1E4EEF83}" destId="{192AF7E2-3396-46F5-94E1-046CD9B2A01B}" srcOrd="0" destOrd="0" presId="urn:microsoft.com/office/officeart/2005/8/layout/radial4"/>
    <dgm:cxn modelId="{3B92408A-8DF3-4081-87C3-120E78A51E5D}" type="presOf" srcId="{C7C675FA-12BE-4519-893B-45CBED436B97}" destId="{98AA88EC-EED9-4797-96F8-F4D2C2668585}" srcOrd="0" destOrd="0" presId="urn:microsoft.com/office/officeart/2005/8/layout/radial4"/>
    <dgm:cxn modelId="{09F069F4-372A-4BAE-9E25-057237BD25AC}" srcId="{4BB59E4D-F933-4385-BEEF-23FF5EA684D7}" destId="{4F9F0DE2-B26C-4B09-942B-9AF01BA0E1D9}" srcOrd="0" destOrd="0" parTransId="{0304145D-74B4-42F6-9D43-F72812754D2A}" sibTransId="{A610133B-FE1D-412C-BA9B-0931DA009BE0}"/>
    <dgm:cxn modelId="{B2982946-1312-46A2-93BC-FA89462EF7B6}" srcId="{4F9F0DE2-B26C-4B09-942B-9AF01BA0E1D9}" destId="{93F68338-FD79-4685-8C68-138E23DD6F95}" srcOrd="1" destOrd="0" parTransId="{5EC53BAC-CC23-464B-AFDF-4F1C1E4EEF83}" sibTransId="{6E72BA7B-28D7-4B21-8DA0-B4150D47B022}"/>
    <dgm:cxn modelId="{00184452-CD20-4837-A81A-8473223CC660}" type="presOf" srcId="{909D137B-8F05-4895-997F-422F15ED6AF8}" destId="{71DE14EF-F3EB-4A1E-842F-511709D71CEA}" srcOrd="0" destOrd="0" presId="urn:microsoft.com/office/officeart/2005/8/layout/radial4"/>
    <dgm:cxn modelId="{E1281D09-3B9F-4EDE-A5B9-77418635D4E4}" type="presOf" srcId="{26F127E6-3317-4803-817D-AC6ACE811493}" destId="{6626928F-C6C5-4EF9-ACBC-FC4ADE9B06BD}" srcOrd="0" destOrd="0" presId="urn:microsoft.com/office/officeart/2005/8/layout/radial4"/>
    <dgm:cxn modelId="{8C695A47-C0D7-492A-919E-44114910B093}" type="presParOf" srcId="{56AA2EF8-D428-409A-8CD3-1F73F0D40288}" destId="{20A201BF-3C45-4655-B165-FE5595989EF7}" srcOrd="0" destOrd="0" presId="urn:microsoft.com/office/officeart/2005/8/layout/radial4"/>
    <dgm:cxn modelId="{1644B410-43F0-4EAF-B1F9-B852C8D44AB5}" type="presParOf" srcId="{56AA2EF8-D428-409A-8CD3-1F73F0D40288}" destId="{71DE14EF-F3EB-4A1E-842F-511709D71CEA}" srcOrd="1" destOrd="0" presId="urn:microsoft.com/office/officeart/2005/8/layout/radial4"/>
    <dgm:cxn modelId="{1167E90E-743D-4600-8324-3F7E41C03B0B}" type="presParOf" srcId="{56AA2EF8-D428-409A-8CD3-1F73F0D40288}" destId="{98AA88EC-EED9-4797-96F8-F4D2C2668585}" srcOrd="2" destOrd="0" presId="urn:microsoft.com/office/officeart/2005/8/layout/radial4"/>
    <dgm:cxn modelId="{03CD565B-B991-44EB-9902-6174073B1574}" type="presParOf" srcId="{56AA2EF8-D428-409A-8CD3-1F73F0D40288}" destId="{192AF7E2-3396-46F5-94E1-046CD9B2A01B}" srcOrd="3" destOrd="0" presId="urn:microsoft.com/office/officeart/2005/8/layout/radial4"/>
    <dgm:cxn modelId="{F84B90C5-F75E-4FD2-B04A-A413EE3DC0ED}" type="presParOf" srcId="{56AA2EF8-D428-409A-8CD3-1F73F0D40288}" destId="{21B106C4-5732-4435-9ACC-ACD3B0FA3E4E}" srcOrd="4" destOrd="0" presId="urn:microsoft.com/office/officeart/2005/8/layout/radial4"/>
    <dgm:cxn modelId="{1669313E-79EA-4CC6-99AE-5D580AFF2F50}" type="presParOf" srcId="{56AA2EF8-D428-409A-8CD3-1F73F0D40288}" destId="{38ADF7E6-9B12-4286-8F27-5682DB83522F}" srcOrd="5" destOrd="0" presId="urn:microsoft.com/office/officeart/2005/8/layout/radial4"/>
    <dgm:cxn modelId="{28BD5B9A-0F0C-4046-92D1-25D5C6DBC840}" type="presParOf" srcId="{56AA2EF8-D428-409A-8CD3-1F73F0D40288}" destId="{1403432B-6634-45D7-AC95-A40511677D4B}" srcOrd="6" destOrd="0" presId="urn:microsoft.com/office/officeart/2005/8/layout/radial4"/>
    <dgm:cxn modelId="{6D94F63C-D29C-4EA6-8355-7F0F139AE7DB}" type="presParOf" srcId="{56AA2EF8-D428-409A-8CD3-1F73F0D40288}" destId="{6626928F-C6C5-4EF9-ACBC-FC4ADE9B06BD}" srcOrd="7" destOrd="0" presId="urn:microsoft.com/office/officeart/2005/8/layout/radial4"/>
    <dgm:cxn modelId="{159757EB-EC89-4010-8B4B-2834EFFA5D69}" type="presParOf" srcId="{56AA2EF8-D428-409A-8CD3-1F73F0D40288}" destId="{3D055DE5-B10F-47D1-85F9-95183414E275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5.jpeg"/></Relationships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6.jpeg"/></Relationships>
</file>

<file path=ppt/drawing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3.jpe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0.61201</cdr:x>
      <cdr:y>0.72136</cdr:y>
    </cdr:from>
    <cdr:to>
      <cdr:x>1</cdr:x>
      <cdr:y>1</cdr:y>
    </cdr:to>
    <cdr:pic>
      <cdr:nvPicPr>
        <cdr:cNvPr id="2" name="Рисунок 1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 cstate="print">
          <a:extLst>
            <a:ext uri="{28A0092B-C50C-407E-A947-70E740481C1C}">
              <a14:useLocalDpi xmlns:a14="http://schemas.microsoft.com/office/drawing/2010/main" xmlns="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5456314" y="3582057"/>
          <a:ext cx="3459086" cy="1383643"/>
        </a:xfrm>
        <a:prstGeom xmlns:a="http://schemas.openxmlformats.org/drawingml/2006/main" prst="rect">
          <a:avLst/>
        </a:prstGeom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0.00966</cdr:x>
      <cdr:y>0.53169</cdr:y>
    </cdr:from>
    <cdr:to>
      <cdr:x>0.18553</cdr:x>
      <cdr:y>0.70534</cdr:y>
    </cdr:to>
    <cdr:pic>
      <cdr:nvPicPr>
        <cdr:cNvPr id="2" name="Рисунок 1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 cstate="print">
          <a:extLst>
            <a:ext uri="{28A0092B-C50C-407E-A947-70E740481C1C}">
              <a14:useLocalDpi xmlns:a14="http://schemas.microsoft.com/office/drawing/2010/main" xmlns="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105332" y="3551828"/>
          <a:ext cx="1918619" cy="1160017"/>
        </a:xfrm>
        <a:prstGeom xmlns:a="http://schemas.openxmlformats.org/drawingml/2006/main" prst="rect">
          <a:avLst/>
        </a:prstGeom>
      </cdr:spPr>
    </cdr:pic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0.74074</cdr:x>
      <cdr:y>0.71889</cdr:y>
    </cdr:from>
    <cdr:to>
      <cdr:x>0.97347</cdr:x>
      <cdr:y>0.97302</cdr:y>
    </cdr:to>
    <cdr:pic>
      <cdr:nvPicPr>
        <cdr:cNvPr id="2" name="Picture 2" descr="http://www.region-news.info/www/news/2013/10/22058190.2613683_a.jpg"/>
        <cdr:cNvPicPr>
          <a:picLocks xmlns:a="http://schemas.openxmlformats.org/drawingml/2006/main" noChangeAspect="1" noChangeArrowheads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xmlns="" val="0"/>
            </a:ext>
          </a:extLst>
        </a:blip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6604000" y="3962400"/>
          <a:ext cx="2074863" cy="1400704"/>
        </a:xfrm>
        <a:prstGeom xmlns:a="http://schemas.openxmlformats.org/drawingml/2006/main" prst="ellipse">
          <a:avLst/>
        </a:prstGeom>
        <a:ln xmlns:a="http://schemas.openxmlformats.org/drawingml/2006/main" w="190500" cap="rnd">
          <a:solidFill>
            <a:srgbClr val="C8C6BD"/>
          </a:solidFill>
          <a:prstDash val="solid"/>
        </a:ln>
        <a:effectLst xmlns:a="http://schemas.openxmlformats.org/drawingml/2006/main">
          <a:outerShdw blurRad="127000" algn="bl" rotWithShape="0">
            <a:srgbClr val="000000"/>
          </a:outerShdw>
        </a:effectLst>
        <a:scene3d xmlns:a="http://schemas.openxmlformats.org/drawingml/2006/main">
          <a:camera prst="perspectiveFront" fov="5400000"/>
          <a:lightRig rig="threePt" dir="t">
            <a:rot lat="0" lon="0" rev="19200000"/>
          </a:lightRig>
        </a:scene3d>
        <a:sp3d xmlns:a="http://schemas.openxmlformats.org/drawingml/2006/main" extrusionH="25400">
          <a:bevelT w="304800" h="152400" prst="hardEdge"/>
          <a:extrusionClr>
            <a:srgbClr val="000000"/>
          </a:extrusionClr>
        </a:sp3d>
        <a:extLst xmlns:a="http://schemas.openxmlformats.org/drawingml/2006/main">
          <a:ext uri="{909E8E84-426E-40DD-AFC4-6F175D3DCCD1}">
            <a14:hiddenFill xmlns:a14="http://schemas.microsoft.com/office/drawing/2010/main" xmlns="">
              <a:solidFill>
                <a:srgbClr val="FFFFFF"/>
              </a:solidFill>
            </a14:hiddenFill>
          </a:ext>
        </a:extLst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F977F1-DF05-4D30-975D-EE94B9DC3094}" type="datetimeFigureOut">
              <a:rPr lang="ru-RU" smtClean="0"/>
              <a:pPr/>
              <a:t>09.04.2019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F132F3-4B61-4396-8BAF-76DD2C545E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35085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64515" name="Номер слайда 1"/>
          <p:cNvSpPr txBox="1">
            <a:spLocks noGrp="1"/>
          </p:cNvSpPr>
          <p:nvPr/>
        </p:nvSpPr>
        <p:spPr bwMode="auto">
          <a:xfrm>
            <a:off x="5573713" y="7059613"/>
            <a:ext cx="4265612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880B3D6E-5B44-4556-BCF4-670592B95113}" type="slidenum">
              <a:rPr lang="ru-RU" sz="1200">
                <a:latin typeface="Calibri" pitchFamily="34" charset="0"/>
              </a:rPr>
              <a:pPr algn="r"/>
              <a:t>66</a:t>
            </a:fld>
            <a:endParaRPr lang="ru-RU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4462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09600" y="457200"/>
            <a:ext cx="10972800" cy="5410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AF7D23-B19B-4B50-A25F-9C9BB912E2C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75741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  <p:sldLayoutId id="214748366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13" Type="http://schemas.microsoft.com/office/2007/relationships/diagramDrawing" Target="../diagrams/drawing2.xml"/><Relationship Id="rId3" Type="http://schemas.openxmlformats.org/officeDocument/2006/relationships/diagramLayout" Target="../diagrams/layout1.xml"/><Relationship Id="rId7" Type="http://schemas.openxmlformats.org/officeDocument/2006/relationships/diagramLayout" Target="../diagrams/layout2.xml"/><Relationship Id="rId12" Type="http://schemas.microsoft.com/office/2007/relationships/diagramDrawing" Target="../diagrams/drawing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11" Type="http://schemas.openxmlformats.org/officeDocument/2006/relationships/image" Target="../media/image4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3.png"/><Relationship Id="rId4" Type="http://schemas.openxmlformats.org/officeDocument/2006/relationships/diagramQuickStyle" Target="../diagrams/quickStyle1.xml"/><Relationship Id="rId9" Type="http://schemas.openxmlformats.org/officeDocument/2006/relationships/diagramColors" Target="../diagrams/colors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nnov.er.ru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wikiwand.com/ru/%D0%A2%D1%83%D1%80%D0%B0%D0%BD%D1%81%D0%BA%D0%B8%D0%B9_%D1%81%D0%B5%D0%BB%D1%8C%D1%81%D0%BE%D0%B2%D0%B5%D1%82" TargetMode="External"/><Relationship Id="rId5" Type="http://schemas.openxmlformats.org/officeDocument/2006/relationships/hyperlink" Target="http://www.wikiwand.com/ru/%D0%9F%D1%80%D0%BE%D0%BD%D0%BE%D0%B2%D1%81%D0%BA%D0%B8%D0%B9_%D1%81%D0%B5%D0%BB%D1%8C%D1%81%D0%BE%D0%B2%D0%B5%D1%82" TargetMode="Externa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52.jpeg"/><Relationship Id="rId7" Type="http://schemas.openxmlformats.org/officeDocument/2006/relationships/image" Target="../media/image56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10" Type="http://schemas.openxmlformats.org/officeDocument/2006/relationships/image" Target="../media/image59.png"/><Relationship Id="rId4" Type="http://schemas.openxmlformats.org/officeDocument/2006/relationships/image" Target="../media/image53.jpeg"/><Relationship Id="rId9" Type="http://schemas.openxmlformats.org/officeDocument/2006/relationships/image" Target="../media/image5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jpe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5.jpeg"/><Relationship Id="rId7" Type="http://schemas.openxmlformats.org/officeDocument/2006/relationships/image" Target="../media/image79.jpe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jpeg"/><Relationship Id="rId3" Type="http://schemas.openxmlformats.org/officeDocument/2006/relationships/image" Target="../media/image71.png"/><Relationship Id="rId7" Type="http://schemas.openxmlformats.org/officeDocument/2006/relationships/image" Target="../media/image84.jpeg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jpeg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jpeg"/><Relationship Id="rId3" Type="http://schemas.openxmlformats.org/officeDocument/2006/relationships/image" Target="../media/image71.png"/><Relationship Id="rId7" Type="http://schemas.openxmlformats.org/officeDocument/2006/relationships/image" Target="../media/image89.jpeg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jpeg"/><Relationship Id="rId5" Type="http://schemas.openxmlformats.org/officeDocument/2006/relationships/image" Target="../media/image87.jpeg"/><Relationship Id="rId4" Type="http://schemas.openxmlformats.org/officeDocument/2006/relationships/image" Target="../media/image86.jpe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9C68DFA4DB650D0F1CC1C84C36A8AB51119424F900B71F75D926E27746955B598B420053778C0246rF3BL" TargetMode="Externa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hyperlink" Target="http://tns.omsu-nnov.ru/?id=1318" TargetMode="External"/><Relationship Id="rId3" Type="http://schemas.openxmlformats.org/officeDocument/2006/relationships/notesSlide" Target="../notesSlides/notesSlide1.xml"/><Relationship Id="rId7" Type="http://schemas.openxmlformats.org/officeDocument/2006/relationships/hyperlink" Target="http://tns.omsu-nnov.ru/?id=4045" TargetMode="Externa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.xml"/><Relationship Id="rId6" Type="http://schemas.openxmlformats.org/officeDocument/2006/relationships/hyperlink" Target="http://tns.omsu-nnov.ru/?id=1329" TargetMode="External"/><Relationship Id="rId5" Type="http://schemas.openxmlformats.org/officeDocument/2006/relationships/hyperlink" Target="http://tns.omsu-nnov.ru/?id=1293" TargetMode="External"/><Relationship Id="rId4" Type="http://schemas.openxmlformats.org/officeDocument/2006/relationships/hyperlink" Target="http://tns.omsu-nnov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36813" y="220260"/>
            <a:ext cx="8686800" cy="68798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b="1" dirty="0">
                <a:latin typeface="Mistral" panose="03090702030407020403" pitchFamily="66" charset="0"/>
              </a:rPr>
              <a:t>Бюджет для </a:t>
            </a:r>
            <a:r>
              <a:rPr lang="ru-RU" sz="4800" b="1" dirty="0">
                <a:latin typeface="Mistral" panose="03090702030407020403" pitchFamily="66" charset="0"/>
                <a:cs typeface="Narkisim" panose="020E0502050101010101" pitchFamily="34" charset="-79"/>
              </a:rPr>
              <a:t>граждан</a:t>
            </a:r>
            <a:r>
              <a:rPr lang="ru-RU" sz="1600" dirty="0"/>
              <a:t/>
            </a:r>
            <a:br>
              <a:rPr lang="ru-RU" sz="1600" dirty="0"/>
            </a:br>
            <a:endParaRPr lang="ru-RU" sz="1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36813" y="5590179"/>
            <a:ext cx="9518649" cy="1126283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Решению Земского собрания </a:t>
            </a:r>
            <a:r>
              <a:rPr lang="ru-RU" sz="1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Тоншаевского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Нижегородской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</a:t>
            </a:r>
            <a:b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утверждении отчета об исполнении районного бюджета </a:t>
            </a:r>
            <a:r>
              <a:rPr lang="ru-RU" sz="1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Тоншаевского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 за 2017 год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от 13.04.2018г. №215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4" descr="E:\новые фотки\панорама лебедей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36813" y="842015"/>
            <a:ext cx="9424987" cy="447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12043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71700" y="279400"/>
            <a:ext cx="9536112" cy="6038222"/>
          </a:xfrm>
        </p:spPr>
        <p:txBody>
          <a:bodyPr>
            <a:normAutofit fontScale="85000" lnSpcReduction="20000"/>
          </a:bodyPr>
          <a:lstStyle/>
          <a:p>
            <a:pPr algn="ctr">
              <a:buFont typeface="Wingdings" pitchFamily="2" charset="2"/>
              <a:buNone/>
              <a:tabLst>
                <a:tab pos="2060575" algn="l"/>
              </a:tabLst>
            </a:pPr>
            <a:endParaRPr lang="ru-RU" altLang="ru-RU" sz="2600" b="1" i="1" dirty="0" smtClean="0">
              <a:latin typeface="Times New Roman" panose="02020603050405020304" pitchFamily="18" charset="0"/>
              <a:ea typeface="Aharoni" pitchFamily="2" charset="-79"/>
              <a:cs typeface="Times New Roman" panose="02020603050405020304" pitchFamily="18" charset="0"/>
            </a:endParaRPr>
          </a:p>
          <a:p>
            <a:pPr algn="ctr">
              <a:buFont typeface="Wingdings" pitchFamily="2" charset="2"/>
              <a:buNone/>
              <a:tabLst>
                <a:tab pos="2060575" algn="l"/>
              </a:tabLst>
            </a:pPr>
            <a:r>
              <a:rPr lang="ru-RU" altLang="ru-RU" sz="2600" b="1" i="1" dirty="0" smtClean="0">
                <a:latin typeface="Times New Roman" panose="02020603050405020304" pitchFamily="18" charset="0"/>
                <a:ea typeface="Aharoni" pitchFamily="2" charset="-79"/>
                <a:cs typeface="Times New Roman" panose="02020603050405020304" pitchFamily="18" charset="0"/>
              </a:rPr>
              <a:t>Уважаемые </a:t>
            </a:r>
            <a:r>
              <a:rPr lang="ru-RU" altLang="ru-RU" sz="2600" b="1" i="1" dirty="0">
                <a:latin typeface="Times New Roman" panose="02020603050405020304" pitchFamily="18" charset="0"/>
                <a:ea typeface="Aharoni" pitchFamily="2" charset="-79"/>
                <a:cs typeface="Times New Roman" panose="02020603050405020304" pitchFamily="18" charset="0"/>
              </a:rPr>
              <a:t>жители </a:t>
            </a:r>
            <a:r>
              <a:rPr lang="ru-RU" altLang="ru-RU" sz="2600" b="1" i="1" dirty="0" err="1" smtClean="0">
                <a:latin typeface="Times New Roman" panose="02020603050405020304" pitchFamily="18" charset="0"/>
                <a:ea typeface="Aharoni" pitchFamily="2" charset="-79"/>
                <a:cs typeface="Times New Roman" panose="02020603050405020304" pitchFamily="18" charset="0"/>
              </a:rPr>
              <a:t>Тоншаевского</a:t>
            </a:r>
            <a:r>
              <a:rPr lang="ru-RU" altLang="ru-RU" sz="2600" b="1" i="1" dirty="0" smtClean="0">
                <a:latin typeface="Times New Roman" panose="02020603050405020304" pitchFamily="18" charset="0"/>
                <a:ea typeface="Aharoni" pitchFamily="2" charset="-79"/>
                <a:cs typeface="Times New Roman" panose="02020603050405020304" pitchFamily="18" charset="0"/>
              </a:rPr>
              <a:t> района </a:t>
            </a:r>
            <a:r>
              <a:rPr lang="ru-RU" altLang="ru-RU" sz="2600" b="1" i="1" dirty="0">
                <a:latin typeface="Times New Roman" panose="02020603050405020304" pitchFamily="18" charset="0"/>
                <a:ea typeface="Aharoni" pitchFamily="2" charset="-79"/>
                <a:cs typeface="Times New Roman" panose="02020603050405020304" pitchFamily="18" charset="0"/>
              </a:rPr>
              <a:t>!</a:t>
            </a:r>
          </a:p>
          <a:p>
            <a:pPr algn="just">
              <a:tabLst>
                <a:tab pos="2060575" algn="l"/>
              </a:tabLst>
            </a:pPr>
            <a:r>
              <a:rPr lang="ru-RU" altLang="ru-RU" dirty="0" smtClean="0">
                <a:latin typeface="Times New Roman" panose="02020603050405020304" pitchFamily="18" charset="0"/>
                <a:ea typeface="Aharoni" pitchFamily="2" charset="-79"/>
                <a:cs typeface="Times New Roman" panose="02020603050405020304" pitchFamily="18" charset="0"/>
              </a:rPr>
              <a:t> </a:t>
            </a:r>
            <a:r>
              <a:rPr lang="ru-RU" altLang="ru-RU" sz="2100" dirty="0">
                <a:latin typeface="Times New Roman" panose="02020603050405020304" pitchFamily="18" charset="0"/>
                <a:ea typeface="Aharoni" pitchFamily="2" charset="-79"/>
                <a:cs typeface="Times New Roman" panose="02020603050405020304" pitchFamily="18" charset="0"/>
              </a:rPr>
              <a:t>Очередной информационный сборник «Бюджет для граждан» посвящен итогам исполнения бюджета </a:t>
            </a:r>
            <a:r>
              <a:rPr lang="ru-RU" altLang="ru-RU" sz="2100" dirty="0" err="1" smtClean="0">
                <a:latin typeface="Times New Roman" panose="02020603050405020304" pitchFamily="18" charset="0"/>
                <a:ea typeface="Aharoni" pitchFamily="2" charset="-79"/>
                <a:cs typeface="Times New Roman" panose="02020603050405020304" pitchFamily="18" charset="0"/>
              </a:rPr>
              <a:t>Тоншаевского</a:t>
            </a:r>
            <a:r>
              <a:rPr lang="ru-RU" altLang="ru-RU" sz="2100" dirty="0" smtClean="0">
                <a:latin typeface="Times New Roman" panose="02020603050405020304" pitchFamily="18" charset="0"/>
                <a:ea typeface="Aharoni" pitchFamily="2" charset="-79"/>
                <a:cs typeface="Times New Roman" panose="02020603050405020304" pitchFamily="18" charset="0"/>
              </a:rPr>
              <a:t> муниципального района </a:t>
            </a:r>
            <a:r>
              <a:rPr lang="ru-RU" altLang="ru-RU" sz="2100" dirty="0">
                <a:latin typeface="Times New Roman" panose="02020603050405020304" pitchFamily="18" charset="0"/>
                <a:ea typeface="Aharoni" pitchFamily="2" charset="-79"/>
                <a:cs typeface="Times New Roman" panose="02020603050405020304" pitchFamily="18" charset="0"/>
              </a:rPr>
              <a:t>Нижегородской области за 2017 год.</a:t>
            </a:r>
          </a:p>
          <a:p>
            <a:pPr algn="just">
              <a:tabLst>
                <a:tab pos="2060575" algn="l"/>
              </a:tabLst>
            </a:pPr>
            <a:r>
              <a:rPr lang="ru-RU" altLang="ru-RU" sz="2100" dirty="0">
                <a:latin typeface="Times New Roman" panose="02020603050405020304" pitchFamily="18" charset="0"/>
                <a:ea typeface="Aharoni" pitchFamily="2" charset="-79"/>
                <a:cs typeface="Times New Roman" panose="02020603050405020304" pitchFamily="18" charset="0"/>
              </a:rPr>
              <a:t> «Бюджет для граждан» составлен на основе </a:t>
            </a:r>
            <a:r>
              <a:rPr lang="ru-RU" altLang="ru-RU" sz="2100" dirty="0" smtClean="0">
                <a:latin typeface="Times New Roman" panose="02020603050405020304" pitchFamily="18" charset="0"/>
                <a:ea typeface="Aharoni" pitchFamily="2" charset="-79"/>
                <a:cs typeface="Times New Roman" panose="02020603050405020304" pitchFamily="18" charset="0"/>
              </a:rPr>
              <a:t>решения Земского собрания </a:t>
            </a:r>
            <a:r>
              <a:rPr lang="ru-RU" altLang="ru-RU" sz="2100" dirty="0" err="1" smtClean="0">
                <a:latin typeface="Times New Roman" panose="02020603050405020304" pitchFamily="18" charset="0"/>
                <a:ea typeface="Aharoni" pitchFamily="2" charset="-79"/>
                <a:cs typeface="Times New Roman" panose="02020603050405020304" pitchFamily="18" charset="0"/>
              </a:rPr>
              <a:t>Тоншаевского</a:t>
            </a:r>
            <a:r>
              <a:rPr lang="ru-RU" altLang="ru-RU" sz="2100" dirty="0" smtClean="0">
                <a:latin typeface="Times New Roman" panose="02020603050405020304" pitchFamily="18" charset="0"/>
                <a:ea typeface="Aharoni" pitchFamily="2" charset="-79"/>
                <a:cs typeface="Times New Roman" panose="02020603050405020304" pitchFamily="18" charset="0"/>
              </a:rPr>
              <a:t> муниципального района </a:t>
            </a:r>
            <a:r>
              <a:rPr lang="ru-RU" altLang="ru-RU" sz="2100" dirty="0">
                <a:latin typeface="Times New Roman" panose="02020603050405020304" pitchFamily="18" charset="0"/>
                <a:ea typeface="Aharoni" pitchFamily="2" charset="-79"/>
                <a:cs typeface="Times New Roman" panose="02020603050405020304" pitchFamily="18" charset="0"/>
              </a:rPr>
              <a:t>Нижегородской области «</a:t>
            </a:r>
            <a:r>
              <a:rPr lang="ru-RU" altLang="ru-RU" sz="2100" dirty="0" smtClean="0">
                <a:latin typeface="Times New Roman" panose="02020603050405020304" pitchFamily="18" charset="0"/>
                <a:ea typeface="Aharoni" pitchFamily="2" charset="-79"/>
                <a:cs typeface="Times New Roman" panose="02020603050405020304" pitchFamily="18" charset="0"/>
              </a:rPr>
              <a:t>О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тчета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 исполнении районного бюджета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Тоншаевского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 за 2017 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r>
              <a:rPr lang="ru-RU" altLang="ru-RU" sz="2100" dirty="0" smtClean="0">
                <a:latin typeface="Times New Roman" panose="02020603050405020304" pitchFamily="18" charset="0"/>
                <a:ea typeface="Aharoni" pitchFamily="2" charset="-79"/>
                <a:cs typeface="Times New Roman" panose="02020603050405020304" pitchFamily="18" charset="0"/>
              </a:rPr>
              <a:t>». </a:t>
            </a:r>
            <a:r>
              <a:rPr lang="ru-RU" altLang="ru-RU" sz="2100" dirty="0">
                <a:latin typeface="Times New Roman" panose="02020603050405020304" pitchFamily="18" charset="0"/>
                <a:ea typeface="Aharoni" pitchFamily="2" charset="-79"/>
                <a:cs typeface="Times New Roman" panose="02020603050405020304" pitchFamily="18" charset="0"/>
              </a:rPr>
              <a:t>Данный информационный ресурс разработан с целью ознакомления с основными параметрами исполнения бюджета </a:t>
            </a:r>
            <a:r>
              <a:rPr lang="ru-RU" altLang="ru-RU" sz="2100" dirty="0" err="1" smtClean="0">
                <a:latin typeface="Times New Roman" panose="02020603050405020304" pitchFamily="18" charset="0"/>
                <a:ea typeface="Aharoni" pitchFamily="2" charset="-79"/>
                <a:cs typeface="Times New Roman" panose="02020603050405020304" pitchFamily="18" charset="0"/>
              </a:rPr>
              <a:t>Тоншаевского</a:t>
            </a:r>
            <a:r>
              <a:rPr lang="ru-RU" altLang="ru-RU" sz="2100" dirty="0" smtClean="0">
                <a:latin typeface="Times New Roman" panose="02020603050405020304" pitchFamily="18" charset="0"/>
                <a:ea typeface="Aharoni" pitchFamily="2" charset="-79"/>
                <a:cs typeface="Times New Roman" panose="02020603050405020304" pitchFamily="18" charset="0"/>
              </a:rPr>
              <a:t> района </a:t>
            </a:r>
            <a:r>
              <a:rPr lang="ru-RU" altLang="ru-RU" sz="2100" dirty="0">
                <a:latin typeface="Times New Roman" panose="02020603050405020304" pitchFamily="18" charset="0"/>
                <a:ea typeface="Aharoni" pitchFamily="2" charset="-79"/>
                <a:cs typeface="Times New Roman" panose="02020603050405020304" pitchFamily="18" charset="0"/>
              </a:rPr>
              <a:t>за 2017 год, достигнутыми результатами использования бюджетных ассигнований, итогами реализации мероприятий муниципальных программ в 2017 году.</a:t>
            </a:r>
            <a:endParaRPr lang="ru-RU" sz="2100" dirty="0">
              <a:latin typeface="Times New Roman" panose="02020603050405020304" pitchFamily="18" charset="0"/>
              <a:ea typeface="Aharoni" pitchFamily="2" charset="-79"/>
              <a:cs typeface="Times New Roman" panose="02020603050405020304" pitchFamily="18" charset="0"/>
            </a:endParaRPr>
          </a:p>
          <a:p>
            <a:pPr algn="just" defTabSz="452438"/>
            <a:r>
              <a:rPr lang="ru-RU" altLang="ru-RU" sz="2100" dirty="0" smtClean="0">
                <a:latin typeface="Times New Roman" panose="02020603050405020304" pitchFamily="18" charset="0"/>
                <a:ea typeface="Aharoni" pitchFamily="2" charset="-79"/>
                <a:cs typeface="Times New Roman" panose="02020603050405020304" pitchFamily="18" charset="0"/>
              </a:rPr>
              <a:t> Представленные </a:t>
            </a:r>
            <a:r>
              <a:rPr lang="ru-RU" altLang="ru-RU" sz="2100" dirty="0">
                <a:latin typeface="Times New Roman" panose="02020603050405020304" pitchFamily="18" charset="0"/>
                <a:ea typeface="Aharoni" pitchFamily="2" charset="-79"/>
                <a:cs typeface="Times New Roman" panose="02020603050405020304" pitchFamily="18" charset="0"/>
              </a:rPr>
              <a:t>данные помогут жителям </a:t>
            </a:r>
            <a:r>
              <a:rPr lang="ru-RU" altLang="ru-RU" sz="2100" dirty="0" err="1" smtClean="0">
                <a:latin typeface="Times New Roman" panose="02020603050405020304" pitchFamily="18" charset="0"/>
                <a:ea typeface="Aharoni" pitchFamily="2" charset="-79"/>
                <a:cs typeface="Times New Roman" panose="02020603050405020304" pitchFamily="18" charset="0"/>
              </a:rPr>
              <a:t>Тоншаевского</a:t>
            </a:r>
            <a:r>
              <a:rPr lang="ru-RU" altLang="ru-RU" sz="2100" dirty="0" smtClean="0">
                <a:latin typeface="Times New Roman" panose="02020603050405020304" pitchFamily="18" charset="0"/>
                <a:ea typeface="Aharoni" pitchFamily="2" charset="-79"/>
                <a:cs typeface="Times New Roman" panose="02020603050405020304" pitchFamily="18" charset="0"/>
              </a:rPr>
              <a:t> муниципального района </a:t>
            </a:r>
            <a:r>
              <a:rPr lang="ru-RU" altLang="ru-RU" sz="2100" dirty="0">
                <a:latin typeface="Times New Roman" panose="02020603050405020304" pitchFamily="18" charset="0"/>
                <a:ea typeface="Aharoni" pitchFamily="2" charset="-79"/>
                <a:cs typeface="Times New Roman" panose="02020603050405020304" pitchFamily="18" charset="0"/>
              </a:rPr>
              <a:t>сделать выводы об эффективности использования бюджетных средств.</a:t>
            </a:r>
            <a:endParaRPr lang="ru-RU" alt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452438"/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Разработка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информационного ресурса «Бюджет для граждан» является одним из важных направлений бюджетной политики, нацеленной на повышение прозрачности, открытости бюджета и бюджетного процесса.</a:t>
            </a:r>
          </a:p>
          <a:p>
            <a:pPr algn="just" defTabSz="452438"/>
            <a:r>
              <a:rPr lang="ru-RU" altLang="ru-RU" sz="2100" dirty="0" smtClean="0">
                <a:latin typeface="Times New Roman" panose="02020603050405020304" pitchFamily="18" charset="0"/>
                <a:ea typeface="Aharoni" pitchFamily="2" charset="-79"/>
                <a:cs typeface="Times New Roman" panose="02020603050405020304" pitchFamily="18" charset="0"/>
              </a:rPr>
              <a:t> Решение </a:t>
            </a:r>
            <a:r>
              <a:rPr lang="ru-RU" altLang="ru-RU" sz="2100" dirty="0">
                <a:latin typeface="Times New Roman" panose="02020603050405020304" pitchFamily="18" charset="0"/>
                <a:ea typeface="Aharoni" pitchFamily="2" charset="-79"/>
                <a:cs typeface="Times New Roman" panose="02020603050405020304" pitchFamily="18" charset="0"/>
              </a:rPr>
              <a:t>Земского собрания </a:t>
            </a:r>
            <a:r>
              <a:rPr lang="ru-RU" altLang="ru-RU" sz="2100" dirty="0" err="1">
                <a:latin typeface="Times New Roman" panose="02020603050405020304" pitchFamily="18" charset="0"/>
                <a:ea typeface="Aharoni" pitchFamily="2" charset="-79"/>
                <a:cs typeface="Times New Roman" panose="02020603050405020304" pitchFamily="18" charset="0"/>
              </a:rPr>
              <a:t>Тоншаевского</a:t>
            </a:r>
            <a:r>
              <a:rPr lang="ru-RU" altLang="ru-RU" sz="2100" dirty="0">
                <a:latin typeface="Times New Roman" panose="02020603050405020304" pitchFamily="18" charset="0"/>
                <a:ea typeface="Aharoni" pitchFamily="2" charset="-79"/>
                <a:cs typeface="Times New Roman" panose="02020603050405020304" pitchFamily="18" charset="0"/>
              </a:rPr>
              <a:t> муниципального района Нижегородской области «</a:t>
            </a:r>
            <a:r>
              <a:rPr lang="ru-RU" altLang="ru-RU" sz="2100" dirty="0" smtClean="0">
                <a:latin typeface="Times New Roman" panose="02020603050405020304" pitchFamily="18" charset="0"/>
                <a:ea typeface="Aharoni" pitchFamily="2" charset="-79"/>
                <a:cs typeface="Times New Roman" panose="02020603050405020304" pitchFamily="18" charset="0"/>
              </a:rPr>
              <a:t>О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тчет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 исполнении районного бюджета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Тоншаевского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 за 2017 год</a:t>
            </a:r>
            <a:r>
              <a:rPr lang="ru-RU" altLang="ru-RU" sz="2100" dirty="0">
                <a:latin typeface="Times New Roman" panose="02020603050405020304" pitchFamily="18" charset="0"/>
                <a:ea typeface="Aharoni" pitchFamily="2" charset="-79"/>
                <a:cs typeface="Times New Roman" panose="02020603050405020304" pitchFamily="18" charset="0"/>
              </a:rPr>
              <a:t>». </a:t>
            </a:r>
            <a:r>
              <a:rPr lang="ru-RU" alt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 на </a:t>
            </a:r>
            <a:r>
              <a:rPr lang="ru-RU" alt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официальном сайте в сети «Интернет</a:t>
            </a:r>
            <a:r>
              <a:rPr lang="ru-RU" alt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»:</a:t>
            </a:r>
          </a:p>
          <a:p>
            <a:pPr marL="0" indent="0" algn="just" defTabSz="452438">
              <a:buNone/>
            </a:pPr>
            <a:r>
              <a:rPr lang="ru-RU" altLang="ru-RU" sz="21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10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altLang="ru-RU" sz="210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</a:t>
            </a:r>
            <a:r>
              <a:rPr lang="en-US" altLang="ru-RU" sz="21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://tns.omsu-nnov.ru/?</a:t>
            </a:r>
            <a:r>
              <a:rPr lang="en-US" altLang="ru-RU" sz="210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id=178255</a:t>
            </a:r>
            <a:r>
              <a:rPr lang="ru-RU" alt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452438"/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Мы готовы к обсуждению и рассмотрению всех Ваших предложений по повышению эффективности управления общественными финансами.</a:t>
            </a:r>
          </a:p>
          <a:p>
            <a:endParaRPr lang="ru-RU" sz="2100" dirty="0"/>
          </a:p>
        </p:txBody>
      </p:sp>
    </p:spTree>
    <p:extLst>
      <p:ext uri="{BB962C8B-B14F-4D97-AF65-F5344CB8AC3E}">
        <p14:creationId xmlns:p14="http://schemas.microsoft.com/office/powerpoint/2010/main" xmlns="" val="32862033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588417" y="1366441"/>
            <a:ext cx="946174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➢ Отчет об исполнении бюджета содержит данные об исполнении бюджета по доходам, расходам и источникам финансирования дефицита бюджета в соответствии с бюджетной классификацией Российской Федерации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➢ Годовой отчет об исполнении районного бюджета подлежит рассмотрению представительным органом муниципального образования и утверждению решением представительного органа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➢ В отчете об исполнении районного бюджета указывается сколько и каких доходов поступило в бюджет за год и куда эти денежные средства были израсходованы.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5927" y="217858"/>
            <a:ext cx="9266723" cy="81083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052088" y="392444"/>
            <a:ext cx="8534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2400" b="1" dirty="0">
                <a:solidFill>
                  <a:srgbClr val="92AA4C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ЧТО ТАКОЕ ОТЧЕТ ОБ ИСПОЛНЕНИИ БЮДЖЕТА?</a:t>
            </a:r>
          </a:p>
        </p:txBody>
      </p:sp>
    </p:spTree>
    <p:extLst>
      <p:ext uri="{BB962C8B-B14F-4D97-AF65-F5344CB8AC3E}">
        <p14:creationId xmlns:p14="http://schemas.microsoft.com/office/powerpoint/2010/main" xmlns="" val="8287325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2267744" y="688669"/>
            <a:ext cx="89289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Бюджет 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- форма образования и расходования денежных средств, предназначенных для финансового обеспечения задач и функций государства и местного 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самоуправления (БК РФ)</a:t>
            </a:r>
            <a:endParaRPr lang="ru-RU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xmlns="" val="3252629790"/>
              </p:ext>
            </p:extLst>
          </p:nvPr>
        </p:nvGraphicFramePr>
        <p:xfrm>
          <a:off x="2267744" y="1803400"/>
          <a:ext cx="9086056" cy="20875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xmlns="" val="2522602413"/>
              </p:ext>
            </p:extLst>
          </p:nvPr>
        </p:nvGraphicFramePr>
        <p:xfrm>
          <a:off x="2159731" y="4212935"/>
          <a:ext cx="9426680" cy="2160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67744" y="0"/>
            <a:ext cx="9266723" cy="81083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48920" y="-122104"/>
            <a:ext cx="5803900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793940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2"/>
          <p:cNvSpPr>
            <a:spLocks noChangeArrowheads="1"/>
          </p:cNvSpPr>
          <p:nvPr/>
        </p:nvSpPr>
        <p:spPr bwMode="auto">
          <a:xfrm>
            <a:off x="1981200" y="610136"/>
            <a:ext cx="10096500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defTabSz="452438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	Слово «бюджет» происходит от старонормандского «bougette» – кошелёк, сумка, кожаный мешок, мешок с деньгами. В настоящее время термин утратил своё первоначальное значение, поскольку «бюджет» в современном понимании уже не обозначает «копилку» - физическую или счёт в банке, в которой хранятся средства.</a:t>
            </a:r>
          </a:p>
          <a:p>
            <a:pPr algn="just" defTabSz="452438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	Сегодня бюджет необходимо рассматривать как оформленный документально план поступлений и выплат. Так, например, бюджет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Тоншаевского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района,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ежегодно утверждаемый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Земским собранием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Тоншаевского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муниципального района,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 самом простом понимании представляет собой перечень источников поступлений (доходная часть бюджета), перечень направлений расходования поступающих средств (расходная часть бюджета), а также их ожидаемые годовые значения.</a:t>
            </a:r>
          </a:p>
          <a:p>
            <a:pPr algn="just" defTabSz="452438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	Общий объём бюджета не означает, что указанная сумма собрана за счет налогов и иных поступлений и по состоянию на начало года хранится на каком-либо счёте, а в течение года расходуется. В действительности поступление и расходование средств «растянуто» в течение года и осуществляется приблизительно равномерно. Этот процесс называется «исполнением бюджета». Так, различают исполнение бюджета по доходам (поступление в течение времени средств от уплаты налогов и сборов, безвозмездных поступлений на единый счёт бюджета) и исполнение бюджета по расходам (выплаты в течение времени средств с единого счёта бюджета).</a:t>
            </a:r>
          </a:p>
          <a:p>
            <a:pPr algn="just" defTabSz="452438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	Если доходы бюджета превышают расходы, это значит, что бюджет сформирован с профицитом, если же наоборот – расходы превышают доходы, значит бюджет дефицитный. Наличие дефицита бюджета не означает, что какие-либо из запланированных расходов не будут оплачены. Все принятые в бюджете обязательства должны быть исполнены, однако оплата некоторых расходов будет осуществлена не за счёт доходов, а за счёт источников финансирования дефицита бюджета. К таковым относятся: банковские кредиты, бюджетные кредиты (кредиты, полученные от других бюджетов), остатки на счете бюджета (неиспользованные средства прошлого года) и иные источники.</a:t>
            </a:r>
          </a:p>
          <a:p>
            <a:pPr algn="just" defTabSz="452438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	Размер дефицита бюджета жёстко ограничен Бюджетным кодексом. Предельный размер дефицита местных бюджетов не может превышать </a:t>
            </a:r>
            <a:r>
              <a:rPr lang="ru-RU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10%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общего объема доходов без учёта безвозмездных поступлений.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273300" y="133464"/>
            <a:ext cx="9537700" cy="4766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i="1" dirty="0"/>
              <a:t>Основные понятия, термины и определения</a:t>
            </a:r>
          </a:p>
        </p:txBody>
      </p:sp>
    </p:spTree>
    <p:extLst>
      <p:ext uri="{BB962C8B-B14F-4D97-AF65-F5344CB8AC3E}">
        <p14:creationId xmlns:p14="http://schemas.microsoft.com/office/powerpoint/2010/main" xmlns="" val="18753197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5"/>
          <p:cNvSpPr>
            <a:spLocks noChangeArrowheads="1"/>
          </p:cNvSpPr>
          <p:nvPr/>
        </p:nvSpPr>
        <p:spPr bwMode="auto">
          <a:xfrm>
            <a:off x="2228850" y="704850"/>
            <a:ext cx="9410700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defTabSz="35560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b="1" u="sng" dirty="0">
                <a:latin typeface="Times New Roman" pitchFamily="18" charset="0"/>
                <a:cs typeface="Times New Roman" pitchFamily="18" charset="0"/>
              </a:rPr>
              <a:t>Безвозмездные поступления в бюджет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– межбюджетные трансферты (средства), предоставляемые  одним бюджетом другому. Межбюджетные трансферты формируют значительную часть бюджетов всех уровней. </a:t>
            </a:r>
          </a:p>
          <a:p>
            <a:pPr algn="just" defTabSz="35560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	Межбюджетные трансферты подразделяются на дотации, субсидии, субвенции.</a:t>
            </a:r>
          </a:p>
          <a:p>
            <a:pPr algn="just" defTabSz="35560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b="1" u="sng" dirty="0">
                <a:latin typeface="Times New Roman" pitchFamily="18" charset="0"/>
                <a:cs typeface="Times New Roman" pitchFamily="18" charset="0"/>
              </a:rPr>
              <a:t>Дотации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предоставляются на безвозмездной и безвозвратной основе без установления направлений и (или) условий их использования, т.е. направляются на цели, определяемые получателем самостоятельно. Дотации обычно называют «нецелевыми межбюджетными трансфертами».</a:t>
            </a:r>
          </a:p>
          <a:p>
            <a:pPr algn="just" defTabSz="35560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b="1" u="sng" dirty="0">
                <a:latin typeface="Times New Roman" pitchFamily="18" charset="0"/>
                <a:cs typeface="Times New Roman" pitchFamily="18" charset="0"/>
              </a:rPr>
              <a:t>Субсидии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предоставляются на поддержку реализации полномочий, исполнение которых закреплено за получателем субсидий. Субсидии обычно предоставляются на условиях софинансирования – это означает, что получатель субсидии должен за счёт собственных средств предусмотреть определенную долю финансирования (обычно от 5% до 50%) на те же цели.</a:t>
            </a:r>
          </a:p>
          <a:p>
            <a:pPr algn="just" defTabSz="35560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b="1" u="sng" dirty="0">
                <a:latin typeface="Times New Roman" pitchFamily="18" charset="0"/>
                <a:cs typeface="Times New Roman" pitchFamily="18" charset="0"/>
              </a:rPr>
              <a:t>Субвенции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предоставляются на осуществление переданных полномочий, то есть полномочий, которые не закреплены за получателем субвенции. Например, полномочия по организации общедоступного и бесплатного дошкольного образования в муниципальных дошкольных образовательных организациях, общедоступного и бесплатного дошкольного, начального общего, основного общего, среднего общего образования в муниципальных общеобразовательных организациях, обеспечение дополнительного образования детей в муниципальных общеобразовательных организациях (далее - полномочия в сфере общего образования) относятся к полномочиям субъектов Российской Федерации и в обычной ситуации должны исполняться органами государственной власти субъектов Федерации. Указанные полномочия были переданы для исполнения городскому округу. Для исполнения данных полномочий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району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предоставляются субвенции. Таким образом, полномочия в сфере общего образования полностью обеспечиваются за счет средств бюджета субъекта.</a:t>
            </a:r>
          </a:p>
          <a:p>
            <a:pPr algn="just" defTabSz="35560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	Остальная доля доходов бюджета – </a:t>
            </a:r>
            <a:r>
              <a:rPr lang="ru-RU" sz="1600" b="1" u="sng" dirty="0">
                <a:latin typeface="Times New Roman" pitchFamily="18" charset="0"/>
                <a:cs typeface="Times New Roman" pitchFamily="18" charset="0"/>
              </a:rPr>
              <a:t>налоговые и неналоговые доходы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(обычно именуются «собственными доходами»).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495550" y="0"/>
            <a:ext cx="9144000" cy="5486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i="1" dirty="0"/>
              <a:t>Основные понятия, термины и определения</a:t>
            </a:r>
          </a:p>
        </p:txBody>
      </p:sp>
    </p:spTree>
    <p:extLst>
      <p:ext uri="{BB962C8B-B14F-4D97-AF65-F5344CB8AC3E}">
        <p14:creationId xmlns:p14="http://schemas.microsoft.com/office/powerpoint/2010/main" xmlns="" val="34070138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0_fda51_a29146fc_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15458" y="1314212"/>
            <a:ext cx="4680520" cy="4104456"/>
          </a:xfrm>
          <a:prstGeom prst="rect">
            <a:avLst/>
          </a:prstGeom>
        </p:spPr>
      </p:pic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xmlns="" val="754017067"/>
              </p:ext>
            </p:extLst>
          </p:nvPr>
        </p:nvGraphicFramePr>
        <p:xfrm>
          <a:off x="1238250" y="685800"/>
          <a:ext cx="10953750" cy="56677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115394" y="947336"/>
            <a:ext cx="25922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/>
              <a:t>Подготовка, рассмотрение и утверждение отчета об исполнении бюджета</a:t>
            </a:r>
            <a:endParaRPr lang="ru-RU" sz="2000" b="1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2907482" y="5052394"/>
            <a:ext cx="1800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/>
              <a:t>Разработка проекта бюджета</a:t>
            </a:r>
            <a:endParaRPr lang="ru-RU" sz="2000" b="1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8371706" y="960269"/>
            <a:ext cx="18551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/>
              <a:t>Исполнение</a:t>
            </a:r>
          </a:p>
          <a:p>
            <a:pPr algn="ctr"/>
            <a:r>
              <a:rPr lang="ru-RU" sz="2000" b="1" i="1" dirty="0" smtClean="0"/>
              <a:t> бюджета</a:t>
            </a:r>
            <a:endParaRPr lang="ru-RU" sz="2000" b="1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9199798" y="3519684"/>
            <a:ext cx="21962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/>
              <a:t>Рассмотрение и утверждение проекта бюджета</a:t>
            </a:r>
            <a:endParaRPr lang="ru-RU" sz="2000" b="1" i="1" dirty="0"/>
          </a:p>
        </p:txBody>
      </p:sp>
      <p:sp>
        <p:nvSpPr>
          <p:cNvPr id="15" name="Rectangle 2"/>
          <p:cNvSpPr>
            <a:spLocks noGrp="1" noChangeArrowheads="1"/>
          </p:cNvSpPr>
          <p:nvPr>
            <p:ph type="title"/>
          </p:nvPr>
        </p:nvSpPr>
        <p:spPr>
          <a:xfrm>
            <a:off x="1771650" y="36411"/>
            <a:ext cx="9144000" cy="685800"/>
          </a:xfrm>
        </p:spPr>
        <p:txBody>
          <a:bodyPr/>
          <a:lstStyle/>
          <a:p>
            <a:pPr algn="ctr" eaLnBrk="1" hangingPunct="1"/>
            <a:r>
              <a:rPr lang="ru-RU" b="1" i="1" dirty="0" smtClean="0">
                <a:latin typeface="Calibri" pitchFamily="34" charset="0"/>
                <a:cs typeface="Times New Roman" pitchFamily="18" charset="0"/>
              </a:rPr>
              <a:t>Стадии бюджетного процесса</a:t>
            </a:r>
            <a:endParaRPr lang="es-ES" b="1" i="1" dirty="0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98235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5678905" y="1464349"/>
            <a:ext cx="6373395" cy="2379909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ru-RU" b="1" dirty="0" err="1" smtClean="0">
                <a:latin typeface="Times New Roman" panose="02020603050405020304" pitchFamily="18" charset="0"/>
                <a:cs typeface="Times New Roman" pitchFamily="18" charset="0"/>
              </a:rPr>
              <a:t>Плащадь</a:t>
            </a:r>
            <a:r>
              <a:rPr lang="ru-RU" b="1" dirty="0" smtClean="0">
                <a:latin typeface="Times New Roman" panose="02020603050405020304" pitchFamily="18" charset="0"/>
                <a:cs typeface="Times New Roman" pitchFamily="18" charset="0"/>
              </a:rPr>
              <a:t>- 2353,1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itchFamily="18" charset="0"/>
              </a:rPr>
              <a:t>кв.км</a:t>
            </a:r>
            <a:r>
              <a:rPr lang="ru-RU" b="1" dirty="0" smtClean="0">
                <a:latin typeface="Times New Roman" panose="02020603050405020304" pitchFamily="18" charset="0"/>
                <a:cs typeface="Times New Roman" pitchFamily="18" charset="0"/>
              </a:rPr>
              <a:t>.</a:t>
            </a:r>
          </a:p>
          <a:p>
            <a:pPr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itchFamily="18" charset="0"/>
              </a:rPr>
              <a:t>Численность населения района – 18730 человек</a:t>
            </a:r>
          </a:p>
          <a:p>
            <a:pPr>
              <a:defRPr/>
            </a:pPr>
            <a:r>
              <a:rPr lang="ru-RU" b="1" dirty="0" err="1" smtClean="0">
                <a:latin typeface="Times New Roman" panose="02020603050405020304" pitchFamily="18" charset="0"/>
                <a:cs typeface="Times New Roman" pitchFamily="18" charset="0"/>
              </a:rPr>
              <a:t>Обьем</a:t>
            </a:r>
            <a:r>
              <a:rPr lang="ru-RU" b="1" dirty="0" smtClean="0">
                <a:latin typeface="Times New Roman" panose="02020603050405020304" pitchFamily="18" charset="0"/>
                <a:cs typeface="Times New Roman" pitchFamily="18" charset="0"/>
              </a:rPr>
              <a:t> валового продукта -1777,8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itchFamily="18" charset="0"/>
              </a:rPr>
              <a:t>млн.руб</a:t>
            </a:r>
            <a:r>
              <a:rPr lang="ru-RU" b="1" dirty="0" smtClean="0">
                <a:latin typeface="Times New Roman" panose="02020603050405020304" pitchFamily="18" charset="0"/>
                <a:cs typeface="Times New Roman" pitchFamily="18" charset="0"/>
              </a:rPr>
              <a:t>.</a:t>
            </a:r>
          </a:p>
          <a:p>
            <a:pPr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itchFamily="18" charset="0"/>
              </a:rPr>
              <a:t>Инвестиции в основной капитал в действующих ценах – 473,4 млн. руб.</a:t>
            </a:r>
          </a:p>
          <a:p>
            <a:pPr algn="ctr">
              <a:lnSpc>
                <a:spcPct val="115000"/>
              </a:lnSpc>
            </a:pP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1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80251" y="647699"/>
            <a:ext cx="3898654" cy="4634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18" descr="Нижегородская область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48477" y="2515854"/>
            <a:ext cx="1112837" cy="110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19"/>
          <p:cNvSpPr>
            <a:spLocks noChangeArrowheads="1"/>
          </p:cNvSpPr>
          <p:nvPr/>
        </p:nvSpPr>
        <p:spPr bwMode="auto">
          <a:xfrm>
            <a:off x="2124971" y="4096781"/>
            <a:ext cx="295235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b="1" dirty="0">
                <a:solidFill>
                  <a:srgbClr val="0070C0"/>
                </a:solidFill>
              </a:rPr>
              <a:t>Нижегородская область</a:t>
            </a:r>
            <a:endParaRPr lang="ru-RU" altLang="ru-RU" dirty="0">
              <a:solidFill>
                <a:srgbClr val="0070C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491261" y="3450450"/>
            <a:ext cx="65610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b="1" u="sng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Тоншаевский</a:t>
            </a:r>
            <a:r>
              <a:rPr lang="ru-RU" b="1" u="sng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u="sng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район включает в себя </a:t>
            </a:r>
            <a:r>
              <a:rPr lang="ru-RU" b="1" u="sng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административно - территориальные образования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19734509"/>
              </p:ext>
            </p:extLst>
          </p:nvPr>
        </p:nvGraphicFramePr>
        <p:xfrm>
          <a:off x="4533897" y="4321873"/>
          <a:ext cx="7404102" cy="12838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02051"/>
                <a:gridCol w="3702051"/>
              </a:tblGrid>
              <a:tr h="1283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Администрация </a:t>
                      </a:r>
                      <a:r>
                        <a:rPr lang="ru-RU" sz="1400" b="1" u="none" strike="noStrike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р.п.Тоншаево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Администрация </a:t>
                      </a:r>
                      <a:r>
                        <a:rPr lang="ru-RU" sz="1400" b="1" u="none" strike="noStrike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р.п.Пижма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Администрация</a:t>
                      </a:r>
                      <a:r>
                        <a:rPr lang="ru-RU" sz="1400" b="1" u="none" strike="noStrike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р.п.Шайгино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Администрация</a:t>
                      </a:r>
                      <a:r>
                        <a:rPr lang="ru-RU" sz="1400" b="1" u="none" strike="noStrike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Березятского</a:t>
                      </a:r>
                      <a:r>
                        <a:rPr lang="ru-RU" sz="1400" b="1" u="none" strike="noStrike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сельсовета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6753" marR="4675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Администрация </a:t>
                      </a:r>
                      <a:r>
                        <a:rPr lang="ru-RU" sz="1400" b="1" u="none" strike="noStrike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Кодочиговского</a:t>
                      </a:r>
                      <a:r>
                        <a:rPr lang="ru-RU" sz="1400" b="1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сельсовета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Администрация </a:t>
                      </a:r>
                      <a:r>
                        <a:rPr lang="ru-RU" sz="1400" b="1" u="none" strike="noStrike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Ложкинского</a:t>
                      </a:r>
                      <a:r>
                        <a:rPr lang="ru-RU" sz="1400" b="1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сельсовета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5"/>
                        </a:rPr>
                        <a:t> </a:t>
                      </a:r>
                      <a:r>
                        <a:rPr lang="ru-RU" sz="1400" b="1" u="none" strike="noStrike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Администрация </a:t>
                      </a:r>
                      <a:r>
                        <a:rPr lang="ru-RU" sz="1400" b="1" u="none" strike="noStrike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Одошнурского</a:t>
                      </a:r>
                      <a:r>
                        <a:rPr lang="ru-RU" sz="1400" b="1" u="none" strike="noStrike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сельсовета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6"/>
                        </a:rPr>
                        <a:t> </a:t>
                      </a:r>
                      <a:r>
                        <a:rPr lang="ru-RU" sz="1400" b="1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Администрация </a:t>
                      </a:r>
                      <a:r>
                        <a:rPr lang="ru-RU" sz="1400" b="1" u="none" strike="noStrike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Ошминского</a:t>
                      </a:r>
                      <a:r>
                        <a:rPr lang="ru-RU" sz="1400" b="1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сельсовета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Администрация </a:t>
                      </a:r>
                      <a:r>
                        <a:rPr lang="ru-RU" sz="1400" b="1" u="none" strike="noStrike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Увийского</a:t>
                      </a:r>
                      <a:r>
                        <a:rPr lang="ru-RU" sz="1400" b="1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сельсовета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6753" marR="46753" marT="0" marB="0">
                    <a:noFill/>
                  </a:tcPr>
                </a:tc>
              </a:tr>
            </a:tbl>
          </a:graphicData>
        </a:graphic>
      </p:graphicFrame>
      <p:sp>
        <p:nvSpPr>
          <p:cNvPr id="11" name="Содержимое 2"/>
          <p:cNvSpPr txBox="1">
            <a:spLocks/>
          </p:cNvSpPr>
          <p:nvPr/>
        </p:nvSpPr>
        <p:spPr>
          <a:xfrm>
            <a:off x="3289300" y="173952"/>
            <a:ext cx="8902700" cy="3594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 Показатели , характеризующие </a:t>
            </a:r>
            <a:r>
              <a:rPr lang="ru-RU" sz="2100" b="1" dirty="0" err="1" smtClean="0">
                <a:latin typeface="Times New Roman" pitchFamily="18" charset="0"/>
                <a:cs typeface="Times New Roman" pitchFamily="18" charset="0"/>
              </a:rPr>
              <a:t>Тоншаевский</a:t>
            </a: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 район за 2017 год</a:t>
            </a:r>
          </a:p>
          <a:p>
            <a:pPr marL="0" indent="0">
              <a:buNone/>
              <a:defRPr/>
            </a:pP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10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4680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05483211"/>
              </p:ext>
            </p:extLst>
          </p:nvPr>
        </p:nvGraphicFramePr>
        <p:xfrm>
          <a:off x="2095500" y="580013"/>
          <a:ext cx="9982200" cy="61596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29761"/>
                <a:gridCol w="1195955"/>
                <a:gridCol w="1195955"/>
                <a:gridCol w="1604444"/>
                <a:gridCol w="1680847"/>
                <a:gridCol w="1375238"/>
              </a:tblGrid>
              <a:tr h="82661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 Наименование показателя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2015 год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2016 год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Прогноз 2017 год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 Факт 2017 год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 Темп роста к уровню 2016 года, %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39363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Отгружено товаров собственного производства, выполнено работ и услуг собственными силами по полному кругу организаций, 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млн. руб.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1004,54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1599,7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1659,8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1777,8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63030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Отгружено товаров собственного производства , выполненных работ на 1 жителя района в тыс. руб.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52,95</a:t>
                      </a: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84,64</a:t>
                      </a: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88,06</a:t>
                      </a: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94,92</a:t>
                      </a: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89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62274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 Оборот розничной торговли, млн. руб.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1104,1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1439,2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1507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1492,5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96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68774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Численность работников по территории, формирования ФОТ тыс. чел.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6,16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6,16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6,16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6,16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7636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 Фонд оплаты труда всего, млн. руб.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1193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1245,48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1309,8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1309,9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95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7636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Численность населения на 1 января чел.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18970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18900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18848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18730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101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82661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Уровень официально зарегистрированной безработицы 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на 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конец года, %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0,64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0,58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0,56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0,65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89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500" y="63500"/>
            <a:ext cx="9982200" cy="51651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009900" y="56793"/>
            <a:ext cx="78359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dirty="0">
                <a:solidFill>
                  <a:srgbClr val="728653">
                    <a:lumMod val="50000"/>
                  </a:srgbClr>
                </a:solidFill>
                <a:latin typeface="Times New Roman" panose="02020603050405020304" pitchFamily="18" charset="0"/>
                <a:cs typeface="Times New Roman" pitchFamily="18" charset="0"/>
              </a:rPr>
              <a:t>Основные экономические показатели </a:t>
            </a:r>
          </a:p>
        </p:txBody>
      </p:sp>
    </p:spTree>
    <p:extLst>
      <p:ext uri="{BB962C8B-B14F-4D97-AF65-F5344CB8AC3E}">
        <p14:creationId xmlns:p14="http://schemas.microsoft.com/office/powerpoint/2010/main" xmlns="" val="3930414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36954778"/>
              </p:ext>
            </p:extLst>
          </p:nvPr>
        </p:nvGraphicFramePr>
        <p:xfrm>
          <a:off x="2222499" y="1245632"/>
          <a:ext cx="9804400" cy="472336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77577"/>
                <a:gridCol w="1174653"/>
                <a:gridCol w="1174653"/>
                <a:gridCol w="1575866"/>
                <a:gridCol w="1650908"/>
                <a:gridCol w="1350743"/>
              </a:tblGrid>
              <a:tr h="111973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Наименование показателя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2015 год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2016 год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Прогноз 2017 год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Факт 2017 год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Темп роста к уровню 2016 года, %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4770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Прибыль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прибыльных предприятий района млн.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руб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13,8</a:t>
                      </a:r>
                    </a:p>
                    <a:p>
                      <a:pPr algn="ctr" fontAlgn="b"/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13,8</a:t>
                      </a:r>
                    </a:p>
                    <a:p>
                      <a:pPr algn="ctr" fontAlgn="b"/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13,8</a:t>
                      </a:r>
                    </a:p>
                    <a:p>
                      <a:pPr algn="ctr" fontAlgn="b"/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15,9</a:t>
                      </a:r>
                    </a:p>
                    <a:p>
                      <a:pPr algn="ctr" fontAlgn="b"/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87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8073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индекс потребительских цен %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115,5</a:t>
                      </a: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105,9</a:t>
                      </a: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104</a:t>
                      </a:r>
                    </a:p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104,3</a:t>
                      </a: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102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84357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Средняя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заработная плата по району, руб.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16139</a:t>
                      </a: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16849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17719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17720,44</a:t>
                      </a:r>
                    </a:p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93161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Инвестиции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 основной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капитал,млн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руб.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373,7</a:t>
                      </a:r>
                    </a:p>
                    <a:p>
                      <a:pPr algn="ctr" fontAlgn="b"/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396,4</a:t>
                      </a:r>
                    </a:p>
                    <a:p>
                      <a:pPr algn="ctr" fontAlgn="b"/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413,8</a:t>
                      </a:r>
                    </a:p>
                    <a:p>
                      <a:pPr algn="ctr" fontAlgn="b"/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473,4</a:t>
                      </a:r>
                    </a:p>
                    <a:p>
                      <a:pPr algn="ctr" fontAlgn="b"/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84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2499" y="186969"/>
            <a:ext cx="9980017" cy="81383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5445" y="186969"/>
            <a:ext cx="7334124" cy="755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730344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73301" y="243110"/>
            <a:ext cx="9626600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dirty="0">
                <a:solidFill>
                  <a:srgbClr val="000000"/>
                </a:solidFill>
                <a:latin typeface="Times New Roman" panose="02020603050405020304" pitchFamily="18" charset="0"/>
              </a:rPr>
              <a:t>Отгружено товаров собственного производства, выполнено работ и услуг собственными силами по полному кругу организаций, млн. руб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  <a:r>
              <a:rPr lang="ru-RU" dirty="0"/>
              <a:t> </a:t>
            </a: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834431291"/>
              </p:ext>
            </p:extLst>
          </p:nvPr>
        </p:nvGraphicFramePr>
        <p:xfrm>
          <a:off x="2449513" y="1524000"/>
          <a:ext cx="8915400" cy="4838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13557685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41600" y="128810"/>
            <a:ext cx="9436100" cy="1014190"/>
          </a:xfrm>
        </p:spPr>
        <p:txBody>
          <a:bodyPr>
            <a:normAutofit/>
          </a:bodyPr>
          <a:lstStyle/>
          <a:p>
            <a:pPr algn="ctr"/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Отгружено товаров собственного производства , выполненных работ на 1 жителя района в тыс. руб.</a:t>
            </a:r>
            <a:r>
              <a:rPr lang="ru-RU" sz="2400" dirty="0"/>
              <a:t> </a:t>
            </a: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77023822"/>
              </p:ext>
            </p:extLst>
          </p:nvPr>
        </p:nvGraphicFramePr>
        <p:xfrm>
          <a:off x="2478625" y="1143000"/>
          <a:ext cx="89154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237563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3" y="268510"/>
            <a:ext cx="9209087" cy="747490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Прибыль прибыльных предприятий района млн. </a:t>
            </a: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886008379"/>
              </p:ext>
            </p:extLst>
          </p:nvPr>
        </p:nvGraphicFramePr>
        <p:xfrm>
          <a:off x="2589213" y="1016000"/>
          <a:ext cx="8915400" cy="4895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17176809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0725" y="52610"/>
            <a:ext cx="8911687" cy="1280890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 Фонд оплаты труда всего, млн. руб.</a:t>
            </a:r>
            <a:r>
              <a:rPr lang="ru-RU" dirty="0"/>
              <a:t> 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033893243"/>
              </p:ext>
            </p:extLst>
          </p:nvPr>
        </p:nvGraphicFramePr>
        <p:xfrm>
          <a:off x="2589213" y="1333500"/>
          <a:ext cx="891540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11409950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6925" y="332010"/>
            <a:ext cx="8911687" cy="772890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Индекс </a:t>
            </a:r>
            <a:r>
              <a:rPr lang="ru-RU" sz="3200" dirty="0"/>
              <a:t>потребительских цен % 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268051993"/>
              </p:ext>
            </p:extLst>
          </p:nvPr>
        </p:nvGraphicFramePr>
        <p:xfrm>
          <a:off x="2589213" y="1397000"/>
          <a:ext cx="8915400" cy="477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40000523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6" y="205010"/>
            <a:ext cx="8911687" cy="607790"/>
          </a:xfrm>
        </p:spPr>
        <p:txBody>
          <a:bodyPr>
            <a:normAutofit/>
          </a:bodyPr>
          <a:lstStyle/>
          <a:p>
            <a:pPr algn="ctr"/>
            <a:r>
              <a:rPr lang="ru-RU" sz="2800" dirty="0"/>
              <a:t>Средняя заработная плата по району, руб. 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950457407"/>
              </p:ext>
            </p:extLst>
          </p:nvPr>
        </p:nvGraphicFramePr>
        <p:xfrm>
          <a:off x="2906713" y="1003300"/>
          <a:ext cx="8915400" cy="5372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39748589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412" y="179610"/>
            <a:ext cx="9539287" cy="709390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Инвестиции в основной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 , млн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руб. 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668516563"/>
              </p:ext>
            </p:extLst>
          </p:nvPr>
        </p:nvGraphicFramePr>
        <p:xfrm>
          <a:off x="2908299" y="1130300"/>
          <a:ext cx="8786813" cy="515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40355478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6559" y="188640"/>
            <a:ext cx="8888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Прожиточный минимум по различным социально- демографическим группам населения, рублей</a:t>
            </a:r>
            <a:endParaRPr lang="ru-RU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48915601"/>
              </p:ext>
            </p:extLst>
          </p:nvPr>
        </p:nvGraphicFramePr>
        <p:xfrm>
          <a:off x="2721916" y="1192685"/>
          <a:ext cx="8477323" cy="460851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19009"/>
                <a:gridCol w="2119438"/>
                <a:gridCol w="2119438"/>
                <a:gridCol w="2119438"/>
              </a:tblGrid>
              <a:tr h="8772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n>
                            <a:noFill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6753" marR="46753" marT="0" marB="0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ln>
                          <a:noFill/>
                        </a:ln>
                        <a:solidFill>
                          <a:schemeClr val="accent4">
                            <a:lumMod val="50000"/>
                          </a:schemeClr>
                        </a:solidFill>
                        <a:effectLst>
                          <a:outerShdw blurRad="69850" dist="43180" dir="5400000" sx="0" sy="0">
                            <a:srgbClr val="000000">
                              <a:alpha val="65000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n>
                            <a:noFill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ru-RU" sz="14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6753" marR="46753" marT="0" marB="0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ln>
                          <a:noFill/>
                        </a:ln>
                        <a:solidFill>
                          <a:schemeClr val="accent4">
                            <a:lumMod val="50000"/>
                          </a:schemeClr>
                        </a:solidFill>
                        <a:effectLst>
                          <a:outerShdw blurRad="69850" dist="43180" dir="5400000" sx="0" sy="0">
                            <a:srgbClr val="000000">
                              <a:alpha val="65000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n>
                            <a:noFill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ru-RU" sz="14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6753" marR="46753" marT="0" marB="0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ln>
                          <a:noFill/>
                        </a:ln>
                        <a:solidFill>
                          <a:schemeClr val="accent4">
                            <a:lumMod val="50000"/>
                          </a:schemeClr>
                        </a:solidFill>
                        <a:effectLst>
                          <a:outerShdw blurRad="69850" dist="43180" dir="5400000" sx="0" sy="0">
                            <a:srgbClr val="000000">
                              <a:alpha val="65000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n>
                            <a:noFill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  <a:endParaRPr lang="ru-RU" sz="14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6753" marR="46753" marT="0" marB="0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8772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ln>
                          <a:noFill/>
                        </a:ln>
                        <a:solidFill>
                          <a:schemeClr val="accent4">
                            <a:lumMod val="50000"/>
                          </a:schemeClr>
                        </a:solidFill>
                        <a:effectLst>
                          <a:outerShdw blurRad="69850" dist="43180" dir="5400000" sx="0" sy="0">
                            <a:srgbClr val="000000">
                              <a:alpha val="65000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n>
                            <a:noFill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lang="ru-RU" sz="1400" b="1" dirty="0">
                          <a:ln>
                            <a:noFill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среднем на душу</a:t>
                      </a:r>
                      <a:endParaRPr lang="ru-RU" sz="14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6753" marR="46753" marT="0" marB="0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8382</a:t>
                      </a:r>
                      <a:endParaRPr lang="ru-RU" sz="14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753" marR="46753" marT="0" marB="0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8639</a:t>
                      </a:r>
                    </a:p>
                  </a:txBody>
                  <a:tcPr marL="46753" marR="46753" marT="0" marB="0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8739</a:t>
                      </a:r>
                      <a:endParaRPr lang="ru-RU" sz="14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753" marR="46753" marT="0" marB="0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996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ln>
                          <a:noFill/>
                        </a:ln>
                        <a:solidFill>
                          <a:schemeClr val="accent4">
                            <a:lumMod val="50000"/>
                          </a:schemeClr>
                        </a:solidFill>
                        <a:effectLst>
                          <a:outerShdw blurRad="69850" dist="43180" dir="5400000" sx="0" sy="0">
                            <a:srgbClr val="000000">
                              <a:alpha val="65000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n>
                            <a:noFill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</a:t>
                      </a:r>
                      <a:r>
                        <a:rPr lang="ru-RU" sz="1400" b="1" dirty="0">
                          <a:ln>
                            <a:noFill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трудоспособного населения</a:t>
                      </a:r>
                      <a:endParaRPr lang="ru-RU" sz="14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6753" marR="46753" marT="0" marB="0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9001</a:t>
                      </a:r>
                      <a:endParaRPr lang="ru-RU" sz="14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753" marR="46753" marT="0" marB="0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9282</a:t>
                      </a:r>
                      <a:endParaRPr lang="ru-RU" sz="14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753" marR="46753" marT="0" marB="0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9388</a:t>
                      </a:r>
                      <a:endParaRPr lang="ru-RU" sz="14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753" marR="46753" marT="0" marB="0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8772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ln>
                          <a:noFill/>
                        </a:ln>
                        <a:solidFill>
                          <a:schemeClr val="accent4">
                            <a:lumMod val="50000"/>
                          </a:schemeClr>
                        </a:solidFill>
                        <a:effectLst>
                          <a:outerShdw blurRad="69850" dist="43180" dir="5400000" sx="0" sy="0">
                            <a:srgbClr val="000000">
                              <a:alpha val="65000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n>
                            <a:noFill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</a:t>
                      </a:r>
                      <a:r>
                        <a:rPr lang="ru-RU" sz="1400" b="1" dirty="0">
                          <a:ln>
                            <a:noFill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пенсионеров</a:t>
                      </a:r>
                      <a:endParaRPr lang="ru-RU" sz="14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6753" marR="46753" marT="0" marB="0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6931</a:t>
                      </a:r>
                      <a:endParaRPr lang="ru-RU" sz="14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753" marR="46753" marT="0" marB="0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7158</a:t>
                      </a:r>
                      <a:endParaRPr lang="ru-RU" sz="14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753" marR="46753" marT="0" marB="0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7229</a:t>
                      </a:r>
                      <a:endParaRPr lang="ru-RU" sz="14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753" marR="46753" marT="0" marB="0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8772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ln>
                          <a:noFill/>
                        </a:ln>
                        <a:solidFill>
                          <a:schemeClr val="accent4">
                            <a:lumMod val="50000"/>
                          </a:schemeClr>
                        </a:solidFill>
                        <a:effectLst>
                          <a:outerShdw blurRad="69850" dist="43180" dir="5400000" sx="0" sy="0">
                            <a:srgbClr val="000000">
                              <a:alpha val="65000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n>
                            <a:noFill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</a:t>
                      </a:r>
                      <a:r>
                        <a:rPr lang="ru-RU" sz="1400" b="1" dirty="0">
                          <a:ln>
                            <a:noFill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детей</a:t>
                      </a:r>
                      <a:endParaRPr lang="ru-RU" sz="14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6753" marR="46753" marT="0" marB="0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8503</a:t>
                      </a:r>
                      <a:endParaRPr lang="ru-RU" sz="14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753" marR="46753" marT="0" marB="0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8802</a:t>
                      </a:r>
                      <a:endParaRPr lang="ru-RU" sz="14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753" marR="46753" marT="0" marB="0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9009</a:t>
                      </a:r>
                      <a:endParaRPr lang="ru-RU" sz="14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753" marR="46753" marT="0" marB="0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535915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2" descr="b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18075" y="1479009"/>
            <a:ext cx="41910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2121991" y="2033707"/>
            <a:ext cx="2938959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2000" b="1" dirty="0"/>
              <a:t>Доходы районного </a:t>
            </a:r>
            <a:r>
              <a:rPr lang="ru-RU" altLang="ru-RU" sz="2000" b="1" dirty="0" smtClean="0"/>
              <a:t>бюджета</a:t>
            </a: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2000" b="1" dirty="0" smtClean="0"/>
              <a:t> </a:t>
            </a:r>
            <a:r>
              <a:rPr lang="ru-RU" altLang="ru-RU" sz="2000" b="1" dirty="0"/>
              <a:t>на 2017 год составляют</a:t>
            </a: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2000" b="1" dirty="0" smtClean="0"/>
              <a:t>540 329,76 </a:t>
            </a:r>
            <a:r>
              <a:rPr lang="ru-RU" altLang="ru-RU" sz="2000" b="1" dirty="0"/>
              <a:t>тыс. рублей </a:t>
            </a:r>
          </a:p>
        </p:txBody>
      </p:sp>
      <p:sp>
        <p:nvSpPr>
          <p:cNvPr id="14341" name="Text Box 5"/>
          <p:cNvSpPr txBox="1">
            <a:spLocks noChangeAspect="1" noChangeArrowheads="1"/>
          </p:cNvSpPr>
          <p:nvPr/>
        </p:nvSpPr>
        <p:spPr bwMode="auto">
          <a:xfrm>
            <a:off x="9439275" y="2033707"/>
            <a:ext cx="2476500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2000" b="1" dirty="0"/>
              <a:t>Расходы районного бюджета на 2017 год составляют</a:t>
            </a: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2000" b="1" dirty="0" smtClean="0"/>
              <a:t>543 381,84 </a:t>
            </a:r>
            <a:endParaRPr lang="ru-RU" altLang="ru-RU" sz="2000" b="1" dirty="0"/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2000" b="1" dirty="0"/>
              <a:t>тыс. рублей </a:t>
            </a:r>
          </a:p>
        </p:txBody>
      </p:sp>
      <p:sp>
        <p:nvSpPr>
          <p:cNvPr id="14342" name="Text Box 7"/>
          <p:cNvSpPr txBox="1">
            <a:spLocks noChangeArrowheads="1"/>
          </p:cNvSpPr>
          <p:nvPr/>
        </p:nvSpPr>
        <p:spPr bwMode="auto">
          <a:xfrm>
            <a:off x="5486400" y="5077211"/>
            <a:ext cx="334645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2000" b="1" dirty="0"/>
              <a:t>Профицит</a:t>
            </a: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2000" b="1" dirty="0" smtClean="0"/>
              <a:t>3052,08</a:t>
            </a: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2000" b="1" dirty="0" smtClean="0"/>
              <a:t> </a:t>
            </a:r>
            <a:r>
              <a:rPr lang="ru-RU" altLang="ru-RU" sz="2000" b="1" dirty="0"/>
              <a:t>тыс. рублей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2700" y="70872"/>
            <a:ext cx="9549308" cy="9197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03475" y="265912"/>
            <a:ext cx="9512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характеристики бюджета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Тоншаевского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</a:t>
            </a:r>
          </a:p>
          <a:p>
            <a:pPr algn="ctr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97473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794000" y="277664"/>
            <a:ext cx="86487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cs typeface="MV Boli" panose="02000500030200090000" pitchFamily="2" charset="0"/>
              </a:rPr>
              <a:t>Из чего складывается доходная часть бюджета</a:t>
            </a:r>
            <a:endParaRPr lang="ru-RU" sz="2800" b="1" dirty="0">
              <a:solidFill>
                <a:schemeClr val="accent4">
                  <a:lumMod val="50000"/>
                </a:schemeClr>
              </a:solidFill>
              <a:cs typeface="MV Boli" panose="02000500030200090000" pitchFamily="2" charset="0"/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4135343830"/>
              </p:ext>
            </p:extLst>
          </p:nvPr>
        </p:nvGraphicFramePr>
        <p:xfrm>
          <a:off x="2565400" y="1625471"/>
          <a:ext cx="8877300" cy="51055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5726823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5" descr="18b8088ba1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14981" y="2058987"/>
            <a:ext cx="23622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Text Box 6"/>
          <p:cNvSpPr txBox="1">
            <a:spLocks noChangeArrowheads="1"/>
          </p:cNvSpPr>
          <p:nvPr/>
        </p:nvSpPr>
        <p:spPr bwMode="auto">
          <a:xfrm>
            <a:off x="2209800" y="1397000"/>
            <a:ext cx="3048000" cy="1323975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1600" b="1" u="sng" dirty="0">
                <a:latin typeface="Times New Roman" panose="02020603050405020304" pitchFamily="18" charset="0"/>
              </a:rPr>
              <a:t>Налог на доходы физических лиц</a:t>
            </a:r>
            <a:r>
              <a:rPr lang="ru-RU" altLang="ru-RU" sz="1600" b="1" dirty="0">
                <a:latin typeface="Times New Roman" panose="02020603050405020304" pitchFamily="18" charset="0"/>
              </a:rPr>
              <a:t> гл. 23 Налогового кодекса РФ, ставка налога 13%, в отдельных случаях 9%,30% и 35%</a:t>
            </a:r>
          </a:p>
        </p:txBody>
      </p:sp>
      <p:sp>
        <p:nvSpPr>
          <p:cNvPr id="16390" name="Text Box 7"/>
          <p:cNvSpPr txBox="1">
            <a:spLocks noChangeArrowheads="1"/>
          </p:cNvSpPr>
          <p:nvPr/>
        </p:nvSpPr>
        <p:spPr bwMode="auto">
          <a:xfrm>
            <a:off x="8353363" y="1276057"/>
            <a:ext cx="3352800" cy="5113338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1600" b="1" u="sng" dirty="0">
                <a:latin typeface="Times New Roman" panose="02020603050405020304" pitchFamily="18" charset="0"/>
              </a:rPr>
              <a:t>Налог на имущество физических лиц ставка налога исходя из кадастровой стоимости: </a:t>
            </a:r>
          </a:p>
          <a:p>
            <a:pPr algn="just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1600" b="1" dirty="0">
                <a:latin typeface="Times New Roman" panose="02020603050405020304" pitchFamily="18" charset="0"/>
              </a:rPr>
              <a:t>-</a:t>
            </a:r>
            <a:r>
              <a:rPr lang="ru-RU" altLang="ru-RU" sz="1600" b="1" dirty="0" smtClean="0">
                <a:latin typeface="Times New Roman" panose="02020603050405020304" pitchFamily="18" charset="0"/>
              </a:rPr>
              <a:t>0,3% </a:t>
            </a:r>
            <a:r>
              <a:rPr lang="ru-RU" altLang="ru-RU" sz="1600" b="1" dirty="0">
                <a:latin typeface="Times New Roman" panose="02020603050405020304" pitchFamily="18" charset="0"/>
              </a:rPr>
              <a:t>в отношении жилых домов, жилых	 помещений, незавершенного строительства, единых недвижимых комплексов, гаражей,	 </a:t>
            </a:r>
            <a:r>
              <a:rPr lang="ru-RU" altLang="ru-RU" sz="1600" b="1" dirty="0" err="1">
                <a:latin typeface="Times New Roman" panose="02020603050405020304" pitchFamily="18" charset="0"/>
              </a:rPr>
              <a:t>машино</a:t>
            </a:r>
            <a:r>
              <a:rPr lang="ru-RU" altLang="ru-RU" sz="1600" b="1" dirty="0">
                <a:latin typeface="Times New Roman" panose="02020603050405020304" pitchFamily="18" charset="0"/>
              </a:rPr>
              <a:t>-мест, хозяйственных строений и сооружений </a:t>
            </a:r>
          </a:p>
          <a:p>
            <a:pPr algn="just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1600" b="1" dirty="0">
                <a:latin typeface="Times New Roman" panose="02020603050405020304" pitchFamily="18" charset="0"/>
              </a:rPr>
              <a:t>-2% в отношении объектов, включенных в перечень , определяемый в соответствии с п.7 ст.378.2 </a:t>
            </a:r>
            <a:r>
              <a:rPr lang="ru-RU" altLang="ru-RU" sz="1600" b="1" dirty="0" err="1">
                <a:latin typeface="Times New Roman" panose="02020603050405020304" pitchFamily="18" charset="0"/>
              </a:rPr>
              <a:t>Н.К.РФ.в</a:t>
            </a:r>
            <a:r>
              <a:rPr lang="ru-RU" altLang="ru-RU" sz="1600" b="1" dirty="0">
                <a:latin typeface="Times New Roman" panose="02020603050405020304" pitchFamily="18" charset="0"/>
              </a:rPr>
              <a:t> отношении объектов, кадастровая стоимость каждого из которых превышает 300,0млн. рублей</a:t>
            </a:r>
          </a:p>
          <a:p>
            <a:pPr algn="just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1600" b="1" dirty="0">
                <a:latin typeface="Times New Roman" panose="02020603050405020304" pitchFamily="18" charset="0"/>
              </a:rPr>
              <a:t>-0,5% в отношении прочих объектов налогообложения.</a:t>
            </a:r>
          </a:p>
        </p:txBody>
      </p:sp>
      <p:sp>
        <p:nvSpPr>
          <p:cNvPr id="16391" name="Text Box 8"/>
          <p:cNvSpPr txBox="1">
            <a:spLocks noChangeArrowheads="1"/>
          </p:cNvSpPr>
          <p:nvPr/>
        </p:nvSpPr>
        <p:spPr bwMode="auto">
          <a:xfrm>
            <a:off x="2227231" y="3730711"/>
            <a:ext cx="3048000" cy="2546350"/>
          </a:xfrm>
          <a:prstGeom prst="rect">
            <a:avLst/>
          </a:prstGeom>
          <a:solidFill>
            <a:srgbClr val="F5F5F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1600" b="1" u="sng" dirty="0">
                <a:latin typeface="Times New Roman" panose="02020603050405020304" pitchFamily="18" charset="0"/>
              </a:rPr>
              <a:t>Земельный налог</a:t>
            </a:r>
          </a:p>
          <a:p>
            <a:pPr algn="just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1600" b="1" dirty="0">
                <a:latin typeface="Times New Roman" panose="02020603050405020304" pitchFamily="18" charset="0"/>
              </a:rPr>
              <a:t>Ставка налога от кадастровой стоимости земельных участков: 0,3% по участкам, занятым жилищным фондом, с\х назначения, для личного подсобного хозяйства</a:t>
            </a:r>
          </a:p>
          <a:p>
            <a:pPr algn="just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1600" b="1" dirty="0">
                <a:latin typeface="Times New Roman" panose="02020603050405020304" pitchFamily="18" charset="0"/>
              </a:rPr>
              <a:t>1,5% в отношении других участников</a:t>
            </a:r>
          </a:p>
        </p:txBody>
      </p:sp>
      <p:sp>
        <p:nvSpPr>
          <p:cNvPr id="656393" name="Line 9"/>
          <p:cNvSpPr>
            <a:spLocks noChangeShapeType="1"/>
          </p:cNvSpPr>
          <p:nvPr/>
        </p:nvSpPr>
        <p:spPr bwMode="auto">
          <a:xfrm flipV="1">
            <a:off x="5315293" y="4917238"/>
            <a:ext cx="940609" cy="826251"/>
          </a:xfrm>
          <a:prstGeom prst="line">
            <a:avLst/>
          </a:prstGeom>
          <a:noFill/>
          <a:ln w="107950">
            <a:solidFill>
              <a:srgbClr val="00206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56394" name="Line 10"/>
          <p:cNvSpPr>
            <a:spLocks noChangeShapeType="1"/>
          </p:cNvSpPr>
          <p:nvPr/>
        </p:nvSpPr>
        <p:spPr bwMode="auto">
          <a:xfrm flipH="1" flipV="1">
            <a:off x="7637431" y="4917238"/>
            <a:ext cx="685800" cy="838200"/>
          </a:xfrm>
          <a:prstGeom prst="line">
            <a:avLst/>
          </a:prstGeom>
          <a:noFill/>
          <a:ln w="107950">
            <a:solidFill>
              <a:srgbClr val="00206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56395" name="Line 11"/>
          <p:cNvSpPr>
            <a:spLocks noChangeShapeType="1"/>
          </p:cNvSpPr>
          <p:nvPr/>
        </p:nvSpPr>
        <p:spPr bwMode="auto">
          <a:xfrm>
            <a:off x="5326031" y="2783638"/>
            <a:ext cx="762000" cy="533400"/>
          </a:xfrm>
          <a:prstGeom prst="line">
            <a:avLst/>
          </a:prstGeom>
          <a:noFill/>
          <a:ln w="107950">
            <a:solidFill>
              <a:srgbClr val="00008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000" y="149313"/>
            <a:ext cx="9547163" cy="92057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159000" y="380881"/>
            <a:ext cx="9512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налоги уплачивают жители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Тоншаевского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80480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6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6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56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56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56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56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6393" grpId="0" animBg="1"/>
      <p:bldP spid="656394" grpId="0" animBg="1"/>
      <p:bldP spid="65639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47358174"/>
              </p:ext>
            </p:extLst>
          </p:nvPr>
        </p:nvGraphicFramePr>
        <p:xfrm>
          <a:off x="2582170" y="749300"/>
          <a:ext cx="9547165" cy="6014981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4552465"/>
                <a:gridCol w="1248675"/>
                <a:gridCol w="1248675"/>
                <a:gridCol w="1248675"/>
                <a:gridCol w="1248675"/>
              </a:tblGrid>
              <a:tr h="47089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Показатели доходов </a:t>
                      </a:r>
                      <a:endParaRPr lang="ru-RU" sz="1200" b="0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Исполнение доходной части бюджета по годам</a:t>
                      </a:r>
                      <a:endParaRPr lang="ru-RU" sz="1200" b="0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Отклонение</a:t>
                      </a:r>
                    </a:p>
                    <a:p>
                      <a:pPr algn="ctr" fontAlgn="ctr"/>
                      <a:r>
                        <a:rPr lang="ru-RU" sz="1200" b="0" u="none" strike="noStrike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(+, -)</a:t>
                      </a:r>
                      <a:endParaRPr lang="ru-RU" sz="1200" b="0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отношение </a:t>
                      </a:r>
                      <a:r>
                        <a:rPr lang="ru-RU" sz="1200" b="0" u="none" strike="noStrike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 </a:t>
                      </a:r>
                      <a:r>
                        <a:rPr lang="ru-RU" sz="1200" b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года к                                </a:t>
                      </a:r>
                      <a:r>
                        <a:rPr lang="ru-RU" sz="1200" b="0" u="none" strike="noStrike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 </a:t>
                      </a:r>
                      <a:r>
                        <a:rPr lang="ru-RU" sz="1200" b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году</a:t>
                      </a:r>
                      <a:endParaRPr lang="ru-RU" sz="1200" b="0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142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 год</a:t>
                      </a:r>
                      <a:endParaRPr lang="ru-RU" sz="1200" b="0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 год</a:t>
                      </a:r>
                      <a:endParaRPr lang="ru-RU" sz="1200" b="0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739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Налоги на доходы физических лиц  (доля в налоговых и неналоговых доходах - %)</a:t>
                      </a:r>
                      <a:endParaRPr lang="ru-RU" sz="1200" b="0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116976,1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113084,9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-3891,2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08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Налоги на совокупный доход </a:t>
                      </a:r>
                      <a:r>
                        <a:rPr lang="ru-RU" sz="1200" b="0" u="none" strike="noStrike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200" b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в налоговых и неналоговых доходах - %)</a:t>
                      </a:r>
                      <a:endParaRPr lang="ru-RU" sz="1200" b="0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4560,4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4556,8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-3,6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3739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Государственная пошлина, сборы (доля в налоговых и неналоговых доходах - %)</a:t>
                      </a:r>
                      <a:endParaRPr lang="ru-RU" sz="1200" b="0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1083,2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1427,4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344,2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132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592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 от использования имущества, находящегося в государственной и муниципальной собственности  (доля в налоговых и неналоговых доходах - %)</a:t>
                      </a:r>
                      <a:endParaRPr lang="ru-RU" sz="1200" b="0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3493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5362,3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1869,3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154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3739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Платежи при пользовании природными ресурсами                                                  (доля в налоговых и неналоговых доходах - %)</a:t>
                      </a:r>
                      <a:endParaRPr lang="ru-RU" sz="1200" b="0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823,1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593,3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-229,8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592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 от оказания платных услуг (работ) и компенсации затрат государства </a:t>
                      </a:r>
                      <a:r>
                        <a:rPr lang="ru-RU" sz="1200" b="0" u="none" strike="noStrike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200" b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в налоговых и неналоговых доходах - %)</a:t>
                      </a:r>
                      <a:endParaRPr lang="ru-RU" sz="1200" b="0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307,2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-307,2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480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 от продажи материальных и нематериальных активов </a:t>
                      </a:r>
                      <a:r>
                        <a:rPr lang="ru-RU" sz="1200" b="0" u="none" strike="noStrike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200" b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в налоговых и неналоговых доходах - %)</a:t>
                      </a:r>
                      <a:endParaRPr lang="ru-RU" sz="1200" b="0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370,7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121,6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-249,1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08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Штрафы, санкции, возмещение ущерба   (доля в налоговых и неналоговых доходах - %)</a:t>
                      </a:r>
                      <a:endParaRPr lang="ru-RU" sz="1200" b="0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716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863,3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147,3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2674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 smtClean="0">
                          <a:solidFill>
                            <a:srgbClr val="39432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Задолженность </a:t>
                      </a:r>
                      <a:r>
                        <a:rPr lang="ru-RU" sz="1200" b="0" i="0" u="none" strike="noStrike" dirty="0">
                          <a:solidFill>
                            <a:srgbClr val="39432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отмененным налогам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2,1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-1,1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253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 налоговых и неналоговых доходов</a:t>
                      </a:r>
                      <a:endParaRPr lang="ru-RU" sz="1200" b="0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128331,8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126010,6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-2321,2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2173" y="0"/>
            <a:ext cx="9547163" cy="7493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27513" y="189984"/>
            <a:ext cx="91644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Налоговые и неналоговые доходы районного 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бюджета, тыс. рублей</a:t>
            </a:r>
            <a:endParaRPr lang="ru-RU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244088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956259541"/>
              </p:ext>
            </p:extLst>
          </p:nvPr>
        </p:nvGraphicFramePr>
        <p:xfrm>
          <a:off x="2589212" y="1231900"/>
          <a:ext cx="9412287" cy="5524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2453225" y="0"/>
            <a:ext cx="9548275" cy="977900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 eaLnBrk="1" hangingPunct="1"/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доходов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районного бюджета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Тоншаевского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2017  год, млн. руб.</a:t>
            </a:r>
          </a:p>
        </p:txBody>
      </p:sp>
    </p:spTree>
    <p:extLst>
      <p:ext uri="{BB962C8B-B14F-4D97-AF65-F5344CB8AC3E}">
        <p14:creationId xmlns:p14="http://schemas.microsoft.com/office/powerpoint/2010/main" xmlns="" val="42137935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79808289"/>
              </p:ext>
            </p:extLst>
          </p:nvPr>
        </p:nvGraphicFramePr>
        <p:xfrm>
          <a:off x="2549240" y="810658"/>
          <a:ext cx="9486107" cy="60216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13527"/>
                <a:gridCol w="1051874"/>
                <a:gridCol w="1051874"/>
                <a:gridCol w="1051874"/>
                <a:gridCol w="1306358"/>
                <a:gridCol w="1310600"/>
              </a:tblGrid>
              <a:tr h="477893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Наименование</a:t>
                      </a:r>
                      <a:endParaRPr lang="ru-RU" sz="12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87" marR="5987" marT="5987" marB="0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Первоначальный план на 2017 год</a:t>
                      </a:r>
                      <a:endParaRPr lang="ru-RU" sz="11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87" marR="5987" marT="5987" marB="0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Уточненный план на 2017 год</a:t>
                      </a:r>
                      <a:endParaRPr lang="ru-RU" sz="11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87" marR="5987" marT="5987" marB="0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Фактическое поступление за 2017 год</a:t>
                      </a:r>
                      <a:endParaRPr lang="ru-RU" sz="11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87" marR="5987" marT="5987" marB="0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разница к  уточненному плану </a:t>
                      </a:r>
                      <a:endParaRPr lang="ru-RU" sz="11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87" marR="5987" marT="5987" marB="0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% исполнения к уточненному плану </a:t>
                      </a:r>
                      <a:endParaRPr lang="ru-RU" sz="11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87" marR="5987" marT="5987" marB="0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35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Налоговые доходы</a:t>
                      </a:r>
                      <a:endParaRPr lang="ru-RU" sz="12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000" marR="7200" marT="720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105595,7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117895,7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119070,1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1174,4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456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в том числе:</a:t>
                      </a:r>
                      <a:endParaRPr lang="ru-RU" sz="1200" b="1" i="1" u="none" strike="noStrike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000" marR="7200" marT="720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8559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Налог на доходы физических лиц </a:t>
                      </a:r>
                      <a:endParaRPr lang="ru-RU" sz="12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000" marR="7200" marT="720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99462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112162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113084,9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922,9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243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ЕНВД</a:t>
                      </a:r>
                      <a:endParaRPr lang="ru-RU" sz="12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000" marR="7200" marT="720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4701,4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4301,4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4367,7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66,3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3407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ЕСХН</a:t>
                      </a:r>
                      <a:endParaRPr lang="ru-RU" sz="12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000" marR="7200" marT="720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33,5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33,5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135,6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102,1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405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3407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патент</a:t>
                      </a:r>
                      <a:endParaRPr lang="ru-RU" sz="12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000" marR="7200" marT="720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48,3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48,3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53,5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5,2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83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Государственная пошлина</a:t>
                      </a:r>
                      <a:endParaRPr lang="ru-RU" sz="12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000" marR="7200" marT="720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1350,5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1350,5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1427,4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76,9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243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Прочие налоги и сборы</a:t>
                      </a:r>
                      <a:endParaRPr lang="ru-RU" sz="12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000" marR="7200" marT="720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243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Неналоговые доходы</a:t>
                      </a:r>
                      <a:endParaRPr lang="ru-RU" sz="12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000" marR="7200" marT="720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21231,9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5945,6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6940,5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994,9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3407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в том числе:</a:t>
                      </a:r>
                      <a:endParaRPr lang="ru-RU" sz="1200" b="1" i="1" u="none" strike="noStrike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000" marR="7200" marT="720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83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Арендная плата за землю</a:t>
                      </a:r>
                      <a:endParaRPr lang="ru-RU" sz="12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000" marR="7200" marT="720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2093,9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2093,9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2912,6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818,7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139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83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Аренда нежилого фонда</a:t>
                      </a:r>
                      <a:endParaRPr lang="ru-RU" sz="12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000" marR="7200" marT="720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700,6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1524,3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2415,1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890,8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158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291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Плата за негативное воздействие на окружающую среду</a:t>
                      </a:r>
                      <a:endParaRPr lang="ru-RU" sz="12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000" marR="7200" marT="720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1386,3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1386,3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593,3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-793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243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Прочие доходы от имущества</a:t>
                      </a:r>
                      <a:endParaRPr lang="ru-RU" sz="12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000" marR="7200" marT="720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34,6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34,6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83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Платные услуги</a:t>
                      </a:r>
                      <a:endParaRPr lang="ru-RU" sz="12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000" marR="7200" marT="720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456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Доходы от продажи имущества</a:t>
                      </a:r>
                      <a:endParaRPr lang="ru-RU" sz="12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000" marR="7200" marT="720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15700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486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Доходы от продажи земельных участков</a:t>
                      </a:r>
                      <a:endParaRPr lang="ru-RU" sz="12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000" marR="7200" marT="720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121,6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31,6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456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Штрафы</a:t>
                      </a:r>
                      <a:endParaRPr lang="ru-RU" sz="12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000" marR="7200" marT="720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851,1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851,1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863,3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12,2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456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Прочие неналоговые доходы</a:t>
                      </a:r>
                      <a:endParaRPr lang="ru-RU" sz="12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000" marR="7200" marT="720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0234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Налоговые и неналоговые доходы</a:t>
                      </a:r>
                      <a:endParaRPr lang="ru-RU" sz="12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000" marR="7200" marT="720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126827,6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123841,3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126010,6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2169,3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0234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lang="ru-RU" sz="12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000" marR="7200" marT="720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380482,8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371523,9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378031,8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6507,9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9240" y="0"/>
            <a:ext cx="9547163" cy="7493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654300" y="102969"/>
            <a:ext cx="9271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плана по налоговым и неналоговым доходам районного бюджета, </a:t>
            </a:r>
            <a:endParaRPr lang="ru-RU" b="1" dirty="0" smtClean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рублей </a:t>
            </a:r>
          </a:p>
        </p:txBody>
      </p:sp>
    </p:spTree>
    <p:extLst>
      <p:ext uri="{BB962C8B-B14F-4D97-AF65-F5344CB8AC3E}">
        <p14:creationId xmlns:p14="http://schemas.microsoft.com/office/powerpoint/2010/main" xmlns="" val="35357375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603905887"/>
              </p:ext>
            </p:extLst>
          </p:nvPr>
        </p:nvGraphicFramePr>
        <p:xfrm>
          <a:off x="2146300" y="912814"/>
          <a:ext cx="9639300" cy="57927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078" name="Заголовок 5"/>
          <p:cNvSpPr>
            <a:spLocks noGrp="1"/>
          </p:cNvSpPr>
          <p:nvPr>
            <p:ph type="title"/>
          </p:nvPr>
        </p:nvSpPr>
        <p:spPr>
          <a:xfrm>
            <a:off x="2336800" y="50800"/>
            <a:ext cx="9855200" cy="692696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 eaLnBrk="1" hangingPunct="1"/>
            <a:r>
              <a:rPr lang="ru-RU" sz="2400" b="1" i="1" dirty="0">
                <a:cs typeface="Times New Roman" pitchFamily="18" charset="0"/>
              </a:rPr>
              <a:t>Исполнение первоначального плана по  налоговым доходам </a:t>
            </a:r>
            <a:r>
              <a:rPr lang="ru-RU" sz="2400" b="1" i="1" dirty="0" err="1" smtClean="0">
                <a:cs typeface="Times New Roman" pitchFamily="18" charset="0"/>
              </a:rPr>
              <a:t>Тоншаевского</a:t>
            </a:r>
            <a:r>
              <a:rPr lang="ru-RU" sz="2400" b="1" i="1" dirty="0" smtClean="0">
                <a:cs typeface="Times New Roman" pitchFamily="18" charset="0"/>
              </a:rPr>
              <a:t> бюджета  </a:t>
            </a:r>
            <a:r>
              <a:rPr lang="ru-RU" sz="2400" b="1" i="1" dirty="0">
                <a:cs typeface="Times New Roman" pitchFamily="18" charset="0"/>
              </a:rPr>
              <a:t>на 2017 год, </a:t>
            </a:r>
            <a:r>
              <a:rPr lang="ru-RU" sz="2400" b="1" i="1" dirty="0" smtClean="0">
                <a:cs typeface="Times New Roman" pitchFamily="18" charset="0"/>
              </a:rPr>
              <a:t>тыс. </a:t>
            </a:r>
            <a:r>
              <a:rPr lang="ru-RU" sz="2400" b="1" i="1" dirty="0">
                <a:cs typeface="Times New Roman" pitchFamily="18" charset="0"/>
              </a:rPr>
              <a:t>руб.</a:t>
            </a:r>
            <a:endParaRPr lang="ru-RU" sz="2400" b="1" i="1" dirty="0"/>
          </a:p>
        </p:txBody>
      </p:sp>
    </p:spTree>
    <p:extLst>
      <p:ext uri="{BB962C8B-B14F-4D97-AF65-F5344CB8AC3E}">
        <p14:creationId xmlns:p14="http://schemas.microsoft.com/office/powerpoint/2010/main" xmlns="" val="3903083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91325" y="230410"/>
            <a:ext cx="9256175" cy="658590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изменений налоговых и неналоговых доходов консолидированного бюджета по итогам 2015 - 2017 годов, тыс. рублей</a:t>
            </a:r>
            <a:r>
              <a:rPr lang="ru-RU" sz="1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1" name="Объект 2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38634345"/>
              </p:ext>
            </p:extLst>
          </p:nvPr>
        </p:nvGraphicFramePr>
        <p:xfrm>
          <a:off x="2589212" y="1066800"/>
          <a:ext cx="9158287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29957573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6" y="217710"/>
            <a:ext cx="9599074" cy="658590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консолидированного бюджета по доходам </a:t>
            </a:r>
            <a:b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2015 - 2017 годы, млн. рублей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021694156"/>
              </p:ext>
            </p:extLst>
          </p:nvPr>
        </p:nvGraphicFramePr>
        <p:xfrm>
          <a:off x="2589213" y="1181100"/>
          <a:ext cx="8915400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1327802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26325" y="116110"/>
            <a:ext cx="9065675" cy="544290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консолидированного бюджета на душу населения, </a:t>
            </a:r>
            <a:r>
              <a:rPr lang="ru-RU" sz="2000" b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363680278"/>
              </p:ext>
            </p:extLst>
          </p:nvPr>
        </p:nvGraphicFramePr>
        <p:xfrm>
          <a:off x="2589213" y="660400"/>
          <a:ext cx="8915400" cy="5880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35006139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35640223"/>
              </p:ext>
            </p:extLst>
          </p:nvPr>
        </p:nvGraphicFramePr>
        <p:xfrm>
          <a:off x="2387601" y="715020"/>
          <a:ext cx="9664698" cy="5926862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3957926"/>
                <a:gridCol w="1035504"/>
                <a:gridCol w="1288626"/>
                <a:gridCol w="1208088"/>
                <a:gridCol w="1070018"/>
                <a:gridCol w="1104536"/>
              </a:tblGrid>
              <a:tr h="73391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 2016 год</a:t>
                      </a:r>
                      <a:endParaRPr lang="ru-RU" sz="14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Первоначальный </a:t>
                      </a:r>
                      <a:r>
                        <a:rPr lang="ru-RU" sz="14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план на 2017 год</a:t>
                      </a:r>
                      <a:endParaRPr lang="ru-RU" sz="14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87" marR="5987" marT="5987" marB="0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Уточненный план на 2017 год</a:t>
                      </a:r>
                      <a:endParaRPr lang="ru-RU" sz="14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87" marR="5987" marT="5987" marB="0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 2017 год</a:t>
                      </a:r>
                      <a:endParaRPr lang="ru-RU" sz="14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</a:t>
                      </a:r>
                      <a:r>
                        <a:rPr lang="ru-RU" sz="1400" b="1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              </a:t>
                      </a:r>
                      <a:r>
                        <a:rPr lang="ru-RU" sz="14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 </a:t>
                      </a:r>
                      <a:r>
                        <a:rPr lang="ru-RU" sz="1400" b="1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году</a:t>
                      </a:r>
                      <a:endParaRPr lang="ru-RU" sz="14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635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ДОТАЦИИ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60561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89278,4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91078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91078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150</a:t>
                      </a:r>
                      <a:endParaRPr lang="ru-RU" sz="16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500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СУБСИДИИ</a:t>
                      </a:r>
                      <a:endParaRPr lang="ru-RU" sz="1600" b="0" i="0" u="none" strike="noStrike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157961,4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12547,5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32112,9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32112,9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ru-RU" sz="16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180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СУБВЕНЦИИ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236398,98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251030,1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252586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252586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107</a:t>
                      </a:r>
                      <a:endParaRPr lang="ru-RU" sz="16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2375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ИНЫЕ БЕЗВОЗМЕЗДНЫЕ ПОСТУПЛЕНИЯ</a:t>
                      </a:r>
                      <a:endParaRPr lang="ru-RU" sz="1600" b="0" i="0" u="none" strike="noStrike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2722,43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2110,17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2110,17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</a:t>
                      </a:r>
                      <a:endParaRPr lang="ru-RU" sz="16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8458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БЕЗВОЗМЕЗДНЫЕ ПОСТУПЛЕНИЯ ОТ НЕГОСУДАРСТВЕННЫХ ОРГАНИЗАЦИЙ</a:t>
                      </a:r>
                      <a:endParaRPr lang="ru-RU" sz="1600" b="0" i="0" u="none" strike="noStrike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2747,96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1923,23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1923,23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</a:t>
                      </a:r>
                      <a:endParaRPr lang="ru-RU" sz="16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8458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ВОЗВРАТ ЦЕЛЕВЫХ ОСТАТКОВ ИЗ РАЙОННОГО БЮДЖЕТА В ОБЛАСТНОЙ БЮДЖЕТ</a:t>
                      </a:r>
                      <a:endParaRPr lang="ru-RU" sz="1600" b="0" i="0" u="none" strike="noStrike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-650,7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-569,9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-569,9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87</a:t>
                      </a:r>
                      <a:endParaRPr lang="ru-RU" sz="16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8458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ВОЗВРАТ ЦЕЛЕВЫХ ОСТАТКОВ ИЗ БЮДЖЕТОВ ПОСЕЛЕНИЙ В РАЙОННЫЙ БЮДЖЕТ</a:t>
                      </a:r>
                      <a:endParaRPr lang="ru-RU" sz="1600" b="0" i="0" u="none" strike="noStrike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2387602" y="0"/>
            <a:ext cx="9664697" cy="573234"/>
          </a:xfr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Безвозмездные </a:t>
            </a: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поступления, тыс. рублей </a:t>
            </a:r>
            <a:b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b="1" i="1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9156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Объект 1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326462567"/>
              </p:ext>
            </p:extLst>
          </p:nvPr>
        </p:nvGraphicFramePr>
        <p:xfrm>
          <a:off x="2589213" y="419100"/>
          <a:ext cx="9158288" cy="614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16021027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1" name="Заголовок 1"/>
          <p:cNvSpPr>
            <a:spLocks noGrp="1"/>
          </p:cNvSpPr>
          <p:nvPr>
            <p:ph type="title"/>
          </p:nvPr>
        </p:nvSpPr>
        <p:spPr>
          <a:xfrm>
            <a:off x="1638300" y="118291"/>
            <a:ext cx="10553700" cy="697831"/>
          </a:xfr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 eaLnBrk="1" hangingPunct="1"/>
            <a:r>
              <a:rPr lang="ru-RU" sz="2000" b="1" i="1" dirty="0">
                <a:cs typeface="Times New Roman" pitchFamily="18" charset="0"/>
              </a:rPr>
              <a:t>Расходы </a:t>
            </a:r>
            <a:r>
              <a:rPr lang="ru-RU" sz="2000" b="1" i="1" dirty="0" smtClean="0">
                <a:cs typeface="Times New Roman" pitchFamily="18" charset="0"/>
              </a:rPr>
              <a:t>районного бюджета </a:t>
            </a:r>
            <a:r>
              <a:rPr lang="ru-RU" sz="2000" b="1" i="1" dirty="0" err="1" smtClean="0">
                <a:cs typeface="Times New Roman" pitchFamily="18" charset="0"/>
              </a:rPr>
              <a:t>Тоншаевского</a:t>
            </a:r>
            <a:r>
              <a:rPr lang="ru-RU" sz="2000" b="1" i="1" dirty="0" smtClean="0">
                <a:cs typeface="Times New Roman" pitchFamily="18" charset="0"/>
              </a:rPr>
              <a:t> муниципального района </a:t>
            </a:r>
            <a:r>
              <a:rPr lang="ru-RU" sz="2000" b="1" i="1" dirty="0">
                <a:cs typeface="Times New Roman" pitchFamily="18" charset="0"/>
              </a:rPr>
              <a:t>по разделам и подразделам классификации расходов </a:t>
            </a:r>
            <a:r>
              <a:rPr lang="ru-RU" sz="2000" b="1" i="1" dirty="0" smtClean="0">
                <a:cs typeface="Times New Roman" pitchFamily="18" charset="0"/>
              </a:rPr>
              <a:t>бюджета </a:t>
            </a:r>
            <a:r>
              <a:rPr lang="ru-RU" sz="2000" b="1" i="1" dirty="0">
                <a:cs typeface="Times New Roman" pitchFamily="18" charset="0"/>
              </a:rPr>
              <a:t>за 2017 </a:t>
            </a:r>
            <a:r>
              <a:rPr lang="ru-RU" sz="2000" b="1" i="1" dirty="0" smtClean="0">
                <a:cs typeface="Times New Roman" pitchFamily="18" charset="0"/>
              </a:rPr>
              <a:t>год</a:t>
            </a:r>
            <a:endParaRPr lang="ru-RU" sz="2000" b="1" i="1" dirty="0"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1145040"/>
              </p:ext>
            </p:extLst>
          </p:nvPr>
        </p:nvGraphicFramePr>
        <p:xfrm>
          <a:off x="1604210" y="816122"/>
          <a:ext cx="10473489" cy="5858556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97870"/>
                <a:gridCol w="396334"/>
                <a:gridCol w="3550647"/>
                <a:gridCol w="1387170"/>
                <a:gridCol w="1178095"/>
                <a:gridCol w="1283542"/>
                <a:gridCol w="1167186"/>
                <a:gridCol w="1112645"/>
              </a:tblGrid>
              <a:tr h="159687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Раздел</a:t>
                      </a:r>
                      <a:endParaRPr kumimoji="0" lang="ru-RU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33" marR="5433" marT="5433" marB="0" anchor="ctr" horzOverflow="overflow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Подраздел</a:t>
                      </a:r>
                      <a:endParaRPr kumimoji="0" lang="ru-RU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33" marR="5433" marT="5433" marB="0" anchor="ctr" horzOverflow="overflow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Наименование 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33" marR="5433" marT="5433" marB="0" anchor="ctr" horzOverflow="overflow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Принято по бюджету решением Земского собрания от 23.12.2016 №105, первоначальный план на 2017 год, тыс. руб.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33" marR="5433" marT="5433" marB="0" anchor="ctr" horzOverflow="overflow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Уточненный план на 2017 год, тыс. руб.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33" marR="5433" marT="5433" marB="0" anchor="ctr" horzOverflow="overflow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Исполнено за  2017 год,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тыс. руб.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33" marR="5433" marT="5433" marB="0" anchor="ctr" horzOverflow="overflow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% исполнения к первоначаль-ному плану на 2017 год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33" marR="5433" marT="5433" marB="0" anchor="ctr" horzOverflow="overflow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% исполнения к уточненному плану на 2017 год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33" marR="5433" marT="5433" marB="0" anchor="ctr" horzOverflow="overflow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2363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01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effectLst/>
                          <a:latin typeface="Times New Roman" panose="02020603050405020304" pitchFamily="18" charset="0"/>
                        </a:rPr>
                        <a:t>00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1" i="0" u="none" strike="noStrike">
                          <a:effectLst/>
                          <a:latin typeface="Times New Roman" panose="02020603050405020304" pitchFamily="18" charset="0"/>
                        </a:rPr>
                        <a:t>Общегосударственные вопросы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48730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53024,8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52813,8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108,4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99,6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4158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01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02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1748,77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914,00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877,50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50,2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96,0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90263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01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03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Расходы на обеспечение функций органов местного самоуправления (Иные бюджетные ассигнования)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593,63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#ДЕЛ/0!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9026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01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04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19437,1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21 461,70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21 360,20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109,9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99,5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858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01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05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Судебная система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1,00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#ДЕЛ/0!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221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01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06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8296,6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8 913,10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8 911,60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107,4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858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01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07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Обеспечение проведения выборов и референдумов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50,00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50,00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858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01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Резервные фонды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7,90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858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01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Другие общегосударственные вопросы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18003,9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19 831,30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19 772,30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109,8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99,7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149736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03153931"/>
              </p:ext>
            </p:extLst>
          </p:nvPr>
        </p:nvGraphicFramePr>
        <p:xfrm>
          <a:off x="1727200" y="1"/>
          <a:ext cx="10391043" cy="5686227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84276"/>
                <a:gridCol w="511002"/>
                <a:gridCol w="3553578"/>
                <a:gridCol w="1244493"/>
                <a:gridCol w="1242729"/>
                <a:gridCol w="1244493"/>
                <a:gridCol w="1131677"/>
                <a:gridCol w="1078795"/>
              </a:tblGrid>
              <a:tr h="207374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Раздел</a:t>
                      </a:r>
                      <a:endParaRPr kumimoji="0" lang="ru-RU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33" marR="5433" marT="5433" marB="0" anchor="ctr" horzOverflow="overflow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Подраздел</a:t>
                      </a:r>
                      <a:endParaRPr kumimoji="0" lang="ru-RU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33" marR="5433" marT="5433" marB="0" anchor="ctr" horzOverflow="overflow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Наименование 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33" marR="5433" marT="5433" marB="0" anchor="ctr" horzOverflow="overflow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Принято по бюджету решением Земского собрания от 23.12.2016 №105, первоначальный план на 2017 год, тыс. руб.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33" marR="5433" marT="5433" marB="0" anchor="ctr" horzOverflow="overflow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Уточненный план на 2017 год, тыс. руб.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33" marR="5433" marT="5433" marB="0" anchor="ctr" horzOverflow="overflow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Исполнено за  2017 год,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тыс. руб.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33" marR="5433" marT="5433" marB="0" anchor="ctr" horzOverflow="overflow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% исполнения к первоначаль-ному плану на 2017 год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33" marR="5433" marT="5433" marB="0" anchor="ctr" horzOverflow="overflow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% исполнения к уточненному плану на 2017 год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33" marR="5433" marT="5433" marB="0" anchor="ctr" horzOverflow="overflow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303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02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effectLst/>
                          <a:latin typeface="Times New Roman" panose="02020603050405020304" pitchFamily="18" charset="0"/>
                        </a:rPr>
                        <a:t>00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1" i="0" u="none" strike="noStrike">
                          <a:effectLst/>
                          <a:latin typeface="Times New Roman" panose="02020603050405020304" pitchFamily="18" charset="0"/>
                        </a:rPr>
                        <a:t>Национальная оборона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915,6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effectLst/>
                          <a:latin typeface="Times New Roman" panose="02020603050405020304" pitchFamily="18" charset="0"/>
                        </a:rPr>
                        <a:t>915,60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effectLst/>
                          <a:latin typeface="Times New Roman" panose="02020603050405020304" pitchFamily="18" charset="0"/>
                        </a:rPr>
                        <a:t>915,60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0273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02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03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Мобилизационная и вневойсковая подготовка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915,6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915,60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915,60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273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effectLst/>
                          <a:latin typeface="Times New Roman" panose="02020603050405020304" pitchFamily="18" charset="0"/>
                        </a:rPr>
                        <a:t>03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effectLst/>
                          <a:latin typeface="Times New Roman" panose="02020603050405020304" pitchFamily="18" charset="0"/>
                        </a:rPr>
                        <a:t>00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>
                          <a:effectLst/>
                          <a:latin typeface="Times New Roman" panose="02020603050405020304" pitchFamily="18" charset="0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3216,9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effectLst/>
                          <a:latin typeface="Times New Roman" panose="02020603050405020304" pitchFamily="18" charset="0"/>
                        </a:rPr>
                        <a:t>2 981,40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2 921,40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90,8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98,0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0273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03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09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Защита населения и территории от чрезвычайных ситуаций природного и техногенного характера, гражданская оборона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3216,9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effectLst/>
                          <a:latin typeface="Times New Roman" panose="02020603050405020304" pitchFamily="18" charset="0"/>
                        </a:rPr>
                        <a:t>2 981,40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effectLst/>
                          <a:latin typeface="Times New Roman" panose="02020603050405020304" pitchFamily="18" charset="0"/>
                        </a:rPr>
                        <a:t>2 921,40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90,8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98,0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893080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167551768"/>
              </p:ext>
            </p:extLst>
          </p:nvPr>
        </p:nvGraphicFramePr>
        <p:xfrm>
          <a:off x="1719845" y="-1"/>
          <a:ext cx="10335123" cy="6748074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82207"/>
                <a:gridCol w="508253"/>
                <a:gridCol w="3534456"/>
                <a:gridCol w="1237796"/>
                <a:gridCol w="1236041"/>
                <a:gridCol w="1237796"/>
                <a:gridCol w="1125586"/>
                <a:gridCol w="1072988"/>
              </a:tblGrid>
              <a:tr h="1893429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Раздел</a:t>
                      </a:r>
                      <a:endParaRPr kumimoji="0" lang="ru-RU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33" marR="5433" marT="5433" marB="0" anchor="ctr" horzOverflow="overflow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Подраздел</a:t>
                      </a:r>
                      <a:endParaRPr kumimoji="0" lang="ru-RU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33" marR="5433" marT="5433" marB="0" anchor="ctr" horzOverflow="overflow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Наименование 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33" marR="5433" marT="5433" marB="0" anchor="ctr" horzOverflow="overflow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Принято по бюджету решением Земского собрания от 23.12.2016 №105, первоначальный план на 2017 год, тыс. руб.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33" marR="5433" marT="5433" marB="0" anchor="ctr" horzOverflow="overflow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Уточненный план на 2017 год, тыс. руб.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33" marR="5433" marT="5433" marB="0" anchor="ctr" horzOverflow="overflow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Исполнено за  2017 год,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тыс. руб.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33" marR="5433" marT="5433" marB="0" anchor="ctr" horzOverflow="overflow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% исполнения к первоначаль-ному плану на 2017 год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33" marR="5433" marT="5433" marB="0" anchor="ctr" horzOverflow="overflow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% исполнения к уточненному плану на 2017 год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33" marR="5433" marT="5433" marB="0" anchor="ctr" horzOverflow="overflow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144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04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>
                          <a:effectLst/>
                          <a:latin typeface="Times New Roman" panose="02020603050405020304" pitchFamily="18" charset="0"/>
                        </a:rPr>
                        <a:t>Национальная экономика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15873,1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21 328,90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21 321,30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134,3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13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04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01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Общеэкономические вопросы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354,90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354,60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118,2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99,9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13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04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05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Сельское хозяйство и рыболовство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10464,2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7 507,30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7 500,10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71,7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99,9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13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04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08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Транспорт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555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500,50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500,50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90,2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51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04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09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Дорожное хозяйство (дорожные фонды)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7 759,10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7 759,00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#ДЕЛ/0!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13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04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Связь и информатика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601,20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601,20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#ДЕЛ/0!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573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04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4553,9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4 605,90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4 605,90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101,1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68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05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1" i="0" u="none" strike="noStrike">
                          <a:effectLst/>
                          <a:latin typeface="Times New Roman" panose="02020603050405020304" pitchFamily="18" charset="0"/>
                        </a:rPr>
                        <a:t>Жилищно-коммунальное хозяйство</a:t>
                      </a:r>
                    </a:p>
                  </a:txBody>
                  <a:tcPr marL="9525" marR="9525" marT="9525" marB="0" anchor="b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2105,7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15 153,80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14 961,00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710,5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98,7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633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05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01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Жилищное хозяйство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962,4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10 107,70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9 978,10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1036,8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98,7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38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05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02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Коммунальное хозяйство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1 407,00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1 407,00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281,4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354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05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03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Благоустройство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3 438,50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3 394,20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#ДЕЛ/0!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98,7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625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05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05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643,3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200,60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181,70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28,2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90,6</a:t>
                      </a: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0474243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82165835"/>
              </p:ext>
            </p:extLst>
          </p:nvPr>
        </p:nvGraphicFramePr>
        <p:xfrm>
          <a:off x="1524000" y="-4"/>
          <a:ext cx="10530969" cy="6756407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65228"/>
                <a:gridCol w="399880"/>
                <a:gridCol w="3582405"/>
                <a:gridCol w="1295023"/>
                <a:gridCol w="1293187"/>
                <a:gridCol w="1295023"/>
                <a:gridCol w="1177627"/>
                <a:gridCol w="1122596"/>
              </a:tblGrid>
              <a:tr h="1966234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Раздел</a:t>
                      </a:r>
                      <a:endParaRPr kumimoji="0" lang="ru-RU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33" marR="5433" marT="5433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Подраздел</a:t>
                      </a:r>
                      <a:endParaRPr kumimoji="0" lang="ru-RU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33" marR="5433" marT="5433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Наименование 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33" marR="5433" marT="5433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Принято по бюджету решением Земского собрания от 23.12.2016 №105, первоначальный план на 2017 год, тыс. руб.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33" marR="5433" marT="5433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Уточненный план на 2017 год,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тыс. руб.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33" marR="5433" marT="5433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Исполнено за  2017 год,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тыс. руб.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33" marR="5433" marT="5433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% исполнения к первоначаль-ному плану на 2017 год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33" marR="5433" marT="5433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% исполнения к уточненному плану на 2017 год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33" marR="5433" marT="5433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021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1" i="0" u="none" strike="noStrike">
                          <a:effectLst/>
                          <a:latin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298792,8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299 277,70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299 237,00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100,1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97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Дошкольное образование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86711,5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85 895,10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85 895,00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99,1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797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Общее образование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177157,4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167 343,80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167 344,00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94,5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797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Дополнительное образование детей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12 449,50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12 449,50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#ДЕЛ/0!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797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Молодежная политика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8325,2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9 294,60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9 294,30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111,6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797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Другие вопросы в области образования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26598,7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24 294,70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24 254,20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91,2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99,8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46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1" i="0" u="none" strike="noStrike">
                          <a:effectLst/>
                          <a:latin typeface="Times New Roman" panose="02020603050405020304" pitchFamily="18" charset="0"/>
                        </a:rPr>
                        <a:t>Культура, кинематография 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74389,3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79 509,80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78 919,00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106,1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99,3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97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Культура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68906,6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74 017,10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73 427,60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106,6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99,2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797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Кинематография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338,20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338,20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96,6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489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5132,7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5 154,50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5 153,20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100,4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797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1" i="0" u="none" strike="noStrike">
                          <a:effectLst/>
                          <a:latin typeface="Times New Roman" panose="02020603050405020304" pitchFamily="18" charset="0"/>
                        </a:rPr>
                        <a:t>Социальная политика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11277,7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16 300,30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16 264,20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144,2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99,8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97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Пенсионное обеспечение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3093,2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3 018,80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3 018,80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97,6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797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Социальное обеспечение населения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1 254,90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1 234,40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307,8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98,4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797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Охрана семьи и детства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7519,5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11 571,40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11 556,40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153,7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99,9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168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Другие вопросы в области социальной политики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455,20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454,60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172,2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99,9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690629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098217502"/>
              </p:ext>
            </p:extLst>
          </p:nvPr>
        </p:nvGraphicFramePr>
        <p:xfrm>
          <a:off x="1574801" y="139700"/>
          <a:ext cx="10248900" cy="6464302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55445"/>
                <a:gridCol w="389170"/>
                <a:gridCol w="3486451"/>
                <a:gridCol w="1260336"/>
                <a:gridCol w="1258550"/>
                <a:gridCol w="1260336"/>
                <a:gridCol w="1146084"/>
                <a:gridCol w="1092528"/>
              </a:tblGrid>
              <a:tr h="5220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1" i="0" u="none" strike="noStrike">
                          <a:effectLst/>
                          <a:latin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1 414,50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1 414,50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353,6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220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Массовый спорт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1 414,50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1 414,50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353,6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220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Периодическая печать и издательства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1600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1 600,00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1 600,00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220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Средства массовой информации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1600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1 600,00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1 600,00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220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Обслуживание государственного внутреннего и муниципального долга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18,10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18,10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22,6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220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1" i="0" u="none" strike="noStrike">
                          <a:effectLst/>
                          <a:latin typeface="Times New Roman" panose="02020603050405020304" pitchFamily="18" charset="0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18,10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18,10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22,6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418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</a:rPr>
                        <a:t>Межбюджетные трансферты общего характера бюджетам </a:t>
                      </a:r>
                      <a:r>
                        <a:rPr lang="ru-RU" sz="1200" b="1" i="0" u="none" strike="noStrike" dirty="0" err="1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</a:rPr>
                        <a:t>субьектов</a:t>
                      </a:r>
                      <a:r>
                        <a:rPr lang="ru-RU" sz="1200" b="1" i="0" u="none" strike="noStrike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</a:rPr>
                        <a:t> РФ и муниципальных образований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46949,14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effectLst/>
                          <a:latin typeface="Times New Roman" panose="02020603050405020304" pitchFamily="18" charset="0"/>
                        </a:rPr>
                        <a:t>46 949,10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effectLst/>
                          <a:latin typeface="Times New Roman" panose="02020603050405020304" pitchFamily="18" charset="0"/>
                        </a:rPr>
                        <a:t>46 949,10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0242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Дотации на выравнивание бюджетной обеспеченности субъектов Российской Федерации и муниципальных образований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32761,4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32 761,40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32 761,40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242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Прочие межбюджетные трансферты общего характера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14187,74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14 187,70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14 187,70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41837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Итого</a:t>
                      </a:r>
                    </a:p>
                    <a:p>
                      <a:pPr algn="l" fontAlgn="b"/>
                      <a:r>
                        <a:rPr lang="ru-RU" sz="12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effectLst/>
                          <a:latin typeface="Times New Roman" panose="02020603050405020304" pitchFamily="18" charset="0"/>
                        </a:rPr>
                        <a:t>504 330,24</a:t>
                      </a:r>
                    </a:p>
                  </a:txBody>
                  <a:tcPr marL="9525" marR="9525" marT="9525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effectLst/>
                          <a:latin typeface="Times New Roman" panose="02020603050405020304" pitchFamily="18" charset="0"/>
                        </a:rPr>
                        <a:t>538 474,00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effectLst/>
                          <a:latin typeface="Times New Roman" panose="02020603050405020304" pitchFamily="18" charset="0"/>
                        </a:rPr>
                        <a:t>537 335,00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106,5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99,8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2370195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5751949"/>
              </p:ext>
            </p:extLst>
          </p:nvPr>
        </p:nvGraphicFramePr>
        <p:xfrm>
          <a:off x="1079500" y="0"/>
          <a:ext cx="11112500" cy="736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41782595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1524000" y="70991"/>
            <a:ext cx="10579768" cy="7647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2800" b="1" i="1" dirty="0"/>
          </a:p>
        </p:txBody>
      </p:sp>
      <p:sp>
        <p:nvSpPr>
          <p:cNvPr id="43013" name="Заголовок 1"/>
          <p:cNvSpPr>
            <a:spLocks noGrp="1"/>
          </p:cNvSpPr>
          <p:nvPr>
            <p:ph type="title"/>
          </p:nvPr>
        </p:nvSpPr>
        <p:spPr>
          <a:xfrm>
            <a:off x="1524000" y="143446"/>
            <a:ext cx="10668000" cy="764704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расходов бюджета </a:t>
            </a:r>
            <a:r>
              <a:rPr lang="ru-RU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Тоншаевского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 </a:t>
            </a:r>
            <a:b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муниципальным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программам в 2017 году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68525" y="2146351"/>
            <a:ext cx="4248150" cy="1223963"/>
          </a:xfrm>
          <a:prstGeom prst="rect">
            <a:avLst/>
          </a:prstGeom>
          <a:solidFill>
            <a:srgbClr val="E6E0EC"/>
          </a:solidFill>
          <a:ln w="53975" cmpd="thickThin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15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муниципальных программ на сумму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437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337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 рублей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(81 %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всех расходов), в том числе самые крупные: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386806" y="872296"/>
            <a:ext cx="8942387" cy="864518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5098"/>
            </a:schemeClr>
          </a:solidFill>
          <a:ln w="53975" cmpd="thickThin"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Всего расходы за 2017 год –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537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335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 рублей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3971925" y="1773239"/>
            <a:ext cx="107950" cy="287337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6813883" y="2168575"/>
            <a:ext cx="4103687" cy="1223963"/>
          </a:xfrm>
          <a:prstGeom prst="rect">
            <a:avLst/>
          </a:prstGeom>
          <a:solidFill>
            <a:srgbClr val="E6E0EC"/>
          </a:solidFill>
          <a:ln w="53975" cmpd="thickThin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9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Непрограммные расходы -</a:t>
            </a:r>
          </a:p>
          <a:p>
            <a:pPr algn="ctr">
              <a:defRPr/>
            </a:pPr>
            <a:r>
              <a:rPr lang="ru-RU" sz="1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99 </a:t>
            </a:r>
            <a:r>
              <a:rPr lang="ru-RU" sz="19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 </a:t>
            </a:r>
            <a:r>
              <a:rPr lang="ru-RU" sz="1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998 </a:t>
            </a:r>
            <a:r>
              <a:rPr lang="ru-RU" sz="19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 рублей </a:t>
            </a:r>
            <a:r>
              <a:rPr lang="ru-RU" sz="1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(19 % </a:t>
            </a:r>
            <a:r>
              <a:rPr lang="ru-RU" sz="19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всех расходов) 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flipH="1">
            <a:off x="8876839" y="1773239"/>
            <a:ext cx="107950" cy="287337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Стрелка вниз 14"/>
          <p:cNvSpPr/>
          <p:nvPr/>
        </p:nvSpPr>
        <p:spPr>
          <a:xfrm>
            <a:off x="3719513" y="3356994"/>
            <a:ext cx="360362" cy="504055"/>
          </a:xfrm>
          <a:prstGeom prst="downArrow">
            <a:avLst>
              <a:gd name="adj1" fmla="val 50000"/>
              <a:gd name="adj2" fmla="val 50000"/>
            </a:avLst>
          </a:prstGeom>
          <a:ln w="47625" cmpd="thickThin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403808" y="3861049"/>
            <a:ext cx="8820150" cy="647700"/>
          </a:xfrm>
          <a:prstGeom prst="rect">
            <a:avLst/>
          </a:prstGeom>
          <a:solidFill>
            <a:schemeClr val="accent1">
              <a:lumMod val="20000"/>
              <a:lumOff val="80000"/>
              <a:alpha val="32000"/>
            </a:schemeClr>
          </a:solidFill>
          <a:ln w="53975" cmpd="thickThin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ctr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"Развитие образования </a:t>
            </a:r>
            <a:r>
              <a:rPr lang="ru-RU" sz="1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Тоншаевского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 Нижегородской области – 298156,7 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403808" y="5240091"/>
            <a:ext cx="8820150" cy="647700"/>
          </a:xfrm>
          <a:prstGeom prst="rect">
            <a:avLst/>
          </a:prstGeom>
          <a:solidFill>
            <a:schemeClr val="accent1">
              <a:lumMod val="20000"/>
              <a:lumOff val="80000"/>
              <a:alpha val="33000"/>
            </a:schemeClr>
          </a:solidFill>
          <a:ln w="53975" cmpd="thickThin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агропромышленного комплекса </a:t>
            </a:r>
            <a:r>
              <a:rPr lang="ru-RU" sz="1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Тоншаевского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 Нижегородской области на период 2015-2020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годов – 7108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403808" y="4550570"/>
            <a:ext cx="8820150" cy="647700"/>
          </a:xfrm>
          <a:prstGeom prst="rect">
            <a:avLst/>
          </a:prstGeom>
          <a:solidFill>
            <a:schemeClr val="accent1">
              <a:lumMod val="20000"/>
              <a:lumOff val="80000"/>
              <a:alpha val="32000"/>
            </a:schemeClr>
          </a:solidFill>
          <a:ln w="53975" cmpd="thickThin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"Развитие культуры </a:t>
            </a:r>
            <a:r>
              <a:rPr lang="ru-RU" sz="1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Тоншаевского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 на 2015-2017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годы – 82733,7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403808" y="5948859"/>
            <a:ext cx="8759032" cy="649288"/>
          </a:xfrm>
          <a:prstGeom prst="rect">
            <a:avLst/>
          </a:prstGeom>
          <a:solidFill>
            <a:schemeClr val="accent1">
              <a:lumMod val="20000"/>
              <a:lumOff val="80000"/>
              <a:alpha val="33000"/>
            </a:schemeClr>
          </a:solidFill>
          <a:ln w="53975" cmpd="thickThin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ctr"/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"Обеспечение граждан </a:t>
            </a:r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Тоншаевского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муниципального района Нижегородской области достойным и комфортным жильем на период до 2024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года – 19102,6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2498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73344911"/>
              </p:ext>
            </p:extLst>
          </p:nvPr>
        </p:nvGraphicFramePr>
        <p:xfrm>
          <a:off x="2260600" y="750718"/>
          <a:ext cx="9753600" cy="5978490"/>
        </p:xfrm>
        <a:graphic>
          <a:graphicData uri="http://schemas.openxmlformats.org/drawingml/2006/table">
            <a:tbl>
              <a:tblPr>
                <a:tableStyleId>{125E5076-3810-47DD-B79F-674D7AD40C01}</a:tableStyleId>
              </a:tblPr>
              <a:tblGrid>
                <a:gridCol w="460749"/>
                <a:gridCol w="4549388"/>
                <a:gridCol w="1353207"/>
                <a:gridCol w="1148764"/>
                <a:gridCol w="1120746"/>
                <a:gridCol w="1120746"/>
              </a:tblGrid>
              <a:tr h="9141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06" marR="5606" marT="5606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муниципальных программ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06" marR="5606" marT="5606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Первоначальный план на 2017 год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06" marR="5606" marT="5606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план на 2017 год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06" marR="5606" marT="5606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за 2017 год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06" marR="5606" marT="5606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исполнения к уточненному плану на 2017 год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06" marR="5606" marT="5606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326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06" marR="5606" marT="5606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7200" marT="720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06" marR="5606" marT="5606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06" marR="5606" marT="5606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06" marR="5606" marT="5606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06" marR="5606" marT="5606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8012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06" marR="5606" marT="5606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"Развитие образования </a:t>
                      </a:r>
                      <a:r>
                        <a:rPr lang="ru-RU" sz="1200" b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Тоншаевского</a:t>
                      </a:r>
                      <a:r>
                        <a:rPr lang="ru-RU" sz="12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муниципального района Нижегородской области"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7200" marT="720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299255,10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06" marR="5606" marT="5606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298171,5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06" marR="5606" marT="5606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298156,7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06" marR="5606" marT="5606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06" marR="5606" marT="5606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451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06" marR="5606" marT="5606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</a:t>
                      </a:r>
                      <a:r>
                        <a:rPr lang="ru-RU" sz="12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"Развитие культуры </a:t>
                      </a:r>
                      <a:r>
                        <a:rPr lang="ru-RU" sz="1200" b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Тоншаевского</a:t>
                      </a:r>
                      <a:r>
                        <a:rPr lang="ru-RU" sz="12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муниципального района на 2015-2017 годы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7200" marT="720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78704,3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06" marR="5606" marT="5606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83324,4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06" marR="5606" marT="5606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82733,7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06" marR="5606" marT="5606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06" marR="5606" marT="5606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946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06" marR="5606" marT="5606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«Развитие агропромышленного комплекса </a:t>
                      </a:r>
                      <a:r>
                        <a:rPr lang="ru-RU" sz="1200" b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Тоншаевского</a:t>
                      </a:r>
                      <a:r>
                        <a:rPr lang="ru-RU" sz="12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муниципального района Нижегородской области на период 2015-2020 годов""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7200" marT="720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10426,4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06" marR="5606" marT="5606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7108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06" marR="5606" marT="5606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7108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06" marR="5606" marT="5606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06" marR="5606" marT="5606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3405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06" marR="5606" marT="5606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«Защита населения и территорий от чрезвычайных ситуаций, обеспечение пожарной безопасности и безопасности людей на водных объектах </a:t>
                      </a:r>
                      <a:r>
                        <a:rPr lang="ru-RU" sz="1200" b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Тоншаевского</a:t>
                      </a:r>
                      <a:r>
                        <a:rPr lang="ru-RU" sz="12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муниципального района Нижегородской области»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7200" marT="720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3216,9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06" marR="5606" marT="5606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6883,3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06" marR="5606" marT="5606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6642,9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06" marR="5606" marT="5606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06" marR="5606" marT="5606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523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06" marR="5606" marT="5606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"Управление муниципальным имуществом </a:t>
                      </a:r>
                      <a:r>
                        <a:rPr lang="ru-RU" sz="1200" b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Тоншаевского</a:t>
                      </a:r>
                      <a:r>
                        <a:rPr lang="ru-RU" sz="12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муниципального района Нижегородской области"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7200" marT="720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3194,5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06" marR="5606" marT="5606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2860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06" marR="5606" marT="5606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2791,2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06" marR="5606" marT="5606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06" marR="5606" marT="5606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980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06" marR="5606" marT="5606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"Управление муниципальными финансами </a:t>
                      </a:r>
                      <a:r>
                        <a:rPr lang="ru-RU" sz="12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Тоншаевского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муниципального района"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7200" marT="720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58001,34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06" marR="5606" marT="5606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11670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06" marR="5606" marT="5606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11668,7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06" marR="5606" marT="5606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06" marR="5606" marT="5606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921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06" marR="5606" marT="5606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"Содействие занятости населения </a:t>
                      </a:r>
                      <a:r>
                        <a:rPr lang="ru-RU" sz="12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Тоншаевского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муниципального района "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7200" marT="720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06" marR="5606" marT="5606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354,9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06" marR="5606" marT="5606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354,6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06" marR="5606" marT="5606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06" marR="5606" marT="5606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260600" y="0"/>
            <a:ext cx="9931400" cy="7647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2800" b="1" i="1" dirty="0"/>
          </a:p>
        </p:txBody>
      </p:sp>
      <p:sp>
        <p:nvSpPr>
          <p:cNvPr id="7" name="TextBox 6"/>
          <p:cNvSpPr txBox="1"/>
          <p:nvPr/>
        </p:nvSpPr>
        <p:spPr>
          <a:xfrm>
            <a:off x="3542978" y="0"/>
            <a:ext cx="8208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Расходы 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районного  бюджета  на реализацию муниципальных программ, тыс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рублей </a:t>
            </a:r>
            <a:endParaRPr lang="ru-RU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16610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03496255"/>
              </p:ext>
            </p:extLst>
          </p:nvPr>
        </p:nvGraphicFramePr>
        <p:xfrm>
          <a:off x="2527300" y="298748"/>
          <a:ext cx="9256588" cy="6318619"/>
        </p:xfrm>
        <a:graphic>
          <a:graphicData uri="http://schemas.openxmlformats.org/drawingml/2006/table">
            <a:tbl>
              <a:tblPr>
                <a:tableStyleId>{125E5076-3810-47DD-B79F-674D7AD40C01}</a:tableStyleId>
              </a:tblPr>
              <a:tblGrid>
                <a:gridCol w="437272"/>
                <a:gridCol w="4561817"/>
                <a:gridCol w="1040000"/>
                <a:gridCol w="1090227"/>
                <a:gridCol w="1063636"/>
                <a:gridCol w="1063636"/>
              </a:tblGrid>
              <a:tr h="12563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27" marR="6927" marT="6927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Наименование муниципальных программ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27" marR="6927" marT="6927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Первоначальный план на 2017 год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27" marR="6927" marT="6927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Уточненный план на 2017 год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27" marR="6927" marT="6927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Факт за 2017 год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27" marR="6927" marT="6927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исполнения к уточненному плану на 2017 год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27" marR="6927" marT="6927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8279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27" marR="6927" marT="6927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"Развитие малого и среднего предпринимательства </a:t>
                      </a:r>
                      <a:r>
                        <a:rPr lang="ru-RU" sz="12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Тоншаевского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муниципального района"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7200" marT="720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3693,9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27" marR="6927" marT="6927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4014,9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27" marR="6927" marT="6927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4014,9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27" marR="6927" marT="6927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27" marR="6927" marT="6927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825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9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27" marR="6927" marT="6927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"Обеспечение граждан </a:t>
                      </a:r>
                      <a:r>
                        <a:rPr lang="ru-RU" sz="12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Тоншаевского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муниципального района Нижегородской области достойным и комфортным жильем на период до 2024 года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7200" marT="720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3775,6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27" marR="6927" marT="6927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19247,3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27" marR="6927" marT="6927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19102,6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27" marR="6927" marT="6927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27" marR="6927" marT="6927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077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27" marR="6927" marT="6927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"Противодействие коррупции в </a:t>
                      </a:r>
                      <a:r>
                        <a:rPr lang="ru-RU" sz="12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Тоншаевском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муниципальном районе"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7200" marT="720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27" marR="6927" marT="6927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27" marR="6927" marT="6927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27" marR="6927" marT="6927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27" marR="6927" marT="6927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8707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11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27" marR="6927" marT="6927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Font typeface="+mj-lt"/>
                        <a:buNone/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"Развитие физической культуры, спорта и молодежной политики"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7200" marT="720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27" marR="6927" marT="6927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4681,3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27" marR="6927" marT="6927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4680,1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27" marR="6927" marT="6927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27" marR="6927" marT="6927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731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12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27" marR="6927" marT="6927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"Профилактика насилия и жестокого обращения с детьми, безнадзорности и правонарушений несовершеннолетних в </a:t>
                      </a:r>
                      <a:r>
                        <a:rPr lang="ru-RU" sz="12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Тоншаевском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районе на 2015-2020 годы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7200" marT="720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27" marR="6927" marT="6927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27" marR="6927" marT="6927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27" marR="6927" marT="6927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27" marR="6927" marT="6927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5274008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939700"/>
              </p:ext>
            </p:extLst>
          </p:nvPr>
        </p:nvGraphicFramePr>
        <p:xfrm>
          <a:off x="2358190" y="223884"/>
          <a:ext cx="9643310" cy="6282526"/>
        </p:xfrm>
        <a:graphic>
          <a:graphicData uri="http://schemas.openxmlformats.org/drawingml/2006/table">
            <a:tbl>
              <a:tblPr>
                <a:tableStyleId>{125E5076-3810-47DD-B79F-674D7AD40C01}</a:tableStyleId>
              </a:tblPr>
              <a:tblGrid>
                <a:gridCol w="455540"/>
                <a:gridCol w="4752401"/>
                <a:gridCol w="1083448"/>
                <a:gridCol w="1135775"/>
                <a:gridCol w="1108073"/>
                <a:gridCol w="1108073"/>
              </a:tblGrid>
              <a:tr h="12492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27" marR="6927" marT="6927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Наименование муниципальных программ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27" marR="6927" marT="6927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Первоначальный план на 2017 год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27" marR="6927" marT="6927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Уточненный план на 2017 год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27" marR="6927" marT="6927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Факт за 2017 год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27" marR="6927" marT="6927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исполнения к уточненному плану на 2017 год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27" marR="6927" marT="6927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8232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27" marR="6927" marT="6927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 </a:t>
                      </a:r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“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Профилактика преступлений и иных правонарушений в </a:t>
                      </a:r>
                      <a:r>
                        <a:rPr lang="ru-RU" sz="12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Тоншаевском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муниципальном районе</a:t>
                      </a:r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”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7200" marT="720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27" marR="6927" marT="6927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27" marR="6927" marT="6927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27" marR="6927" marT="6927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27" marR="6927" marT="6927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752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27" marR="6927" marT="6927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"Повышение безопасности дорожного движения в </a:t>
                      </a:r>
                      <a:r>
                        <a:rPr lang="ru-RU" sz="12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Тоншаевском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муниципальном районе Нижегородской области в 2016-2018г"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7200" marT="720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27" marR="6927" marT="6927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27" marR="6927" marT="6927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27" marR="6927" marT="6927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27" marR="6927" marT="6927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019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27" marR="6927" marT="6927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"Комплексные меры противодействия злоупотреблению наркотиками </a:t>
                      </a:r>
                    </a:p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 их незаконному обороту на 2016 – 2018 годы"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7200" marT="720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27" marR="6927" marT="6927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27" marR="6927" marT="6927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27" marR="6927" marT="6927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27" marR="6927" marT="6927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8657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27" marR="6927" marT="6927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Font typeface="+mj-lt"/>
                        <a:buNone/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«Профилактика терроризма и экстремизма на территории </a:t>
                      </a:r>
                      <a:r>
                        <a:rPr lang="ru-RU" sz="12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Тоншаевского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муниципального района на 2017-2020 годы»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7200" marT="720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27" marR="6927" marT="6927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27" marR="6927" marT="6927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27" marR="6927" marT="6927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27" marR="6927" marT="6927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67040">
                <a:tc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27" marR="6927" marT="6927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 по программам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7200" marT="720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461114,04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27" marR="6927" marT="6927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438426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27" marR="6927" marT="6927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437337,7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27" marR="6927" marT="6927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27" marR="6927" marT="6927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7952587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4269751" y="1069454"/>
            <a:ext cx="5508104" cy="3474876"/>
          </a:xfrm>
          <a:prstGeom prst="roundRect">
            <a:avLst/>
          </a:prstGeom>
          <a:solidFill>
            <a:srgbClr val="FFCCFF">
              <a:alpha val="31000"/>
            </a:srgbClr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buFont typeface="Wingdings" pitchFamily="2" charset="2"/>
              <a:buChar char="v"/>
              <a:defRPr/>
            </a:pP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835853" y="56542"/>
            <a:ext cx="10356147" cy="8367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2800" b="1" i="1" dirty="0"/>
          </a:p>
        </p:txBody>
      </p:sp>
      <p:sp>
        <p:nvSpPr>
          <p:cNvPr id="50182" name="Заголовок 1"/>
          <p:cNvSpPr>
            <a:spLocks noGrp="1"/>
          </p:cNvSpPr>
          <p:nvPr>
            <p:ph type="title"/>
          </p:nvPr>
        </p:nvSpPr>
        <p:spPr>
          <a:xfrm>
            <a:off x="1816100" y="125819"/>
            <a:ext cx="10375900" cy="836712"/>
          </a:xfrm>
        </p:spPr>
        <p:txBody>
          <a:bodyPr>
            <a:normAutofit fontScale="90000"/>
          </a:bodyPr>
          <a:lstStyle/>
          <a:p>
            <a:pPr algn="ctr" fontAlgn="ct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МП 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"Развитие образования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Тоншаевского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 Нижегородской 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 </a:t>
            </a:r>
            <a:r>
              <a:rPr lang="ru-RU" sz="28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2015-2020 годов"</a:t>
            </a: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83" name="Содержимое 2"/>
          <p:cNvSpPr>
            <a:spLocks noGrp="1"/>
          </p:cNvSpPr>
          <p:nvPr>
            <p:ph idx="1"/>
          </p:nvPr>
        </p:nvSpPr>
        <p:spPr>
          <a:xfrm>
            <a:off x="4492459" y="1586136"/>
            <a:ext cx="5436096" cy="5271864"/>
          </a:xfrm>
        </p:spPr>
        <p:txBody>
          <a:bodyPr>
            <a:normAutofit/>
          </a:bodyPr>
          <a:lstStyle/>
          <a:p>
            <a:pPr eaLnBrk="1" hangingPunct="1"/>
            <a:r>
              <a:rPr lang="ru-RU" dirty="0" smtClean="0">
                <a:latin typeface="Times New Roman" panose="02020603050405020304" pitchFamily="18" charset="0"/>
                <a:cs typeface="Times New Roman" pitchFamily="18" charset="0"/>
              </a:rPr>
              <a:t>Расходы на реализацию мероприятий муниципальной программы составили  298,2    млн. рублей или  68,18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%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общем объеме программных расходов бюджета.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том числе расходы на предоставление субсидии на выполнение муниципального задания образовательным учреждениям составили 239,53 млн. рублей или 79 % от общих расходов по программе.</a:t>
            </a:r>
          </a:p>
        </p:txBody>
      </p:sp>
      <p:pic>
        <p:nvPicPr>
          <p:cNvPr id="3074" name="Picture 2" descr="http://pimg.mycdn.me/getImage?disableStub=true&amp;type=VIDEO_S_720&amp;url=http%3A%2F%2Fvdp.mycdn.me%2FgetImage%3Fid%3D51249285834%26idx%3D0%26thumbType%3D32%26f%3D1&amp;signatureToken=P4Wai1r3X8BskbFjIjkFr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7798" y="1325932"/>
            <a:ext cx="2784145" cy="1784958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  <a:extLst/>
        </p:spPr>
      </p:pic>
      <p:pic>
        <p:nvPicPr>
          <p:cNvPr id="3078" name="Picture 6" descr="https://static.vl.ru/catalog/1484468923596_photoreport_big_dvha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7798" y="4421839"/>
            <a:ext cx="3539334" cy="2407332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  <a:extLst/>
        </p:spPr>
      </p:pic>
      <p:pic>
        <p:nvPicPr>
          <p:cNvPr id="3082" name="Picture 10" descr="https://pravoslavmolodezh.ru/wp-content/uploads/2018/05/12-2-768x51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8563" y="2820569"/>
            <a:ext cx="2781463" cy="1984677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  <a:extLst/>
        </p:spPr>
      </p:pic>
      <p:pic>
        <p:nvPicPr>
          <p:cNvPr id="7170" name="Picture 2" descr="http://tonshobr.ru/wp-content/uploads/2017/06/IMG_3809-1024x76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897304" y="1309029"/>
            <a:ext cx="2173548" cy="231047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172" name="Picture 4" descr="http://tns.omsu-nnov.ru/_data/objects/0017/9642/img.179642.dsc_018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897304" y="3619500"/>
            <a:ext cx="2173548" cy="2706842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  <a:extLst/>
        </p:spPr>
      </p:pic>
      <p:pic>
        <p:nvPicPr>
          <p:cNvPr id="7174" name="Picture 6" descr="http://roo-tonkino.ucoz.ru/images/novosti/2017/veloprobeg/C2Ucw_sbkyE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70313" y="4682883"/>
            <a:ext cx="3775060" cy="2007735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4012192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47900" y="0"/>
            <a:ext cx="9748300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Бюджетные средства направленные </a:t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образование в 2016-2017-2018г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845572948"/>
              </p:ext>
            </p:extLst>
          </p:nvPr>
        </p:nvGraphicFramePr>
        <p:xfrm>
          <a:off x="3084513" y="1244600"/>
          <a:ext cx="8915400" cy="5511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9" name="Picture 4" descr="http://ardatep.ru/wp-content/uploads/2017/04/IMG_230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9461" y="1325798"/>
            <a:ext cx="2268043" cy="130092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nn-news.net/img/20140901/623b53893c35a0abd4c25a585379c6e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36227" y="4068776"/>
            <a:ext cx="2090243" cy="133738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1" name="Picture 3" descr="C:\Документы Алексеевой\БЮДЖЕТ ДЛЯ ГРАЖДАН\бг картинки\бг\648a50e53c93.jpg"/>
          <p:cNvPicPr>
            <a:picLocks noChangeAspect="1" noChangeArrowheads="1"/>
          </p:cNvPicPr>
          <p:nvPr/>
        </p:nvPicPr>
        <p:blipFill>
          <a:blip r:embed="rId5"/>
          <a:srcRect b="4051"/>
          <a:stretch>
            <a:fillRect/>
          </a:stretch>
        </p:blipFill>
        <p:spPr bwMode="auto">
          <a:xfrm>
            <a:off x="1115194" y="2616051"/>
            <a:ext cx="2332310" cy="143986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xmlns="" val="419301778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5450" y="0"/>
            <a:ext cx="10496549" cy="766540"/>
          </a:xfrm>
        </p:spPr>
        <p:txBody>
          <a:bodyPr>
            <a:normAutofit/>
          </a:bodyPr>
          <a:lstStyle/>
          <a:p>
            <a:pPr algn="ctr"/>
            <a:r>
              <a:rPr lang="ru-RU" sz="1800" b="1" dirty="0"/>
              <a:t>Сведения о </a:t>
            </a:r>
            <a:r>
              <a:rPr lang="ru-RU" sz="1800" b="1" dirty="0" smtClean="0"/>
              <a:t>достигнутых </a:t>
            </a:r>
            <a:r>
              <a:rPr lang="ru-RU" sz="1800" b="1" dirty="0"/>
              <a:t>значениях целевых индикаторов муниципальной </a:t>
            </a:r>
            <a:r>
              <a:rPr lang="ru-RU" sz="1800" b="1" dirty="0" smtClean="0"/>
              <a:t>программы:</a:t>
            </a:r>
            <a:endParaRPr lang="ru-RU" sz="18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377165156"/>
              </p:ext>
            </p:extLst>
          </p:nvPr>
        </p:nvGraphicFramePr>
        <p:xfrm>
          <a:off x="1695450" y="766540"/>
          <a:ext cx="10287000" cy="58831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38056"/>
                <a:gridCol w="1225159"/>
                <a:gridCol w="1472712"/>
                <a:gridCol w="1251073"/>
              </a:tblGrid>
              <a:tr h="719360"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Наименование индикатора муниципальной программы</a:t>
                      </a:r>
                    </a:p>
                    <a:p>
                      <a:pPr algn="ctr"/>
                      <a:endParaRPr lang="ru-RU" sz="1400" b="1" i="0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Ед.</a:t>
                      </a:r>
                      <a:r>
                        <a:rPr lang="ru-RU" sz="1400" b="1" i="0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измерения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2017 год</a:t>
                      </a:r>
                    </a:p>
                    <a:p>
                      <a:pPr algn="ctr"/>
                      <a:r>
                        <a:rPr lang="ru-RU" sz="14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план</a:t>
                      </a:r>
                    </a:p>
                    <a:p>
                      <a:pPr algn="ctr"/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2017 год</a:t>
                      </a:r>
                    </a:p>
                    <a:p>
                      <a:pPr algn="ctr"/>
                      <a:r>
                        <a:rPr lang="ru-RU" sz="14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факт</a:t>
                      </a:r>
                    </a:p>
                    <a:p>
                      <a:pPr algn="ctr"/>
                      <a:endParaRPr lang="ru-RU" sz="1400" b="1" dirty="0"/>
                    </a:p>
                  </a:txBody>
                  <a:tcPr/>
                </a:tc>
              </a:tr>
              <a:tr h="347157">
                <a:tc>
                  <a:txBody>
                    <a:bodyPr/>
                    <a:lstStyle/>
                    <a:p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Доступность дошкольного образования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100</a:t>
                      </a:r>
                      <a:endParaRPr lang="ru-RU" dirty="0"/>
                    </a:p>
                  </a:txBody>
                  <a:tcPr/>
                </a:tc>
              </a:tr>
              <a:tr h="1128260">
                <a:tc>
                  <a:txBody>
                    <a:bodyPr/>
                    <a:lstStyle/>
                    <a:p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выпускников муниципальных общеобразовательных учреждений,</a:t>
                      </a:r>
                    </a:p>
                    <a:p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сдавших единый государственный по русскому языку и математике в</a:t>
                      </a:r>
                    </a:p>
                    <a:p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общей численности выпускников муниципальных</a:t>
                      </a:r>
                    </a:p>
                    <a:p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общеобразовательных учреждений, сдавших единый государственный</a:t>
                      </a:r>
                    </a:p>
                    <a:p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экзамен по данным предметам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100</a:t>
                      </a:r>
                      <a:endParaRPr lang="ru-RU" dirty="0"/>
                    </a:p>
                  </a:txBody>
                  <a:tcPr/>
                </a:tc>
              </a:tr>
              <a:tr h="954682">
                <a:tc>
                  <a:txBody>
                    <a:bodyPr/>
                    <a:lstStyle/>
                    <a:p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Удельный вес численности обучающихся по программам общего</a:t>
                      </a:r>
                    </a:p>
                    <a:p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образования, участвующих в олимпиадах и конкурсах различного</a:t>
                      </a:r>
                    </a:p>
                    <a:p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уровня, в общей численности обучающихся по программам общего</a:t>
                      </a:r>
                    </a:p>
                    <a:p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образования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53,5</a:t>
                      </a:r>
                      <a:endParaRPr lang="ru-RU" dirty="0"/>
                    </a:p>
                  </a:txBody>
                  <a:tcPr/>
                </a:tc>
              </a:tr>
              <a:tr h="347157">
                <a:tc>
                  <a:txBody>
                    <a:bodyPr/>
                    <a:lstStyle/>
                    <a:p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Охват учащихся горячим питанием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100</a:t>
                      </a:r>
                      <a:endParaRPr lang="ru-RU" dirty="0"/>
                    </a:p>
                  </a:txBody>
                  <a:tcPr/>
                </a:tc>
              </a:tr>
              <a:tr h="781103">
                <a:tc>
                  <a:txBody>
                    <a:bodyPr/>
                    <a:lstStyle/>
                    <a:p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детей-инвалидов, получающих образовательные услуги в форме</a:t>
                      </a:r>
                    </a:p>
                    <a:p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дистанционного обучения, от общего количества детей-инвалидов,</a:t>
                      </a:r>
                    </a:p>
                    <a:p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которым это показано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100</a:t>
                      </a:r>
                      <a:endParaRPr lang="ru-RU" dirty="0"/>
                    </a:p>
                  </a:txBody>
                  <a:tcPr/>
                </a:tc>
              </a:tr>
              <a:tr h="607525">
                <a:tc>
                  <a:txBody>
                    <a:bodyPr/>
                    <a:lstStyle/>
                    <a:p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Охват детей в возрасте 5 - 18 лет дополнительными образовательными</a:t>
                      </a:r>
                    </a:p>
                    <a:p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программами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94</a:t>
                      </a:r>
                      <a:endParaRPr lang="ru-RU" dirty="0"/>
                    </a:p>
                  </a:txBody>
                  <a:tcPr/>
                </a:tc>
              </a:tr>
              <a:tr h="781103">
                <a:tc>
                  <a:txBody>
                    <a:bodyPr/>
                    <a:lstStyle/>
                    <a:p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педагогических работников с высшей квалификационной</a:t>
                      </a:r>
                    </a:p>
                    <a:p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категорией в общей численности аттестованных педагогических</a:t>
                      </a:r>
                    </a:p>
                    <a:p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работников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23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01980577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Номер слайда 1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z="1200" dirty="0">
              <a:solidFill>
                <a:srgbClr val="D38E27"/>
              </a:solidFill>
              <a:latin typeface="Monotype Corsiva" pitchFamily="66" charset="0"/>
            </a:endParaRPr>
          </a:p>
        </p:txBody>
      </p:sp>
      <p:pic>
        <p:nvPicPr>
          <p:cNvPr id="44038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433991" y="1452631"/>
            <a:ext cx="2657475" cy="217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Скругленный прямоугольник 6"/>
          <p:cNvSpPr/>
          <p:nvPr/>
        </p:nvSpPr>
        <p:spPr>
          <a:xfrm>
            <a:off x="4442188" y="1089723"/>
            <a:ext cx="4870717" cy="3190962"/>
          </a:xfrm>
          <a:prstGeom prst="roundRect">
            <a:avLst/>
          </a:prstGeom>
          <a:solidFill>
            <a:srgbClr val="FFCCFF">
              <a:alpha val="31000"/>
            </a:srgbClr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buFont typeface="Wingdings" pitchFamily="2" charset="2"/>
              <a:buChar char="v"/>
              <a:defRPr/>
            </a:pP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одержимое 2"/>
          <p:cNvSpPr>
            <a:spLocks noGrp="1"/>
          </p:cNvSpPr>
          <p:nvPr>
            <p:ph idx="1"/>
          </p:nvPr>
        </p:nvSpPr>
        <p:spPr>
          <a:xfrm>
            <a:off x="4521006" y="1328158"/>
            <a:ext cx="4722799" cy="2790152"/>
          </a:xfrm>
        </p:spPr>
        <p:txBody>
          <a:bodyPr>
            <a:normAutofit/>
          </a:bodyPr>
          <a:lstStyle/>
          <a:p>
            <a:pPr eaLnBrk="1" hangingPunct="1"/>
            <a:r>
              <a:rPr lang="ru-RU" dirty="0" smtClean="0">
                <a:latin typeface="Times New Roman" panose="02020603050405020304" pitchFamily="18" charset="0"/>
                <a:cs typeface="Times New Roman" pitchFamily="18" charset="0"/>
              </a:rPr>
              <a:t>Расходы на реализацию мероприятий муниципальной программы составили  82,73 млн. рублей или  18,9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%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общем объеме программных расходов бюджета.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том числе расходы на предоставление субсидии на выполнение муниципального задания учреждениям культуры 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составили 54,64 млн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рублей или 18 % от общих расходов по программе.</a:t>
            </a:r>
          </a:p>
        </p:txBody>
      </p:sp>
      <p:pic>
        <p:nvPicPr>
          <p:cNvPr id="6146" name="Picture 2" descr="http://tonshaevo-rdk.ru/wp-content/uploads/2018/02/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20414" y="4895221"/>
            <a:ext cx="3133725" cy="1956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tns.omsu-nnov.ru/_data/objects/0016/7370/img.167370.img_004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6034" y="1006792"/>
            <a:ext cx="3010698" cy="2258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tns.omsu-nnov.ru/_data/objects/0011/5207/img.115207.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85744" y="4473882"/>
            <a:ext cx="3500804" cy="2018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://tonshaevo-rdk.ru/wp-content/uploads/2017/10/osenniy_otryv-2-1600x106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312905" y="3769395"/>
            <a:ext cx="2758009" cy="2018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https://i.ytimg.com/vi/lnLNhUMvltw/hqdefault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6034" y="2908300"/>
            <a:ext cx="3079797" cy="189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65300" y="13350"/>
            <a:ext cx="10022442" cy="95715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222500" y="253445"/>
            <a:ext cx="9398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ctr"/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МП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"Развитие культуры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Тоншаевского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 на 2015-2017 годы</a:t>
            </a:r>
          </a:p>
        </p:txBody>
      </p:sp>
    </p:spTree>
    <p:extLst>
      <p:ext uri="{BB962C8B-B14F-4D97-AF65-F5344CB8AC3E}">
        <p14:creationId xmlns:p14="http://schemas.microsoft.com/office/powerpoint/2010/main" xmlns="" val="173529822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рямоугольник 28"/>
          <p:cNvSpPr/>
          <p:nvPr/>
        </p:nvSpPr>
        <p:spPr>
          <a:xfrm>
            <a:off x="2676848" y="88906"/>
            <a:ext cx="9144000" cy="7647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2800" b="1" i="1" dirty="0"/>
          </a:p>
        </p:txBody>
      </p:sp>
      <p:sp>
        <p:nvSpPr>
          <p:cNvPr id="7" name="Овал 6"/>
          <p:cNvSpPr/>
          <p:nvPr/>
        </p:nvSpPr>
        <p:spPr>
          <a:xfrm>
            <a:off x="4799857" y="2996952"/>
            <a:ext cx="2448991" cy="2017192"/>
          </a:xfrm>
          <a:prstGeom prst="ellipse">
            <a:avLst/>
          </a:prstGeom>
          <a:solidFill>
            <a:srgbClr val="33CCCC">
              <a:alpha val="38000"/>
            </a:srgbClr>
          </a:solidFill>
          <a:ln w="53975" cmpd="thickThin"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Предоставление субсидии на выполнение муниципального задания учреждениям, </a:t>
            </a:r>
          </a:p>
          <a:p>
            <a:pPr algn="ctr">
              <a:defRPr/>
            </a:pPr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55605,3 </a:t>
            </a:r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 руб.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519625" y="1291382"/>
            <a:ext cx="2448372" cy="936625"/>
          </a:xfrm>
          <a:prstGeom prst="roundRect">
            <a:avLst/>
          </a:prstGeom>
          <a:solidFill>
            <a:srgbClr val="F4ECF8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МУК МДК Юбилейный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7435,8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 руб.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818311" y="3141490"/>
            <a:ext cx="2160240" cy="1079500"/>
          </a:xfrm>
          <a:prstGeom prst="round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МБУ ДО ТДМШ 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3933,9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тыс. руб.</a:t>
            </a:r>
          </a:p>
        </p:txBody>
      </p:sp>
      <p:sp>
        <p:nvSpPr>
          <p:cNvPr id="22" name="Заголовок 1"/>
          <p:cNvSpPr txBox="1">
            <a:spLocks/>
          </p:cNvSpPr>
          <p:nvPr/>
        </p:nvSpPr>
        <p:spPr>
          <a:xfrm>
            <a:off x="2771344" y="87829"/>
            <a:ext cx="9144000" cy="836613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"Развитие культуры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 на 2015-2017 годы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584178" y="5581550"/>
            <a:ext cx="2232248" cy="863600"/>
          </a:xfrm>
          <a:prstGeom prst="roundRect">
            <a:avLst/>
          </a:prstGeom>
          <a:solidFill>
            <a:srgbClr val="CC99FF">
              <a:alpha val="42000"/>
            </a:srgb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МБУК  МЦКС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17990,3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тыс. руб.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431841" y="1391194"/>
            <a:ext cx="2592288" cy="936104"/>
          </a:xfrm>
          <a:prstGeom prst="roundRect">
            <a:avLst/>
          </a:prstGeom>
          <a:solidFill>
            <a:srgbClr val="44ECB8">
              <a:alpha val="65000"/>
            </a:srgb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МУК    ТКМ 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2598,9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. руб.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614088" y="2774593"/>
            <a:ext cx="2232248" cy="1007492"/>
          </a:xfrm>
          <a:prstGeom prst="roundRect">
            <a:avLst/>
          </a:prstGeom>
          <a:solidFill>
            <a:srgbClr val="FFFF99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МУК  МЦБС 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14413,8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 руб.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962104" y="4920065"/>
            <a:ext cx="2016447" cy="863600"/>
          </a:xfrm>
          <a:prstGeom prst="round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МБУК  МРДК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9232,6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тыс. руб.</a:t>
            </a:r>
          </a:p>
        </p:txBody>
      </p:sp>
      <p:cxnSp>
        <p:nvCxnSpPr>
          <p:cNvPr id="32" name="Прямая со стрелкой 31"/>
          <p:cNvCxnSpPr/>
          <p:nvPr/>
        </p:nvCxnSpPr>
        <p:spPr>
          <a:xfrm flipH="1" flipV="1">
            <a:off x="4929402" y="2307225"/>
            <a:ext cx="569699" cy="72427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stCxn id="7" idx="7"/>
            <a:endCxn id="12" idx="1"/>
          </p:cNvCxnSpPr>
          <p:nvPr/>
        </p:nvCxnSpPr>
        <p:spPr>
          <a:xfrm flipV="1">
            <a:off x="6890202" y="1859246"/>
            <a:ext cx="541639" cy="143311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>
            <a:endCxn id="10" idx="3"/>
          </p:cNvCxnSpPr>
          <p:nvPr/>
        </p:nvCxnSpPr>
        <p:spPr>
          <a:xfrm flipH="1" flipV="1">
            <a:off x="3846336" y="3278339"/>
            <a:ext cx="1083066" cy="41437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>
            <a:stCxn id="7" idx="6"/>
          </p:cNvCxnSpPr>
          <p:nvPr/>
        </p:nvCxnSpPr>
        <p:spPr>
          <a:xfrm flipV="1">
            <a:off x="7248848" y="3832907"/>
            <a:ext cx="587922" cy="17264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>
            <a:stCxn id="7" idx="3"/>
            <a:endCxn id="20" idx="0"/>
          </p:cNvCxnSpPr>
          <p:nvPr/>
        </p:nvCxnSpPr>
        <p:spPr>
          <a:xfrm flipH="1">
            <a:off x="4700302" y="4718733"/>
            <a:ext cx="458201" cy="86281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7003245" y="4585246"/>
            <a:ext cx="1023548" cy="44993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8194" name="Picture 2" descr="https://ds04.infourok.ru/uploads/ex/0165/0014e8f4-daca0e85/hello_html_39f0b76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24129" y="1391564"/>
            <a:ext cx="1938822" cy="134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pravmin74.ru/sites/default/files/styles/news-main-image-inner/hash/bb/ff/bbffdee96f0200c9bd9400feac7bb119.jpg?itok=uWccJ5AV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74275" y="2996952"/>
            <a:ext cx="2117725" cy="1588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s://ds04.infourok.ru/uploads/ex/0165/0014e8f4-daca0e85/hello_html_2c5afef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0844" y="1057166"/>
            <a:ext cx="1845814" cy="1270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://tns.omsu-nnov.ru/_data/objects/0016/9852/img.169852.dsc_599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12465" y="5337920"/>
            <a:ext cx="2080346" cy="1181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https://ds04.infourok.ru/uploads/ex/0165/0014e8f4-daca0e85/hello_html_m5d20619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7288" y="4130089"/>
            <a:ext cx="2249052" cy="1055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12" descr="http://tns.omsu-nnov.ru/_data/objects/0014/8820/img.148820._z2v2775_(2)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78551" y="5185512"/>
            <a:ext cx="2213449" cy="1383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44764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  <p:bldP spid="20" grpId="0" animBg="1"/>
      <p:bldP spid="12" grpId="0" animBg="1"/>
      <p:bldP spid="10" grpId="0" animBg="1"/>
      <p:bldP spid="11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2838" y="147860"/>
            <a:ext cx="9809162" cy="461740"/>
          </a:xfrm>
        </p:spPr>
        <p:txBody>
          <a:bodyPr>
            <a:normAutofit/>
          </a:bodyPr>
          <a:lstStyle/>
          <a:p>
            <a:r>
              <a:rPr lang="ru-RU" sz="1600" b="1" dirty="0"/>
              <a:t>Сведения о </a:t>
            </a:r>
            <a:r>
              <a:rPr lang="ru-RU" sz="1600" b="1" dirty="0" smtClean="0"/>
              <a:t>достигнутых </a:t>
            </a:r>
            <a:r>
              <a:rPr lang="ru-RU" sz="1600" b="1" dirty="0"/>
              <a:t>значениях целевых индикаторов муниципальной </a:t>
            </a:r>
            <a:r>
              <a:rPr lang="ru-RU" sz="1600" b="1" dirty="0" smtClean="0"/>
              <a:t>программы</a:t>
            </a:r>
            <a:r>
              <a:rPr lang="ru-RU" sz="1600" b="1" dirty="0"/>
              <a:t>:</a:t>
            </a:r>
            <a:endParaRPr lang="ru-RU" sz="16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207922094"/>
              </p:ext>
            </p:extLst>
          </p:nvPr>
        </p:nvGraphicFramePr>
        <p:xfrm>
          <a:off x="1765300" y="609600"/>
          <a:ext cx="9979819" cy="556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88737"/>
                <a:gridCol w="1505900"/>
                <a:gridCol w="1364762"/>
                <a:gridCol w="112042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Наименование индикатора муниципальной программы</a:t>
                      </a:r>
                    </a:p>
                    <a:p>
                      <a:pPr algn="ctr"/>
                      <a:endParaRPr lang="ru-RU" sz="1400" b="1" i="0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Ед.</a:t>
                      </a:r>
                      <a:r>
                        <a:rPr lang="ru-RU" sz="1400" b="1" i="0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измерения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2017 год</a:t>
                      </a:r>
                    </a:p>
                    <a:p>
                      <a:pPr algn="ctr"/>
                      <a:r>
                        <a:rPr lang="ru-RU" sz="14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2017 год</a:t>
                      </a:r>
                    </a:p>
                    <a:p>
                      <a:pPr algn="ctr"/>
                      <a:r>
                        <a:rPr lang="ru-RU" sz="14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факт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Уровень фактической обеспеченности учреждениями культуры  от нормативной потребности:</a:t>
                      </a:r>
                    </a:p>
                    <a:p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клубами и учреждениями клубного типа</a:t>
                      </a:r>
                    </a:p>
                    <a:p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библиотеками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%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Увеличение доли пользователей библиотек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 к предыдущему</a:t>
                      </a:r>
                    </a:p>
                    <a:p>
                      <a:pPr algn="ctr"/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году</a:t>
                      </a:r>
                      <a:endParaRPr lang="ru-RU" sz="14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0,3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Увеличение доли посетителей музея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 к предыдущему</a:t>
                      </a:r>
                    </a:p>
                    <a:p>
                      <a:pPr algn="ctr"/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году</a:t>
                      </a:r>
                      <a:endParaRPr lang="ru-RU" sz="12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0,51</a:t>
                      </a:r>
                      <a:endParaRPr lang="ru-RU" dirty="0"/>
                    </a:p>
                  </a:txBody>
                  <a:tcPr/>
                </a:tc>
              </a:tr>
              <a:tr h="1051560">
                <a:tc>
                  <a:txBody>
                    <a:bodyPr/>
                    <a:lstStyle/>
                    <a:p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Удовлетворенность населения качеством предоставляемых услуг в</a:t>
                      </a:r>
                    </a:p>
                    <a:p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сфере культуры (качеством культурного обслуживания)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ru-RU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96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детей в возрасте 5 – 18 лет, получающих услуги по</a:t>
                      </a:r>
                    </a:p>
                    <a:p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дополнительному образованию в организациях, подведомственных</a:t>
                      </a:r>
                    </a:p>
                    <a:p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органам управления в сфере культуры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%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100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7827542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4571494" y="1033670"/>
            <a:ext cx="4870717" cy="2821877"/>
          </a:xfrm>
          <a:prstGeom prst="roundRect">
            <a:avLst/>
          </a:prstGeom>
          <a:solidFill>
            <a:srgbClr val="FFCCFF">
              <a:alpha val="31000"/>
            </a:srgbClr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buFont typeface="Wingdings" pitchFamily="2" charset="2"/>
              <a:buChar char="v"/>
              <a:defRPr/>
            </a:pPr>
            <a:endParaRPr lang="ru-RU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одержимое 2"/>
          <p:cNvSpPr>
            <a:spLocks noGrp="1"/>
          </p:cNvSpPr>
          <p:nvPr>
            <p:ph idx="1"/>
          </p:nvPr>
        </p:nvSpPr>
        <p:spPr>
          <a:xfrm>
            <a:off x="4521007" y="1328158"/>
            <a:ext cx="4528688" cy="2583442"/>
          </a:xfrm>
        </p:spPr>
        <p:txBody>
          <a:bodyPr>
            <a:normAutofit/>
          </a:bodyPr>
          <a:lstStyle/>
          <a:p>
            <a:pPr eaLnBrk="1" hangingPunct="1"/>
            <a:r>
              <a:rPr lang="ru-RU" dirty="0" smtClean="0">
                <a:latin typeface="Times New Roman" panose="02020603050405020304" pitchFamily="18" charset="0"/>
                <a:cs typeface="Times New Roman" pitchFamily="18" charset="0"/>
              </a:rPr>
              <a:t>Расходы на реализацию мероприятий муниципальной программы составили  7,1 млн. рублей или  2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%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общем объеме программных расходов бюджета.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том числе расходы на предоставление поддержки с / х предприятиям 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составили     3,4 млн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рублей или   48 % от общих расходов по программе.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92700" y="896527"/>
            <a:ext cx="2699299" cy="202447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46006" y="3721250"/>
            <a:ext cx="3175000" cy="238125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21006" y="4368587"/>
            <a:ext cx="2299339" cy="233888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90398" y="1089723"/>
            <a:ext cx="3040712" cy="23812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92700" y="3008903"/>
            <a:ext cx="2720467" cy="191252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16955" y="4368587"/>
            <a:ext cx="2699299" cy="233888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90398" y="39868"/>
            <a:ext cx="10022693" cy="957155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663700" y="265710"/>
            <a:ext cx="9525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ctr"/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МП </a:t>
            </a:r>
            <a:r>
              <a:rPr lang="en-US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агропромышленного комплекса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Тоншаевского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 Нижегородской области на период 2015-2020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годов</a:t>
            </a:r>
            <a:r>
              <a:rPr lang="en-US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ru-RU" sz="2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983478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4" name="TextBox 5"/>
          <p:cNvSpPr txBox="1">
            <a:spLocks noChangeArrowheads="1"/>
          </p:cNvSpPr>
          <p:nvPr/>
        </p:nvSpPr>
        <p:spPr bwMode="auto">
          <a:xfrm>
            <a:off x="1917700" y="797224"/>
            <a:ext cx="9994900" cy="615553"/>
          </a:xfrm>
          <a:prstGeom prst="rect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271463"/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Поддержка сельского хозяйства в </a:t>
            </a:r>
            <a:r>
              <a:rPr lang="ru-RU" sz="1600" i="1" dirty="0" err="1" smtClean="0">
                <a:latin typeface="Times New Roman" pitchFamily="18" charset="0"/>
                <a:cs typeface="Times New Roman" pitchFamily="18" charset="0"/>
              </a:rPr>
              <a:t>Тоншаевском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 районе 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в 2017 году осуществлялась за счет субвенций областного и федерального бюджета на исполнение государственных полномочий.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892300" y="0"/>
            <a:ext cx="10109200" cy="8367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2600" dirty="0">
              <a:latin typeface="Century" pitchFamily="18" charset="0"/>
            </a:endParaRPr>
          </a:p>
        </p:txBody>
      </p:sp>
      <p:sp>
        <p:nvSpPr>
          <p:cNvPr id="68613" name="Заголовок 10"/>
          <p:cNvSpPr>
            <a:spLocks noGrp="1"/>
          </p:cNvSpPr>
          <p:nvPr>
            <p:ph type="title" idx="4294967295"/>
          </p:nvPr>
        </p:nvSpPr>
        <p:spPr>
          <a:xfrm>
            <a:off x="1663700" y="45531"/>
            <a:ext cx="10566400" cy="836712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МП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агропромышленного комплекса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Тоншаевского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 Нижегородской области на период 2015-2020 годов""</a:t>
            </a:r>
            <a:b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i="1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95096267"/>
              </p:ext>
            </p:extLst>
          </p:nvPr>
        </p:nvGraphicFramePr>
        <p:xfrm>
          <a:off x="1892300" y="1484689"/>
          <a:ext cx="10020299" cy="3729077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6430507"/>
                <a:gridCol w="1183631"/>
                <a:gridCol w="1183631"/>
                <a:gridCol w="1222530"/>
              </a:tblGrid>
              <a:tr h="1162140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Направления поддержки</a:t>
                      </a:r>
                      <a:endParaRPr lang="ru-RU" sz="1500" dirty="0">
                        <a:latin typeface="+mn-lt"/>
                      </a:endParaRPr>
                    </a:p>
                  </a:txBody>
                  <a:tcPr marT="36000" marB="3600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План,</a:t>
                      </a:r>
                    </a:p>
                    <a:p>
                      <a:pPr algn="ctr"/>
                      <a:r>
                        <a:rPr lang="ru-RU" sz="1500" dirty="0" smtClean="0"/>
                        <a:t>тыс. руб.</a:t>
                      </a:r>
                      <a:endParaRPr lang="ru-RU" sz="1500" dirty="0"/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Факт,</a:t>
                      </a:r>
                    </a:p>
                    <a:p>
                      <a:pPr algn="ctr"/>
                      <a:r>
                        <a:rPr lang="ru-RU" sz="1500" dirty="0" smtClean="0"/>
                        <a:t>тыс. руб.</a:t>
                      </a:r>
                      <a:endParaRPr lang="ru-RU" sz="1500" dirty="0"/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% исполнения</a:t>
                      </a:r>
                      <a:endParaRPr lang="ru-RU" sz="1500" dirty="0"/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  <a:alpha val="45000"/>
                      </a:schemeClr>
                    </a:solidFill>
                  </a:tcPr>
                </a:tc>
              </a:tr>
              <a:tr h="7052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/>
                        <a:t>Подпрограмма Развитие сельского хозяйства, пищевой и перерабатывающей промышленности </a:t>
                      </a:r>
                      <a:r>
                        <a:rPr lang="ru-RU" sz="1400" kern="1200" dirty="0" err="1" smtClean="0"/>
                        <a:t>Тоншаевского</a:t>
                      </a:r>
                      <a:r>
                        <a:rPr lang="ru-RU" sz="1400" kern="1200" dirty="0" smtClean="0"/>
                        <a:t> района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marT="0" marB="3600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3372,99</a:t>
                      </a:r>
                      <a:endParaRPr lang="ru-RU" sz="1400" b="1" dirty="0"/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3372,99</a:t>
                      </a:r>
                      <a:endParaRPr lang="ru-RU" sz="1400" b="1" dirty="0"/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100</a:t>
                      </a:r>
                      <a:endParaRPr lang="ru-RU" sz="1400" b="1" dirty="0"/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05255">
                <a:tc>
                  <a:txBody>
                    <a:bodyPr/>
                    <a:lstStyle/>
                    <a:p>
                      <a:pPr algn="just"/>
                      <a:r>
                        <a:rPr lang="ru-RU" sz="1400" kern="1200" dirty="0" smtClean="0"/>
                        <a:t>Подпрограмма Устойчивое развитие сельских территорий </a:t>
                      </a:r>
                      <a:r>
                        <a:rPr lang="ru-RU" sz="1400" kern="1200" dirty="0" err="1" smtClean="0"/>
                        <a:t>Тоншаевского</a:t>
                      </a:r>
                      <a:r>
                        <a:rPr lang="ru-RU" sz="1400" kern="1200" dirty="0" smtClean="0"/>
                        <a:t> муниципального района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marT="0" marB="3600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+mn-lt"/>
                          <a:ea typeface="Times New Roman"/>
                          <a:cs typeface="Times New Roman"/>
                        </a:rPr>
                        <a:t>320</a:t>
                      </a:r>
                      <a:endParaRPr lang="ru-RU" sz="14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+mn-lt"/>
                          <a:ea typeface="Times New Roman"/>
                          <a:cs typeface="Times New Roman"/>
                        </a:rPr>
                        <a:t>320</a:t>
                      </a:r>
                      <a:endParaRPr lang="ru-RU" sz="14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+mn-lt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4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91866">
                <a:tc>
                  <a:txBody>
                    <a:bodyPr/>
                    <a:lstStyle/>
                    <a:p>
                      <a:r>
                        <a:rPr lang="ru-RU" sz="1400" kern="1200" dirty="0" smtClean="0"/>
                        <a:t>Подпрограмма Обеспечение реализации Муниципальной программы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marT="0" marB="3600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+mn-lt"/>
                          <a:ea typeface="Times New Roman"/>
                          <a:cs typeface="Times New Roman"/>
                        </a:rPr>
                        <a:t>3415,1</a:t>
                      </a:r>
                      <a:endParaRPr lang="ru-RU" sz="14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+mn-lt"/>
                          <a:ea typeface="Times New Roman"/>
                          <a:cs typeface="Times New Roman"/>
                        </a:rPr>
                        <a:t>3415,1</a:t>
                      </a:r>
                      <a:endParaRPr lang="ru-RU" sz="14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+mn-lt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4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64561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ИТОГО</a:t>
                      </a:r>
                      <a:endParaRPr lang="ru-RU" sz="1400" b="1" dirty="0"/>
                    </a:p>
                  </a:txBody>
                  <a:tcPr marT="0" marB="3600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7108,09</a:t>
                      </a:r>
                      <a:endParaRPr lang="ru-RU" sz="1400" b="1" dirty="0"/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7108,09</a:t>
                      </a:r>
                      <a:endParaRPr lang="ru-RU" sz="1400" b="1" dirty="0"/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100</a:t>
                      </a:r>
                      <a:endParaRPr lang="ru-RU" sz="1400" b="1" dirty="0"/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26" name="Picture 2" descr="https://smolensk-i.ru/wp-content/uploads/2012/09/IMG_704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34175" y="5406009"/>
            <a:ext cx="2180351" cy="1360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ww.agrobase.ru/uploads/publications/2017/01/09/kooperativ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7174" y="5526340"/>
            <a:ext cx="2765425" cy="1269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92300" y="5497071"/>
            <a:ext cx="1917700" cy="132840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34540" y="5497071"/>
            <a:ext cx="2251948" cy="1269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34047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2838" y="689281"/>
            <a:ext cx="9809162" cy="461740"/>
          </a:xfrm>
        </p:spPr>
        <p:txBody>
          <a:bodyPr>
            <a:normAutofit/>
          </a:bodyPr>
          <a:lstStyle/>
          <a:p>
            <a:r>
              <a:rPr lang="ru-RU" sz="1600" b="1" dirty="0"/>
              <a:t>Сведения о </a:t>
            </a:r>
            <a:r>
              <a:rPr lang="ru-RU" sz="1600" b="1" dirty="0" smtClean="0"/>
              <a:t>достигнутых </a:t>
            </a:r>
            <a:r>
              <a:rPr lang="ru-RU" sz="1600" b="1" dirty="0"/>
              <a:t>значениях целевых индикаторов муниципальной </a:t>
            </a:r>
            <a:r>
              <a:rPr lang="ru-RU" sz="1600" b="1" dirty="0" smtClean="0"/>
              <a:t>программы</a:t>
            </a:r>
            <a:r>
              <a:rPr lang="ru-RU" sz="1600" b="1" dirty="0"/>
              <a:t>:</a:t>
            </a:r>
            <a:endParaRPr lang="ru-RU" sz="1600" dirty="0"/>
          </a:p>
        </p:txBody>
      </p:sp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254254022"/>
              </p:ext>
            </p:extLst>
          </p:nvPr>
        </p:nvGraphicFramePr>
        <p:xfrm>
          <a:off x="2382838" y="1475871"/>
          <a:ext cx="9285956" cy="48103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71158"/>
                <a:gridCol w="1515978"/>
                <a:gridCol w="1347537"/>
                <a:gridCol w="1251283"/>
              </a:tblGrid>
              <a:tr h="991063"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Наименование индикатора муниципальной программы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Ед.</a:t>
                      </a:r>
                      <a:r>
                        <a:rPr lang="ru-RU" sz="1800" b="1" i="0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измерения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2017 год</a:t>
                      </a:r>
                    </a:p>
                    <a:p>
                      <a:pPr algn="ctr"/>
                      <a:r>
                        <a:rPr lang="ru-RU" sz="18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2017 год</a:t>
                      </a:r>
                    </a:p>
                    <a:p>
                      <a:pPr algn="ctr"/>
                      <a:r>
                        <a:rPr lang="ru-RU" sz="18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факт</a:t>
                      </a:r>
                    </a:p>
                  </a:txBody>
                  <a:tcPr/>
                </a:tc>
              </a:tr>
              <a:tr h="384550"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Индекс производства продукции С/х-ва всех категорий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%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100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77,1</a:t>
                      </a:r>
                      <a:endParaRPr lang="ru-RU" sz="1800" dirty="0"/>
                    </a:p>
                  </a:txBody>
                  <a:tcPr/>
                </a:tc>
              </a:tr>
              <a:tr h="336884"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Индекс производства продукции растениеводства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%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100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86,4</a:t>
                      </a:r>
                      <a:endParaRPr lang="ru-RU" sz="1800" dirty="0"/>
                    </a:p>
                  </a:txBody>
                  <a:tcPr/>
                </a:tc>
              </a:tr>
              <a:tr h="550591"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Индекс производства продукции животноводства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%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100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93</a:t>
                      </a:r>
                      <a:endParaRPr lang="ru-RU" sz="1800" dirty="0"/>
                    </a:p>
                  </a:txBody>
                  <a:tcPr/>
                </a:tc>
              </a:tr>
              <a:tr h="351777"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Уровень рентабельности С/Х организаций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ru-RU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9,2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6,8</a:t>
                      </a:r>
                      <a:endParaRPr lang="ru-RU" sz="1800" dirty="0"/>
                    </a:p>
                  </a:txBody>
                  <a:tcPr/>
                </a:tc>
              </a:tr>
              <a:tr h="589548"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Валовая продукция сельского хозяйства во всех категориях хозяйств 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%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100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90,5</a:t>
                      </a:r>
                      <a:endParaRPr lang="ru-RU" sz="1800" dirty="0"/>
                    </a:p>
                  </a:txBody>
                  <a:tcPr/>
                </a:tc>
              </a:tr>
              <a:tr h="446590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Посевная площадь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га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9168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10811</a:t>
                      </a:r>
                      <a:endParaRPr lang="ru-RU" sz="1800" dirty="0"/>
                    </a:p>
                  </a:txBody>
                  <a:tcPr/>
                </a:tc>
              </a:tr>
              <a:tr h="446590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Урожайность зерновых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smtClean="0"/>
                        <a:t>ц/га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17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13,6</a:t>
                      </a:r>
                      <a:endParaRPr lang="ru-RU" sz="1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64872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4719888" y="2836510"/>
            <a:ext cx="4870717" cy="1756769"/>
          </a:xfrm>
          <a:prstGeom prst="roundRect">
            <a:avLst/>
          </a:prstGeom>
          <a:solidFill>
            <a:srgbClr val="FFCCFF">
              <a:alpha val="31000"/>
            </a:srgbClr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buFont typeface="Wingdings" pitchFamily="2" charset="2"/>
              <a:buChar char="v"/>
              <a:defRPr/>
            </a:pPr>
            <a:endParaRPr lang="ru-RU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одержимое 2"/>
          <p:cNvSpPr>
            <a:spLocks noGrp="1"/>
          </p:cNvSpPr>
          <p:nvPr>
            <p:ph idx="1"/>
          </p:nvPr>
        </p:nvSpPr>
        <p:spPr>
          <a:xfrm>
            <a:off x="4439820" y="3124347"/>
            <a:ext cx="4528688" cy="1337300"/>
          </a:xfrm>
        </p:spPr>
        <p:txBody>
          <a:bodyPr>
            <a:normAutofit/>
          </a:bodyPr>
          <a:lstStyle/>
          <a:p>
            <a:pPr eaLnBrk="1" hangingPunct="1"/>
            <a:r>
              <a:rPr lang="ru-RU" dirty="0" smtClean="0">
                <a:latin typeface="Times New Roman" panose="02020603050405020304" pitchFamily="18" charset="0"/>
                <a:cs typeface="Times New Roman" pitchFamily="18" charset="0"/>
              </a:rPr>
              <a:t>Расходы на реализацию мероприятий муниципальной программы составили  19,1 млн. рублей или  5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%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общем объеме программных расходов бюджета. </a:t>
            </a:r>
          </a:p>
        </p:txBody>
      </p:sp>
      <p:pic>
        <p:nvPicPr>
          <p:cNvPr id="13" name="Picture 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55755" y="4877954"/>
            <a:ext cx="2697478" cy="1769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20970" y="1007371"/>
            <a:ext cx="2880129" cy="171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4" descr="DSC_300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649481" y="2815844"/>
            <a:ext cx="2289544" cy="1645803"/>
          </a:xfrm>
          <a:prstGeom prst="rect">
            <a:avLst/>
          </a:prstGeom>
          <a:noFill/>
          <a:effectLst>
            <a:outerShdw dist="107763" dir="18900000" algn="ctr" rotWithShape="0">
              <a:srgbClr val="808080">
                <a:alpha val="0"/>
              </a:srgbClr>
            </a:outerShdw>
          </a:effectLst>
        </p:spPr>
      </p:pic>
      <p:pic>
        <p:nvPicPr>
          <p:cNvPr id="18" name="Picture 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66338" y="2707281"/>
            <a:ext cx="3038156" cy="2023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19895" y="898970"/>
            <a:ext cx="2757506" cy="1809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44668" y="966238"/>
            <a:ext cx="2611990" cy="1741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1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44668" y="4753711"/>
            <a:ext cx="2894013" cy="1830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94373" y="-52088"/>
            <a:ext cx="10236071" cy="95105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239769" y="40692"/>
            <a:ext cx="94233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ctr"/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МП </a:t>
            </a:r>
            <a:r>
              <a:rPr lang="ru-RU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"Обеспечение граждан </a:t>
            </a:r>
            <a:r>
              <a:rPr lang="ru-RU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Тоншаевского</a:t>
            </a:r>
            <a:r>
              <a:rPr lang="ru-RU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муниципального района Нижегородской области достойным и комфортным жильем на период до 2024 </a:t>
            </a:r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года</a:t>
            </a:r>
            <a:r>
              <a:rPr lang="en-US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endParaRPr lang="ru-RU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67686" y="4877954"/>
            <a:ext cx="2452247" cy="1834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8513772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939604" y="277540"/>
            <a:ext cx="8712968" cy="42862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Расходы на реализацию муниципальной программы 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416504"/>
              </p:ext>
            </p:extLst>
          </p:nvPr>
        </p:nvGraphicFramePr>
        <p:xfrm>
          <a:off x="2400300" y="782909"/>
          <a:ext cx="9575800" cy="4099396"/>
        </p:xfrm>
        <a:graphic>
          <a:graphicData uri="http://schemas.openxmlformats.org/drawingml/2006/table">
            <a:tbl>
              <a:tblPr/>
              <a:tblGrid>
                <a:gridCol w="6354328"/>
                <a:gridCol w="1063247"/>
                <a:gridCol w="1156210"/>
                <a:gridCol w="1002015"/>
              </a:tblGrid>
              <a:tr h="871131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План,</a:t>
                      </a:r>
                    </a:p>
                    <a:p>
                      <a:pPr algn="ctr"/>
                      <a:r>
                        <a:rPr lang="ru-RU" sz="1500" dirty="0" smtClean="0"/>
                        <a:t>тыс. руб.</a:t>
                      </a:r>
                      <a:endParaRPr lang="ru-RU" sz="15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Факт,</a:t>
                      </a:r>
                    </a:p>
                    <a:p>
                      <a:pPr algn="ctr"/>
                      <a:r>
                        <a:rPr lang="ru-RU" sz="1500" dirty="0" smtClean="0"/>
                        <a:t>тыс. руб.</a:t>
                      </a:r>
                      <a:endParaRPr lang="ru-RU" sz="15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% исполнения</a:t>
                      </a:r>
                      <a:endParaRPr lang="ru-RU" sz="15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87773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МП "Обеспечение граждан </a:t>
                      </a:r>
                      <a:r>
                        <a:rPr lang="ru-RU" sz="160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Тоншаевского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муниципального района Нижегородской области достойным и комфортным жильем на период до 2024 года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19247,3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19102,6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100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30564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 Подпрограмма "Обеспечение жильем молодых семей"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8507,5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8507,5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22155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 Подпрограмма "Переселение граждан из </a:t>
                      </a:r>
                      <a:r>
                        <a:rPr lang="ru-RU" sz="1600" b="0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аварйного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жилого фонда с учетом малоэтажного строительства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1177,3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1162,2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99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87773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 Подпрограмма " Обеспечение мероприятий по капитальному ремонту многоквартирных домов"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9562,5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9432,9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99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588" y="4882305"/>
            <a:ext cx="2267909" cy="197569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4167" y="4959046"/>
            <a:ext cx="2517866" cy="178931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3253" y="4948101"/>
            <a:ext cx="2414225" cy="178931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2076" y="4950397"/>
            <a:ext cx="2304488" cy="1847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7006031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1907381" y="129332"/>
            <a:ext cx="10287000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Индикаторы достижения цели и показатели непосредственных результатов программы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3257827"/>
              </p:ext>
            </p:extLst>
          </p:nvPr>
        </p:nvGraphicFramePr>
        <p:xfrm>
          <a:off x="2197099" y="850900"/>
          <a:ext cx="9639302" cy="4031367"/>
        </p:xfrm>
        <a:graphic>
          <a:graphicData uri="http://schemas.openxmlformats.org/drawingml/2006/table">
            <a:tbl>
              <a:tblPr/>
              <a:tblGrid>
                <a:gridCol w="527120"/>
                <a:gridCol w="3905181"/>
                <a:gridCol w="914400"/>
                <a:gridCol w="2513891"/>
                <a:gridCol w="1778710"/>
              </a:tblGrid>
              <a:tr h="792867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индикатора </a:t>
                      </a:r>
                      <a:endParaRPr lang="ru-RU" sz="1600" b="1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/ </a:t>
                      </a: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непосредственного результата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ед. измерения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Значение</a:t>
                      </a:r>
                      <a:r>
                        <a:rPr lang="en-US" sz="16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индикатора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/ </a:t>
                      </a: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непосредственного результата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6433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2016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2017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1250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Ввод жилья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кв.м.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5332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1636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 расселенных жилых помещений (квартир)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98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64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0720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Общее количество граждан улучшивших жилищные условия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228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237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0868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Calibri"/>
                          <a:ea typeface="Calibri"/>
                          <a:cs typeface="Times New Roman"/>
                        </a:rPr>
                        <a:t>Обеспечены</a:t>
                      </a:r>
                      <a:r>
                        <a:rPr lang="ru-RU" sz="1600" b="1" baseline="0" dirty="0" smtClean="0">
                          <a:latin typeface="Calibri"/>
                          <a:ea typeface="Calibri"/>
                          <a:cs typeface="Times New Roman"/>
                        </a:rPr>
                        <a:t> жильем дети сироты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92867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Times New Roman"/>
                        </a:rPr>
                        <a:t>Обеспечены жильем Ветераны войны , участники боевых действий и инвалиды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7099" y="5019095"/>
            <a:ext cx="2731245" cy="1810669"/>
          </a:xfrm>
          <a:prstGeom prst="rect">
            <a:avLst/>
          </a:prstGeom>
        </p:spPr>
      </p:pic>
      <p:pic>
        <p:nvPicPr>
          <p:cNvPr id="8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70189" y="5032331"/>
            <a:ext cx="2962275" cy="1797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93544" y="5019095"/>
            <a:ext cx="3046412" cy="1707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38564134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4525" y="1177925"/>
            <a:ext cx="6206575" cy="521253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7145" y="1380288"/>
            <a:ext cx="2487384" cy="171922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51900" y="5096884"/>
            <a:ext cx="2426418" cy="151803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02193" y="3175300"/>
            <a:ext cx="2597121" cy="171312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8562" y="94985"/>
            <a:ext cx="9943438" cy="95105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705100" y="170533"/>
            <a:ext cx="90805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Улучшение жилищных условий граждан в 2016-2017 годах за счёт участия в государственных жилищных программах</a:t>
            </a:r>
          </a:p>
        </p:txBody>
      </p:sp>
    </p:spTree>
    <p:extLst>
      <p:ext uri="{BB962C8B-B14F-4D97-AF65-F5344CB8AC3E}">
        <p14:creationId xmlns:p14="http://schemas.microsoft.com/office/powerpoint/2010/main" xmlns="" val="302042653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79616585"/>
              </p:ext>
            </p:extLst>
          </p:nvPr>
        </p:nvGraphicFramePr>
        <p:xfrm>
          <a:off x="2349500" y="951059"/>
          <a:ext cx="9636029" cy="3836841"/>
        </p:xfrm>
        <a:graphic>
          <a:graphicData uri="http://schemas.openxmlformats.org/drawingml/2006/table">
            <a:tbl>
              <a:tblPr/>
              <a:tblGrid>
                <a:gridCol w="6489730"/>
                <a:gridCol w="1038437"/>
                <a:gridCol w="1129230"/>
                <a:gridCol w="978632"/>
              </a:tblGrid>
              <a:tr h="815338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План,</a:t>
                      </a:r>
                    </a:p>
                    <a:p>
                      <a:pPr algn="ctr"/>
                      <a:r>
                        <a:rPr lang="ru-RU" sz="1500" dirty="0" smtClean="0"/>
                        <a:t>тыс. руб.</a:t>
                      </a:r>
                      <a:endParaRPr lang="ru-RU" sz="15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Факт,</a:t>
                      </a:r>
                    </a:p>
                    <a:p>
                      <a:pPr algn="ctr"/>
                      <a:r>
                        <a:rPr lang="ru-RU" sz="1500" dirty="0" smtClean="0"/>
                        <a:t>тыс. руб.</a:t>
                      </a:r>
                      <a:endParaRPr lang="ru-RU" sz="15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% исполнения</a:t>
                      </a:r>
                      <a:endParaRPr lang="ru-RU" sz="15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30913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МП  "Управление муниципальными финансами </a:t>
                      </a:r>
                      <a:r>
                        <a:rPr lang="ru-RU" sz="160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Тоншаевского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муниципального района"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11670,1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11668,7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100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77369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Подпрограмма "Организация и совершенствование бюджетного процесса </a:t>
                      </a:r>
                      <a:r>
                        <a:rPr lang="ru-RU" sz="1600" b="0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Тоншаевского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муниципального района"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1841,4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1841,4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82308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rtl="0" fontAlgn="ctr"/>
                      <a:r>
                        <a:rPr lang="ru-RU" sz="1600" b="0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Подпрграмма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"Обеспечение сбалансированности бюджетов поселений </a:t>
                      </a:r>
                      <a:r>
                        <a:rPr lang="ru-RU" sz="1600" b="0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Тоншаевского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муниципального района"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915,6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915,6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3091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Подпрограмма "Обеспечение реализации муниципальной программы"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8913,1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8911,6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8562" y="0"/>
            <a:ext cx="9943438" cy="95105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2928" y="54868"/>
            <a:ext cx="9132600" cy="841321"/>
          </a:xfrm>
          <a:prstGeom prst="rect">
            <a:avLst/>
          </a:prstGeom>
        </p:spPr>
      </p:pic>
      <p:pic>
        <p:nvPicPr>
          <p:cNvPr id="9" name="Picture 2" descr="Картинки по запросу социально-экономическое развитие картинки"/>
          <p:cNvPicPr>
            <a:picLocks noChangeAspect="1" noChangeArrowheads="1"/>
          </p:cNvPicPr>
          <p:nvPr/>
        </p:nvPicPr>
        <p:blipFill>
          <a:blip r:embed="rId4" cstate="print">
            <a:duotone>
              <a:srgbClr val="FFC000">
                <a:shade val="45000"/>
                <a:satMod val="135000"/>
              </a:srgbClr>
              <a:prstClr val="white"/>
            </a:duotone>
          </a:blip>
          <a:srcRect/>
          <a:stretch>
            <a:fillRect/>
          </a:stretch>
        </p:blipFill>
        <p:spPr bwMode="auto">
          <a:xfrm>
            <a:off x="2248562" y="4953001"/>
            <a:ext cx="9736966" cy="1790700"/>
          </a:xfrm>
          <a:prstGeom prst="rect">
            <a:avLst/>
          </a:prstGeom>
          <a:ln>
            <a:solidFill>
              <a:sysClr val="window" lastClr="FFFFFF"/>
            </a:solidFill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424913607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81721" y="139700"/>
            <a:ext cx="1731963" cy="1347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06166" y="1527176"/>
            <a:ext cx="1787181" cy="953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06166" y="2436130"/>
            <a:ext cx="1714891" cy="7250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20857" y="3092503"/>
            <a:ext cx="1800200" cy="7103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50985" y="3825305"/>
            <a:ext cx="1770072" cy="8336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81721" y="4705919"/>
            <a:ext cx="1714043" cy="9458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20857" y="5651781"/>
            <a:ext cx="1776288" cy="1179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Прямоугольник 4"/>
          <p:cNvSpPr>
            <a:spLocks noChangeArrowheads="1"/>
          </p:cNvSpPr>
          <p:nvPr/>
        </p:nvSpPr>
        <p:spPr bwMode="auto">
          <a:xfrm>
            <a:off x="4576419" y="1752224"/>
            <a:ext cx="58277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prstClr val="black"/>
                </a:solidFill>
                <a:latin typeface="Arial" charset="0"/>
                <a:cs typeface="Arial" charset="0"/>
              </a:rPr>
              <a:t>Обеспечение сбалансированности бюджета</a:t>
            </a:r>
          </a:p>
        </p:txBody>
      </p:sp>
      <p:sp>
        <p:nvSpPr>
          <p:cNvPr id="15" name="Прямоугольник 11"/>
          <p:cNvSpPr>
            <a:spLocks noChangeArrowheads="1"/>
          </p:cNvSpPr>
          <p:nvPr/>
        </p:nvSpPr>
        <p:spPr bwMode="auto">
          <a:xfrm>
            <a:off x="4657381" y="2703436"/>
            <a:ext cx="49006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prstClr val="black"/>
                </a:solidFill>
                <a:latin typeface="Arial" charset="0"/>
                <a:cs typeface="Arial" charset="0"/>
              </a:rPr>
              <a:t>Укрепление доходной базы бюджета</a:t>
            </a:r>
          </a:p>
        </p:txBody>
      </p:sp>
      <p:sp>
        <p:nvSpPr>
          <p:cNvPr id="16" name="Прямоугольник 12"/>
          <p:cNvSpPr>
            <a:spLocks noChangeArrowheads="1"/>
          </p:cNvSpPr>
          <p:nvPr/>
        </p:nvSpPr>
        <p:spPr bwMode="auto">
          <a:xfrm>
            <a:off x="4657381" y="3312929"/>
            <a:ext cx="6661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prstClr val="black"/>
                </a:solidFill>
                <a:latin typeface="Arial" charset="0"/>
                <a:cs typeface="Arial" charset="0"/>
              </a:rPr>
              <a:t>Повышение эффективности бюджетных расходов</a:t>
            </a:r>
          </a:p>
        </p:txBody>
      </p:sp>
      <p:sp>
        <p:nvSpPr>
          <p:cNvPr id="17" name="Прямоугольник 7"/>
          <p:cNvSpPr>
            <a:spLocks noChangeArrowheads="1"/>
          </p:cNvSpPr>
          <p:nvPr/>
        </p:nvSpPr>
        <p:spPr bwMode="auto">
          <a:xfrm>
            <a:off x="4657381" y="4096625"/>
            <a:ext cx="6788150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prstClr val="black"/>
                </a:solidFill>
                <a:latin typeface="Arial" charset="0"/>
                <a:cs typeface="Arial" charset="0"/>
              </a:rPr>
              <a:t>Эффективное управление муниципальным долгом</a:t>
            </a:r>
          </a:p>
        </p:txBody>
      </p:sp>
      <p:sp>
        <p:nvSpPr>
          <p:cNvPr id="18" name="Прямоугольник 9"/>
          <p:cNvSpPr>
            <a:spLocks noChangeArrowheads="1"/>
          </p:cNvSpPr>
          <p:nvPr/>
        </p:nvSpPr>
        <p:spPr bwMode="auto">
          <a:xfrm>
            <a:off x="4593881" y="4795442"/>
            <a:ext cx="71167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prstClr val="black"/>
                </a:solidFill>
                <a:latin typeface="Arial" charset="0"/>
                <a:cs typeface="Arial" charset="0"/>
              </a:rPr>
              <a:t>Осуществление внутреннего муниципального финансового контроля</a:t>
            </a:r>
          </a:p>
        </p:txBody>
      </p:sp>
      <p:sp>
        <p:nvSpPr>
          <p:cNvPr id="19" name="Прямоугольник 10"/>
          <p:cNvSpPr>
            <a:spLocks noChangeArrowheads="1"/>
          </p:cNvSpPr>
          <p:nvPr/>
        </p:nvSpPr>
        <p:spPr bwMode="auto">
          <a:xfrm>
            <a:off x="4593881" y="5861224"/>
            <a:ext cx="61579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prstClr val="black"/>
                </a:solidFill>
                <a:latin typeface="Arial" charset="0"/>
                <a:cs typeface="Arial" charset="0"/>
              </a:rPr>
              <a:t>Повышение открытости бюджетного процесса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4749456" y="191782"/>
            <a:ext cx="71504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Основные задачи, решаемые в процессе исполнения бюджета в 2017 году</a:t>
            </a:r>
          </a:p>
        </p:txBody>
      </p:sp>
    </p:spTree>
    <p:extLst>
      <p:ext uri="{BB962C8B-B14F-4D97-AF65-F5344CB8AC3E}">
        <p14:creationId xmlns:p14="http://schemas.microsoft.com/office/powerpoint/2010/main" xmlns="" val="291578789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986809964"/>
              </p:ext>
            </p:extLst>
          </p:nvPr>
        </p:nvGraphicFramePr>
        <p:xfrm>
          <a:off x="3594100" y="1103421"/>
          <a:ext cx="6388100" cy="54116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8562" y="0"/>
            <a:ext cx="9943438" cy="951058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841467" y="152363"/>
            <a:ext cx="641406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Поддержка местных инициатив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893300" y="951057"/>
            <a:ext cx="1928813" cy="1563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055" descr="P111027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893300" y="2768653"/>
            <a:ext cx="2189163" cy="157321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DSC0194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50426" y="4595919"/>
            <a:ext cx="2071687" cy="150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0769" y="1732828"/>
            <a:ext cx="1958834" cy="1524000"/>
          </a:xfrm>
          <a:prstGeom prst="rect">
            <a:avLst/>
          </a:prstGeom>
        </p:spPr>
      </p:pic>
      <p:pic>
        <p:nvPicPr>
          <p:cNvPr id="4098" name="Picture 2" descr="http://uren-vesti.ru/media/cache/3b/e2/d6/8d/5a/df/3be2d68d5adfc7230cd923dff84eaa4d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27353" y="3887130"/>
            <a:ext cx="1885667" cy="1509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4218695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898382154"/>
              </p:ext>
            </p:extLst>
          </p:nvPr>
        </p:nvGraphicFramePr>
        <p:xfrm>
          <a:off x="3306846" y="1168398"/>
          <a:ext cx="6751867" cy="543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8562" y="0"/>
            <a:ext cx="9943438" cy="951058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841467" y="152363"/>
            <a:ext cx="641406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Поддержка местных инициатив</a:t>
            </a:r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160001" y="1193799"/>
            <a:ext cx="2032000" cy="1648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059" descr="100_440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58714" y="3121234"/>
            <a:ext cx="2133286" cy="160496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58712" y="5011948"/>
            <a:ext cx="2133287" cy="166708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98562" y="1368603"/>
            <a:ext cx="2293938" cy="16129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79920" y="3399048"/>
            <a:ext cx="2317467" cy="173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784897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2400300" y="0"/>
            <a:ext cx="9677400" cy="9087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 cap="flat" cmpd="sng" algn="ctr">
            <a:noFill/>
            <a:prstDash val="solid"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defRPr/>
            </a:pPr>
            <a:endParaRPr lang="ru-RU" sz="2200" b="1" i="1" dirty="0">
              <a:cs typeface="Times New Roman" pitchFamily="18" charset="0"/>
            </a:endParaRPr>
          </a:p>
        </p:txBody>
      </p:sp>
      <p:sp>
        <p:nvSpPr>
          <p:cNvPr id="13318" name="Заголовок 1"/>
          <p:cNvSpPr>
            <a:spLocks noGrp="1"/>
          </p:cNvSpPr>
          <p:nvPr>
            <p:ph type="title"/>
          </p:nvPr>
        </p:nvSpPr>
        <p:spPr>
          <a:xfrm>
            <a:off x="2514600" y="-12700"/>
            <a:ext cx="9677400" cy="90872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sz="2600" b="1" i="1" dirty="0">
                <a:latin typeface="+mn-lt"/>
                <a:cs typeface="Times New Roman" pitchFamily="18" charset="0"/>
              </a:rPr>
              <a:t>Динамика кредиторской задолженности бюджета </a:t>
            </a:r>
            <a:r>
              <a:rPr lang="ru-RU" sz="2600" b="1" i="1" dirty="0" smtClean="0">
                <a:latin typeface="+mn-lt"/>
                <a:cs typeface="Times New Roman" pitchFamily="18" charset="0"/>
              </a:rPr>
              <a:t>, </a:t>
            </a:r>
            <a:r>
              <a:rPr lang="ru-RU" sz="2600" b="1" i="1" dirty="0">
                <a:latin typeface="+mn-lt"/>
                <a:cs typeface="Times New Roman" pitchFamily="18" charset="0"/>
              </a:rPr>
              <a:t>тыс.руб.</a:t>
            </a: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79134295"/>
              </p:ext>
            </p:extLst>
          </p:nvPr>
        </p:nvGraphicFramePr>
        <p:xfrm>
          <a:off x="2400300" y="921420"/>
          <a:ext cx="9677400" cy="5949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452423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1917700" y="129839"/>
            <a:ext cx="10274300" cy="9087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 cap="flat" cmpd="sng" algn="ctr">
            <a:noFill/>
            <a:prstDash val="solid"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defRPr/>
            </a:pPr>
            <a:endParaRPr lang="ru-RU" sz="2200" b="1" i="1" dirty="0"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3700" y="180639"/>
            <a:ext cx="10413999" cy="908720"/>
          </a:xfrm>
        </p:spPr>
        <p:txBody>
          <a:bodyPr rtlCol="0">
            <a:noAutofit/>
          </a:bodyPr>
          <a:lstStyle/>
          <a:p>
            <a:pPr algn="ctr">
              <a:defRPr/>
            </a:pPr>
            <a:r>
              <a:rPr lang="ru-RU" sz="2300" b="1" i="1" dirty="0">
                <a:latin typeface="+mn-lt"/>
                <a:cs typeface="Times New Roman" pitchFamily="18" charset="0"/>
              </a:rPr>
              <a:t>Динамика муниципального долга</a:t>
            </a:r>
            <a:br>
              <a:rPr lang="ru-RU" sz="2300" b="1" i="1" dirty="0">
                <a:latin typeface="+mn-lt"/>
                <a:cs typeface="Times New Roman" pitchFamily="18" charset="0"/>
              </a:rPr>
            </a:br>
            <a:r>
              <a:rPr lang="ru-RU" sz="2300" b="1" i="1" dirty="0">
                <a:latin typeface="+mn-lt"/>
                <a:cs typeface="Times New Roman" pitchFamily="18" charset="0"/>
              </a:rPr>
              <a:t>(задолженности по бюджетному </a:t>
            </a:r>
            <a:r>
              <a:rPr lang="ru-RU" sz="2300" b="1" i="1" dirty="0" smtClean="0">
                <a:latin typeface="+mn-lt"/>
                <a:cs typeface="Times New Roman" pitchFamily="18" charset="0"/>
              </a:rPr>
              <a:t>кредиту), </a:t>
            </a:r>
            <a:r>
              <a:rPr lang="ru-RU" sz="2300" b="1" i="1" dirty="0">
                <a:latin typeface="+mn-lt"/>
                <a:cs typeface="Times New Roman" pitchFamily="18" charset="0"/>
              </a:rPr>
              <a:t>тыс. руб.</a:t>
            </a: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400213102"/>
              </p:ext>
            </p:extLst>
          </p:nvPr>
        </p:nvGraphicFramePr>
        <p:xfrm>
          <a:off x="1917700" y="1140159"/>
          <a:ext cx="9715500" cy="51336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1825662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2120900" y="0"/>
            <a:ext cx="10071100" cy="9087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 cap="flat" cmpd="sng" algn="ctr">
            <a:noFill/>
            <a:prstDash val="solid"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defRPr/>
            </a:pPr>
            <a:endParaRPr lang="ru-RU" sz="2200" b="1" i="1" dirty="0">
              <a:cs typeface="Times New Roman" pitchFamily="18" charset="0"/>
            </a:endParaRPr>
          </a:p>
        </p:txBody>
      </p:sp>
      <p:sp>
        <p:nvSpPr>
          <p:cNvPr id="71685" name="Text Box 4"/>
          <p:cNvSpPr txBox="1">
            <a:spLocks noChangeArrowheads="1"/>
          </p:cNvSpPr>
          <p:nvPr/>
        </p:nvSpPr>
        <p:spPr bwMode="auto">
          <a:xfrm>
            <a:off x="4583113" y="2420938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altLang="ru-RU" sz="1600" b="1" dirty="0">
              <a:latin typeface="Times New Roman" pitchFamily="18" charset="0"/>
            </a:endParaRPr>
          </a:p>
        </p:txBody>
      </p:sp>
      <p:sp>
        <p:nvSpPr>
          <p:cNvPr id="71686" name="Прямоугольник 2"/>
          <p:cNvSpPr>
            <a:spLocks noChangeArrowheads="1"/>
          </p:cNvSpPr>
          <p:nvPr/>
        </p:nvSpPr>
        <p:spPr bwMode="auto">
          <a:xfrm>
            <a:off x="2120900" y="12700"/>
            <a:ext cx="990282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cs typeface="Times New Roman" pitchFamily="18" charset="0"/>
              </a:rPr>
              <a:t>Соблюдение ограничений, установленных решением</a:t>
            </a:r>
          </a:p>
          <a:p>
            <a:pPr algn="ctr"/>
            <a:r>
              <a:rPr lang="ru-RU" b="1" i="1" dirty="0">
                <a:cs typeface="Times New Roman" pitchFamily="18" charset="0"/>
              </a:rPr>
              <a:t>о бюджете </a:t>
            </a:r>
            <a:r>
              <a:rPr lang="ru-RU" b="1" i="1" dirty="0" smtClean="0">
                <a:cs typeface="Times New Roman" pitchFamily="18" charset="0"/>
              </a:rPr>
              <a:t>района, </a:t>
            </a:r>
            <a:r>
              <a:rPr lang="ru-RU" b="1" i="1" dirty="0">
                <a:cs typeface="Times New Roman" pitchFamily="18" charset="0"/>
              </a:rPr>
              <a:t>с учетом внесенных изменений</a:t>
            </a: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85176402"/>
              </p:ext>
            </p:extLst>
          </p:nvPr>
        </p:nvGraphicFramePr>
        <p:xfrm>
          <a:off x="2120900" y="908721"/>
          <a:ext cx="10071100" cy="604843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697969"/>
                <a:gridCol w="3133324"/>
                <a:gridCol w="2502437"/>
                <a:gridCol w="1340725"/>
                <a:gridCol w="1396645"/>
              </a:tblGrid>
              <a:tr h="91984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Требование нормативного документа</a:t>
                      </a:r>
                      <a:endParaRPr lang="ru-RU" sz="1400" dirty="0"/>
                    </a:p>
                  </a:txBody>
                  <a:tcPr marL="91439" marR="91439" marT="45734" marB="45734" anchor="ctr">
                    <a:cell3D prstMaterial="dkEdge">
                      <a:bevel/>
                      <a:lightRig rig="flood" dir="t"/>
                    </a:cell3D>
                    <a:solidFill>
                      <a:srgbClr val="5AB8D6">
                        <a:alpha val="4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Нормативный документ</a:t>
                      </a:r>
                      <a:endParaRPr lang="ru-RU" sz="1400" dirty="0"/>
                    </a:p>
                  </a:txBody>
                  <a:tcPr marL="91439" marR="91439" marT="45734" marB="45734" anchor="ctr">
                    <a:cell3D prstMaterial="dkEdge">
                      <a:bevel/>
                      <a:lightRig rig="flood" dir="t"/>
                    </a:cell3D>
                    <a:solidFill>
                      <a:srgbClr val="5AB8D6">
                        <a:alpha val="4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Условие</a:t>
                      </a:r>
                      <a:endParaRPr lang="ru-RU" sz="1400" dirty="0"/>
                    </a:p>
                  </a:txBody>
                  <a:tcPr marL="91439" marR="91439" marT="45734" marB="45734" anchor="ctr">
                    <a:cell3D prstMaterial="dkEdge">
                      <a:bevel/>
                      <a:lightRig rig="flood" dir="t"/>
                    </a:cell3D>
                    <a:solidFill>
                      <a:srgbClr val="5AB8D6">
                        <a:alpha val="4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Фактическое значение</a:t>
                      </a:r>
                      <a:endParaRPr lang="ru-RU" sz="1400" dirty="0"/>
                    </a:p>
                  </a:txBody>
                  <a:tcPr marL="91439" marR="91439" marT="45734" marB="45734" anchor="ctr">
                    <a:cell3D prstMaterial="dkEdge">
                      <a:bevel/>
                      <a:lightRig rig="flood" dir="t"/>
                    </a:cell3D>
                    <a:solidFill>
                      <a:srgbClr val="5AB8D6">
                        <a:alpha val="4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Соответствие</a:t>
                      </a:r>
                      <a:r>
                        <a:rPr lang="ru-RU" sz="1400" baseline="0" dirty="0" smtClean="0"/>
                        <a:t> требованиям решения</a:t>
                      </a:r>
                      <a:endParaRPr lang="ru-RU" sz="1400" dirty="0"/>
                    </a:p>
                  </a:txBody>
                  <a:tcPr marL="91439" marR="91439" marT="45734" marB="45734" anchor="ctr">
                    <a:cell3D prstMaterial="dkEdge">
                      <a:bevel/>
                      <a:lightRig rig="flood" dir="t"/>
                    </a:cell3D>
                    <a:solidFill>
                      <a:srgbClr val="5AB8D6">
                        <a:alpha val="45000"/>
                      </a:srgbClr>
                    </a:solidFill>
                  </a:tcPr>
                </a:tc>
              </a:tr>
              <a:tr h="1476770">
                <a:tc>
                  <a:txBody>
                    <a:bodyPr/>
                    <a:lstStyle/>
                    <a:p>
                      <a:r>
                        <a:rPr lang="ru-RU" sz="1400" u="sng" dirty="0" smtClean="0"/>
                        <a:t>Предельный объем муниципального долга</a:t>
                      </a:r>
                      <a:endParaRPr lang="ru-RU" sz="1400" u="sng" dirty="0"/>
                    </a:p>
                  </a:txBody>
                  <a:tcPr marL="91439" marR="91439" marT="45734" marB="45734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Решение Земского собрания </a:t>
                      </a:r>
                      <a:r>
                        <a:rPr lang="ru-RU" sz="1200" dirty="0" err="1" smtClean="0"/>
                        <a:t>Тоншаевского</a:t>
                      </a:r>
                      <a:r>
                        <a:rPr lang="ru-RU" sz="1200" dirty="0" smtClean="0"/>
                        <a:t> муниципального района Нижегородской области от 23.12.2016</a:t>
                      </a:r>
                      <a:r>
                        <a:rPr lang="ru-RU" sz="1200" baseline="0" dirty="0" smtClean="0"/>
                        <a:t> № 105 «О районном бюджете  на 2017 год»</a:t>
                      </a:r>
                    </a:p>
                    <a:p>
                      <a:r>
                        <a:rPr lang="ru-RU" sz="1200" baseline="0" dirty="0" smtClean="0"/>
                        <a:t>(с учетом внесенных изменений)</a:t>
                      </a:r>
                      <a:endParaRPr lang="ru-RU" sz="1200" dirty="0"/>
                    </a:p>
                  </a:txBody>
                  <a:tcPr marL="91439" marR="91439" marT="45734" marB="45734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Установить предельный объем муниципального долга района в сумме</a:t>
                      </a:r>
                    </a:p>
                    <a:p>
                      <a:r>
                        <a:rPr lang="ru-RU" sz="1400" dirty="0" smtClean="0"/>
                        <a:t>31 696,4</a:t>
                      </a:r>
                      <a:r>
                        <a:rPr lang="ru-RU" sz="1400" kern="1200" dirty="0" smtClean="0"/>
                        <a:t> </a:t>
                      </a:r>
                      <a:r>
                        <a:rPr lang="ru-RU" sz="1400" dirty="0" smtClean="0"/>
                        <a:t>тыс. рублей</a:t>
                      </a:r>
                      <a:endParaRPr lang="ru-RU" sz="1400" dirty="0"/>
                    </a:p>
                  </a:txBody>
                  <a:tcPr marL="91439" marR="91439" marT="45734" marB="45734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23</a:t>
                      </a:r>
                      <a:r>
                        <a:rPr lang="ru-RU" sz="1400" baseline="0" dirty="0" smtClean="0"/>
                        <a:t> 436</a:t>
                      </a:r>
                      <a:r>
                        <a:rPr lang="ru-RU" sz="1400" dirty="0" smtClean="0"/>
                        <a:t>,0</a:t>
                      </a:r>
                    </a:p>
                    <a:p>
                      <a:pPr algn="ctr"/>
                      <a:r>
                        <a:rPr lang="ru-RU" sz="1400" dirty="0" smtClean="0"/>
                        <a:t>тыс. рублей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34" marB="45734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Соответствует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34" marB="45734" anchor="ctr">
                    <a:cell3D prstMaterial="dkEdge">
                      <a:bevel/>
                      <a:lightRig rig="flood" dir="t"/>
                    </a:cell3D>
                  </a:tcPr>
                </a:tc>
              </a:tr>
              <a:tr h="1706484">
                <a:tc>
                  <a:txBody>
                    <a:bodyPr/>
                    <a:lstStyle/>
                    <a:p>
                      <a:r>
                        <a:rPr lang="ru-RU" sz="1400" u="sng" dirty="0" smtClean="0"/>
                        <a:t>Верхний предел муниципального долга</a:t>
                      </a:r>
                      <a:endParaRPr lang="ru-RU" sz="1400" u="sng" dirty="0"/>
                    </a:p>
                  </a:txBody>
                  <a:tcPr marL="91439" marR="91439" marT="45734" marB="45734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Решение Земского собрания </a:t>
                      </a:r>
                      <a:r>
                        <a:rPr lang="ru-RU" sz="1200" dirty="0" err="1" smtClean="0"/>
                        <a:t>Тоншаевского</a:t>
                      </a:r>
                      <a:r>
                        <a:rPr lang="ru-RU" sz="1200" dirty="0" smtClean="0"/>
                        <a:t> муниципального района Нижегородской области от 22.12.2017</a:t>
                      </a:r>
                      <a:r>
                        <a:rPr lang="ru-RU" sz="1200" baseline="0" dirty="0" smtClean="0"/>
                        <a:t> № 184 «О внесении изменений в решение Земского собрания </a:t>
                      </a:r>
                      <a:r>
                        <a:rPr lang="ru-RU" sz="1200" baseline="0" dirty="0" err="1" smtClean="0"/>
                        <a:t>Тоншаевского</a:t>
                      </a:r>
                      <a:r>
                        <a:rPr lang="ru-RU" sz="1200" baseline="0" dirty="0" smtClean="0"/>
                        <a:t> муниципального района от 23.12.2016г № 105 О районном бюджете  на 2017 год»</a:t>
                      </a:r>
                    </a:p>
                    <a:p>
                      <a:r>
                        <a:rPr lang="ru-RU" sz="1200" baseline="0" dirty="0" smtClean="0"/>
                        <a:t>(с учетом внесенных изменений)</a:t>
                      </a:r>
                      <a:endParaRPr lang="ru-RU" sz="1200" dirty="0"/>
                    </a:p>
                  </a:txBody>
                  <a:tcPr marL="91439" marR="91439" marT="45734" marB="45734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Установить верхний</a:t>
                      </a:r>
                      <a:r>
                        <a:rPr lang="ru-RU" sz="1400" baseline="0" dirty="0" smtClean="0"/>
                        <a:t> предел муниципального долга района на</a:t>
                      </a:r>
                    </a:p>
                    <a:p>
                      <a:r>
                        <a:rPr lang="ru-RU" sz="1400" baseline="0" dirty="0" smtClean="0"/>
                        <a:t>1 января 2018 года в сумме</a:t>
                      </a:r>
                    </a:p>
                    <a:p>
                      <a:r>
                        <a:rPr lang="ru-RU" sz="1400" baseline="0" dirty="0" smtClean="0"/>
                        <a:t>18 000,0 тыс. рублей</a:t>
                      </a:r>
                      <a:endParaRPr lang="ru-RU" sz="1400" dirty="0"/>
                    </a:p>
                  </a:txBody>
                  <a:tcPr marL="91439" marR="91439" marT="45734" marB="45734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18</a:t>
                      </a:r>
                      <a:r>
                        <a:rPr lang="ru-RU" sz="1400" baseline="0" dirty="0" smtClean="0"/>
                        <a:t> 000</a:t>
                      </a:r>
                      <a:r>
                        <a:rPr lang="ru-RU" sz="1400" dirty="0" smtClean="0"/>
                        <a:t>,0</a:t>
                      </a:r>
                    </a:p>
                    <a:p>
                      <a:pPr algn="ctr"/>
                      <a:r>
                        <a:rPr lang="ru-RU" sz="1400" dirty="0" smtClean="0"/>
                        <a:t>тыс. рублей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34" marB="45734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Соответствует</a:t>
                      </a:r>
                      <a:endParaRPr lang="ru-RU" sz="1400" dirty="0"/>
                    </a:p>
                  </a:txBody>
                  <a:tcPr marL="91439" marR="91439" marT="45734" marB="45734" anchor="ctr">
                    <a:cell3D prstMaterial="dkEdge">
                      <a:bevel/>
                      <a:lightRig rig="flood" dir="t"/>
                    </a:cell3D>
                  </a:tcPr>
                </a:tc>
              </a:tr>
              <a:tr h="1706484">
                <a:tc>
                  <a:txBody>
                    <a:bodyPr/>
                    <a:lstStyle/>
                    <a:p>
                      <a:r>
                        <a:rPr lang="ru-RU" sz="1400" u="sng" dirty="0" smtClean="0"/>
                        <a:t>Верхний предел обязательств по муниципальным гарантиям</a:t>
                      </a:r>
                      <a:endParaRPr lang="ru-RU" sz="1400" u="sng" dirty="0"/>
                    </a:p>
                  </a:txBody>
                  <a:tcPr marL="91439" marR="91439" marT="45734" marB="45734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Решение Земского собрания </a:t>
                      </a:r>
                      <a:r>
                        <a:rPr lang="ru-RU" sz="1200" dirty="0" err="1" smtClean="0"/>
                        <a:t>Тоншаевского</a:t>
                      </a:r>
                      <a:r>
                        <a:rPr lang="ru-RU" sz="1200" dirty="0" smtClean="0"/>
                        <a:t> муниципального района Нижегородской области от 23.12.2016</a:t>
                      </a:r>
                      <a:r>
                        <a:rPr lang="ru-RU" sz="1200" baseline="0" dirty="0" smtClean="0"/>
                        <a:t> № 105 «О районном бюджете  на 2017 год»</a:t>
                      </a:r>
                    </a:p>
                    <a:p>
                      <a:r>
                        <a:rPr lang="ru-RU" sz="1200" baseline="0" dirty="0" smtClean="0"/>
                        <a:t>(с учетом внесенных изменений)</a:t>
                      </a:r>
                      <a:endParaRPr lang="ru-RU" sz="1200" dirty="0"/>
                    </a:p>
                  </a:txBody>
                  <a:tcPr marL="91439" marR="91439" marT="45734" marB="45734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Установить верхний</a:t>
                      </a:r>
                      <a:r>
                        <a:rPr lang="ru-RU" sz="1400" baseline="0" dirty="0" smtClean="0"/>
                        <a:t> предел обязательств по муниципальным гарантиям района на</a:t>
                      </a:r>
                    </a:p>
                    <a:p>
                      <a:r>
                        <a:rPr lang="ru-RU" sz="1400" baseline="0" dirty="0" smtClean="0"/>
                        <a:t>1 января 2018 года в размере равным нулю</a:t>
                      </a:r>
                      <a:endParaRPr lang="ru-RU" sz="1400" dirty="0"/>
                    </a:p>
                  </a:txBody>
                  <a:tcPr marL="91439" marR="91439" marT="45734" marB="45734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 marL="91439" marR="91439" marT="45734" marB="45734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Соответствует</a:t>
                      </a:r>
                      <a:endParaRPr lang="ru-RU" sz="1400" dirty="0"/>
                    </a:p>
                  </a:txBody>
                  <a:tcPr marL="91439" marR="91439" marT="45734" marB="45734" anchor="ctr">
                    <a:cell3D prstMaterial="dkEdge">
                      <a:bevel/>
                      <a:lightRig rig="flood" dir="t"/>
                    </a:cell3D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0472918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2311400" y="0"/>
            <a:ext cx="9779000" cy="8367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 cap="flat" cmpd="sng" algn="ctr">
            <a:noFill/>
            <a:prstDash val="solid"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defRPr/>
            </a:pPr>
            <a:endParaRPr lang="ru-RU" sz="2200" b="1" i="1" dirty="0">
              <a:cs typeface="Times New Roman" pitchFamily="18" charset="0"/>
            </a:endParaRPr>
          </a:p>
        </p:txBody>
      </p:sp>
      <p:sp>
        <p:nvSpPr>
          <p:cNvPr id="72709" name="Text Box 4"/>
          <p:cNvSpPr txBox="1">
            <a:spLocks noChangeArrowheads="1"/>
          </p:cNvSpPr>
          <p:nvPr/>
        </p:nvSpPr>
        <p:spPr bwMode="auto">
          <a:xfrm>
            <a:off x="4583113" y="2420938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altLang="ru-RU" sz="1600" b="1" dirty="0">
              <a:latin typeface="Times New Roman" pitchFamily="18" charset="0"/>
            </a:endParaRPr>
          </a:p>
        </p:txBody>
      </p:sp>
      <p:sp>
        <p:nvSpPr>
          <p:cNvPr id="72710" name="Прямоугольник 2"/>
          <p:cNvSpPr>
            <a:spLocks noChangeArrowheads="1"/>
          </p:cNvSpPr>
          <p:nvPr/>
        </p:nvSpPr>
        <p:spPr bwMode="auto">
          <a:xfrm>
            <a:off x="2628900" y="233690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cs typeface="Times New Roman" pitchFamily="18" charset="0"/>
              </a:rPr>
              <a:t>Соблюдение требований Бюджетного законодательства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57853736"/>
              </p:ext>
            </p:extLst>
          </p:nvPr>
        </p:nvGraphicFramePr>
        <p:xfrm>
          <a:off x="2311400" y="836712"/>
          <a:ext cx="9778999" cy="6021287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793802"/>
                <a:gridCol w="1444094"/>
                <a:gridCol w="3595656"/>
                <a:gridCol w="1485577"/>
                <a:gridCol w="1459870"/>
              </a:tblGrid>
              <a:tr h="128731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Требование нормативного документа</a:t>
                      </a:r>
                      <a:endParaRPr lang="ru-RU" sz="1400" dirty="0"/>
                    </a:p>
                  </a:txBody>
                  <a:tcPr marL="91436" marR="91436" marT="45724" marB="45724" anchor="ctr">
                    <a:cell3D prstMaterial="dkEdge">
                      <a:bevel/>
                      <a:lightRig rig="flood" dir="t"/>
                    </a:cell3D>
                    <a:solidFill>
                      <a:srgbClr val="5AB8D6">
                        <a:alpha val="4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Нормативный документ</a:t>
                      </a:r>
                      <a:endParaRPr lang="ru-RU" sz="1400" dirty="0"/>
                    </a:p>
                  </a:txBody>
                  <a:tcPr marL="91436" marR="91436" marT="45724" marB="45724" anchor="ctr">
                    <a:cell3D prstMaterial="dkEdge">
                      <a:bevel/>
                      <a:lightRig rig="flood" dir="t"/>
                    </a:cell3D>
                    <a:solidFill>
                      <a:srgbClr val="5AB8D6">
                        <a:alpha val="4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Условие</a:t>
                      </a:r>
                      <a:endParaRPr lang="ru-RU" sz="1400" dirty="0"/>
                    </a:p>
                  </a:txBody>
                  <a:tcPr marL="91436" marR="91436" marT="45724" marB="45724" anchor="ctr">
                    <a:cell3D prstMaterial="dkEdge">
                      <a:bevel/>
                      <a:lightRig rig="flood" dir="t"/>
                    </a:cell3D>
                    <a:solidFill>
                      <a:srgbClr val="5AB8D6">
                        <a:alpha val="4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Фактическое значение</a:t>
                      </a:r>
                      <a:endParaRPr lang="ru-RU" sz="1400" dirty="0"/>
                    </a:p>
                  </a:txBody>
                  <a:tcPr marL="91436" marR="91436" marT="45724" marB="45724" anchor="ctr">
                    <a:cell3D prstMaterial="dkEdge">
                      <a:bevel/>
                      <a:lightRig rig="flood" dir="t"/>
                    </a:cell3D>
                    <a:solidFill>
                      <a:srgbClr val="5AB8D6">
                        <a:alpha val="4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Соответствие</a:t>
                      </a:r>
                      <a:r>
                        <a:rPr lang="ru-RU" sz="1400" baseline="0" dirty="0" smtClean="0"/>
                        <a:t> требованиям  Бюджетного кодекса</a:t>
                      </a:r>
                      <a:endParaRPr lang="ru-RU" sz="1400" dirty="0"/>
                    </a:p>
                  </a:txBody>
                  <a:tcPr marL="91436" marR="91436" marT="45724" marB="45724" anchor="ctr">
                    <a:cell3D prstMaterial="dkEdge">
                      <a:bevel/>
                      <a:lightRig rig="flood" dir="t"/>
                    </a:cell3D>
                    <a:solidFill>
                      <a:srgbClr val="5AB8D6">
                        <a:alpha val="45000"/>
                      </a:srgbClr>
                    </a:solidFill>
                  </a:tcPr>
                </a:tc>
              </a:tr>
              <a:tr h="996631">
                <a:tc>
                  <a:txBody>
                    <a:bodyPr/>
                    <a:lstStyle/>
                    <a:p>
                      <a:r>
                        <a:rPr lang="ru-RU" sz="1400" u="sng" dirty="0" smtClean="0"/>
                        <a:t>Предельный объем</a:t>
                      </a:r>
                      <a:r>
                        <a:rPr lang="ru-RU" sz="1400" u="sng" baseline="0" dirty="0" smtClean="0"/>
                        <a:t> дефицита бюджета</a:t>
                      </a:r>
                      <a:endParaRPr lang="ru-RU" sz="1400" u="sng" dirty="0"/>
                    </a:p>
                  </a:txBody>
                  <a:tcPr marL="91436" marR="91436" marT="45724" marB="45724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Бюджетный кодекс РФ</a:t>
                      </a:r>
                    </a:p>
                    <a:p>
                      <a:pPr algn="ctr"/>
                      <a:endParaRPr lang="ru-RU" sz="1200" dirty="0"/>
                    </a:p>
                  </a:txBody>
                  <a:tcPr marL="91436" marR="91436" marT="45724" marB="45724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Не должен превышать установленного Бюджетным кодексом предела</a:t>
                      </a:r>
                      <a:endParaRPr lang="ru-RU" sz="1300" dirty="0"/>
                    </a:p>
                  </a:txBody>
                  <a:tcPr marL="91436" marR="91436" marT="45724" marB="45724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Профицит</a:t>
                      </a:r>
                    </a:p>
                    <a:p>
                      <a:pPr algn="ctr"/>
                      <a:endParaRPr lang="ru-RU" sz="1400" dirty="0"/>
                    </a:p>
                  </a:txBody>
                  <a:tcPr marL="91436" marR="91436" marT="45724" marB="45724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Соответствует</a:t>
                      </a:r>
                      <a:endParaRPr lang="ru-RU" sz="1400" dirty="0"/>
                    </a:p>
                  </a:txBody>
                  <a:tcPr marL="91436" marR="91436" marT="45724" marB="45724" anchor="ctr">
                    <a:cell3D prstMaterial="dkEdge">
                      <a:bevel/>
                      <a:lightRig rig="flood" dir="t"/>
                    </a:cell3D>
                  </a:tcPr>
                </a:tc>
              </a:tr>
              <a:tr h="1577991">
                <a:tc>
                  <a:txBody>
                    <a:bodyPr/>
                    <a:lstStyle/>
                    <a:p>
                      <a:r>
                        <a:rPr lang="ru-RU" sz="1400" u="sng" dirty="0" smtClean="0"/>
                        <a:t>Отношение расходов на обслуживание долга к общим расходам</a:t>
                      </a:r>
                      <a:endParaRPr lang="ru-RU" sz="1400" u="sng" dirty="0"/>
                    </a:p>
                  </a:txBody>
                  <a:tcPr marL="91436" marR="91436" marT="45724" marB="45724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Бюджетный кодекс РФ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/>
                    </a:p>
                  </a:txBody>
                  <a:tcPr marL="91436" marR="91436" marT="45724" marB="45724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Не должно превышать 15% расходов бюджета, за исключением объема расходов,</a:t>
                      </a:r>
                      <a:r>
                        <a:rPr lang="ru-RU" sz="1300" baseline="0" dirty="0" smtClean="0"/>
                        <a:t> которые осуществляются за счет субвенций</a:t>
                      </a:r>
                      <a:endParaRPr lang="ru-RU" sz="1300" dirty="0"/>
                    </a:p>
                  </a:txBody>
                  <a:tcPr marL="91436" marR="91436" marT="45724" marB="45724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0,0003%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marL="91436" marR="91436" marT="45724" marB="45724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Соответствует</a:t>
                      </a:r>
                      <a:endParaRPr lang="ru-RU" sz="1400" dirty="0"/>
                    </a:p>
                  </a:txBody>
                  <a:tcPr marL="91436" marR="91436" marT="45724" marB="45724" anchor="ctr">
                    <a:cell3D prstMaterial="dkEdge">
                      <a:bevel/>
                      <a:lightRig rig="flood" dir="t"/>
                    </a:cell3D>
                  </a:tcPr>
                </a:tc>
              </a:tr>
              <a:tr h="2159353">
                <a:tc>
                  <a:txBody>
                    <a:bodyPr/>
                    <a:lstStyle/>
                    <a:p>
                      <a:r>
                        <a:rPr lang="ru-RU" sz="1400" u="sng" dirty="0" smtClean="0"/>
                        <a:t>Предельный объем муниципального долга</a:t>
                      </a:r>
                      <a:endParaRPr lang="ru-RU" sz="1400" u="sng" dirty="0"/>
                    </a:p>
                  </a:txBody>
                  <a:tcPr marL="91436" marR="91436" marT="45724" marB="45724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Бюджетный кодекс РФ</a:t>
                      </a:r>
                    </a:p>
                  </a:txBody>
                  <a:tcPr marL="91436" marR="91436" marT="45724" marB="45724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Не должен превышать утвержденный общий</a:t>
                      </a:r>
                      <a:r>
                        <a:rPr lang="ru-RU" sz="1300" baseline="0" dirty="0" smtClean="0"/>
                        <a:t> годовой объем доходов местного бюджета без учета утвержденного объема безвозмездных поступлений и поступлений налоговых доходов по дополнительным нормативам отчислений</a:t>
                      </a:r>
                      <a:endParaRPr lang="ru-RU" sz="1300" dirty="0"/>
                    </a:p>
                  </a:txBody>
                  <a:tcPr marL="91436" marR="91436" marT="45724" marB="45724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23 436,0</a:t>
                      </a:r>
                    </a:p>
                    <a:p>
                      <a:pPr algn="ctr"/>
                      <a:r>
                        <a:rPr lang="ru-RU" sz="1400" dirty="0" smtClean="0"/>
                        <a:t>тыс. рублей</a:t>
                      </a:r>
                    </a:p>
                    <a:p>
                      <a:pPr algn="ctr"/>
                      <a:r>
                        <a:rPr lang="ru-RU" sz="1400" dirty="0" smtClean="0"/>
                        <a:t>(не превышает)</a:t>
                      </a:r>
                      <a:endParaRPr lang="ru-RU" sz="1400" dirty="0"/>
                    </a:p>
                  </a:txBody>
                  <a:tcPr marL="91436" marR="91436" marT="45724" marB="45724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Соответствует</a:t>
                      </a:r>
                      <a:endParaRPr lang="ru-RU" sz="1400" dirty="0"/>
                    </a:p>
                  </a:txBody>
                  <a:tcPr marL="91436" marR="91436" marT="45724" marB="45724" anchor="ctr">
                    <a:cell3D prstMaterial="dkEdge">
                      <a:bevel/>
                      <a:lightRig rig="flood" dir="t"/>
                    </a:cell3D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9570544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2192226219"/>
              </p:ext>
            </p:extLst>
          </p:nvPr>
        </p:nvGraphicFramePr>
        <p:xfrm>
          <a:off x="2200454" y="272861"/>
          <a:ext cx="8568952" cy="6192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62924278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17631" y="308774"/>
            <a:ext cx="828091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муниципальном долге </a:t>
            </a:r>
            <a:r>
              <a:rPr lang="ru-RU" sz="20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Тоншаевского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района за 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2016-2017 </a:t>
            </a: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год, тыс. рублей</a:t>
            </a:r>
            <a:endParaRPr lang="ru-RU" sz="2000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97249111"/>
              </p:ext>
            </p:extLst>
          </p:nvPr>
        </p:nvGraphicFramePr>
        <p:xfrm>
          <a:off x="2717631" y="1257637"/>
          <a:ext cx="8928268" cy="51125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61392"/>
                <a:gridCol w="1733686"/>
                <a:gridCol w="1733686"/>
                <a:gridCol w="1561923"/>
                <a:gridCol w="1737581"/>
              </a:tblGrid>
              <a:tr h="12781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n>
                            <a:noFill/>
                          </a:ln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53" marR="46753" marT="0" marB="0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Факт 2016год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53" marR="46753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Первоначальный </a:t>
                      </a:r>
                      <a:r>
                        <a:rPr lang="ru-RU" sz="15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2017 г</a:t>
                      </a:r>
                      <a:endParaRPr lang="ru-RU" sz="7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6753" marR="46753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</a:t>
                      </a:r>
                      <a:endParaRPr lang="ru-RU" sz="15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69850" dist="43180" dir="5400000" sx="0" sy="0">
                            <a:srgbClr val="000000">
                              <a:alpha val="65000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2017г</a:t>
                      </a:r>
                      <a:endParaRPr lang="ru-RU" sz="7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6753" marR="46753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2017г</a:t>
                      </a:r>
                      <a:endParaRPr lang="ru-RU" sz="7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6753" marR="46753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9172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Предельный объем муниципального долга</a:t>
                      </a:r>
                      <a:endParaRPr lang="ru-RU" sz="7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6753" marR="46753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21829,11</a:t>
                      </a:r>
                      <a:endParaRPr lang="ru-RU" sz="16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753" marR="46753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31696,4</a:t>
                      </a:r>
                      <a:endParaRPr lang="ru-RU" sz="16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753" marR="46753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31696,4</a:t>
                      </a:r>
                      <a:endParaRPr lang="ru-RU" sz="16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753" marR="46753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23436,0</a:t>
                      </a:r>
                      <a:endParaRPr lang="ru-RU" sz="16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753" marR="46753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9172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Верхний предел муниципального долга</a:t>
                      </a:r>
                      <a:endParaRPr lang="ru-RU" sz="7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6753" marR="46753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18000</a:t>
                      </a:r>
                      <a:endParaRPr lang="ru-RU" sz="16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753" marR="46753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6000</a:t>
                      </a:r>
                      <a:endParaRPr lang="ru-RU" sz="16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753" marR="46753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18000</a:t>
                      </a:r>
                      <a:endParaRPr lang="ru-RU" sz="16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753" marR="46753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18000</a:t>
                      </a:r>
                      <a:endParaRPr lang="ru-RU" sz="16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753" marR="46753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93055063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619500" y="152400"/>
            <a:ext cx="639982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Структура муниципального 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долга, тыс. рублей</a:t>
            </a:r>
            <a:endParaRPr lang="ru-RU" sz="2000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38545980"/>
              </p:ext>
            </p:extLst>
          </p:nvPr>
        </p:nvGraphicFramePr>
        <p:xfrm>
          <a:off x="2912808" y="855497"/>
          <a:ext cx="8415591" cy="5529623"/>
        </p:xfrm>
        <a:graphic>
          <a:graphicData uri="http://schemas.openxmlformats.org/drawingml/2006/table">
            <a:tbl>
              <a:tblPr firstRow="1" firstCol="1" bandRow="1">
                <a:tableStyleId>{6E25E649-3F16-4E02-A733-19D2CDBF48F0}</a:tableStyleId>
              </a:tblPr>
              <a:tblGrid>
                <a:gridCol w="2866294"/>
                <a:gridCol w="2577395"/>
                <a:gridCol w="2971902"/>
              </a:tblGrid>
              <a:tr h="6257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71625" algn="l"/>
                        </a:tabLst>
                      </a:pPr>
                      <a:r>
                        <a:rPr lang="ru-RU" sz="13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Наименование показателя</a:t>
                      </a:r>
                      <a:endParaRPr lang="ru-RU" sz="10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71625" algn="l"/>
                        </a:tabLst>
                      </a:pPr>
                      <a:r>
                        <a:rPr lang="ru-RU" sz="13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На 01.01.2017 года</a:t>
                      </a:r>
                      <a:endParaRPr lang="ru-RU" sz="10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71625" algn="l"/>
                        </a:tabLst>
                      </a:pPr>
                      <a:r>
                        <a:rPr lang="ru-RU" sz="13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на 01.01.2018 года</a:t>
                      </a:r>
                      <a:endParaRPr lang="ru-RU" sz="10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9034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71625" algn="l"/>
                        </a:tabLst>
                      </a:pPr>
                      <a:r>
                        <a:rPr lang="ru-RU" sz="130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Объем муниципального долга всего</a:t>
                      </a:r>
                      <a:endParaRPr lang="ru-RU" sz="100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71625" algn="l"/>
                        </a:tabLst>
                      </a:pPr>
                      <a:r>
                        <a:rPr lang="ru-RU" sz="14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18 000</a:t>
                      </a:r>
                      <a:endParaRPr lang="ru-RU" sz="14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71625" algn="l"/>
                        </a:tabLst>
                      </a:pPr>
                      <a:r>
                        <a:rPr lang="ru-RU" sz="14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18 000</a:t>
                      </a:r>
                      <a:endParaRPr lang="ru-RU" sz="14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128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71625" algn="l"/>
                        </a:tabLst>
                      </a:pPr>
                      <a:r>
                        <a:rPr lang="ru-RU" sz="130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в том числе:</a:t>
                      </a:r>
                      <a:endParaRPr lang="ru-RU" sz="100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71625" algn="l"/>
                        </a:tabLst>
                      </a:pPr>
                      <a:endParaRPr lang="ru-RU" sz="14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71625" algn="l"/>
                        </a:tabLst>
                      </a:pPr>
                      <a:endParaRPr lang="ru-RU" sz="14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711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71625" algn="l"/>
                        </a:tabLst>
                      </a:pPr>
                      <a:r>
                        <a:rPr lang="ru-RU" sz="13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Бюджетные кредиты, привлеченные от других бюджетов бюджетной системы РФ</a:t>
                      </a:r>
                      <a:endParaRPr lang="ru-RU" sz="10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71625" algn="l"/>
                        </a:tabLst>
                      </a:pPr>
                      <a:r>
                        <a:rPr lang="ru-RU" sz="14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18 000</a:t>
                      </a:r>
                      <a:endParaRPr lang="ru-RU" sz="14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71625" algn="l"/>
                        </a:tabLst>
                      </a:pPr>
                      <a:r>
                        <a:rPr lang="ru-RU" sz="14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18 000</a:t>
                      </a:r>
                      <a:endParaRPr lang="ru-RU" sz="14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856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71625" algn="l"/>
                        </a:tabLst>
                      </a:pPr>
                      <a:r>
                        <a:rPr lang="ru-RU" sz="130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Муниципальные гарантии</a:t>
                      </a:r>
                      <a:endParaRPr lang="ru-RU" sz="100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71625" algn="l"/>
                        </a:tabLst>
                      </a:pPr>
                      <a:r>
                        <a:rPr lang="ru-RU" sz="14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71625" algn="l"/>
                        </a:tabLst>
                      </a:pPr>
                      <a:r>
                        <a:rPr lang="ru-RU" sz="14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9034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71625" algn="l"/>
                        </a:tabLst>
                      </a:pPr>
                      <a:r>
                        <a:rPr lang="ru-RU" sz="130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Предельный объем муниципального долга</a:t>
                      </a:r>
                      <a:endParaRPr lang="ru-RU" sz="100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71625" algn="l"/>
                        </a:tabLst>
                      </a:pPr>
                      <a:r>
                        <a:rPr lang="ru-RU" sz="14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21829,1</a:t>
                      </a:r>
                      <a:endParaRPr lang="ru-RU" sz="14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71625" algn="l"/>
                        </a:tabLst>
                      </a:pPr>
                      <a:r>
                        <a:rPr lang="ru-RU" sz="14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23436</a:t>
                      </a:r>
                      <a:endParaRPr lang="ru-RU" sz="14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9034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71625" algn="l"/>
                        </a:tabLst>
                      </a:pPr>
                      <a:r>
                        <a:rPr lang="ru-RU" sz="13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Верхний предел муниципального долга</a:t>
                      </a:r>
                      <a:endParaRPr lang="ru-RU" sz="10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71625" algn="l"/>
                        </a:tabLst>
                      </a:pPr>
                      <a:r>
                        <a:rPr lang="ru-RU" sz="14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18000</a:t>
                      </a:r>
                      <a:endParaRPr lang="ru-RU" sz="14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71625" algn="l"/>
                        </a:tabLst>
                      </a:pPr>
                      <a:r>
                        <a:rPr lang="ru-RU" sz="14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18000</a:t>
                      </a:r>
                      <a:endParaRPr lang="ru-RU" sz="14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73959599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72594" y="396718"/>
            <a:ext cx="828092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Муниципальная </a:t>
            </a: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программа - документ стратегического планирования, содержащий комплекс планируемых мероприятий, взаимоувязанных по задачам, срокам осуществления, исполнителям и ресурсам и обеспечивающих наиболее эффективное достижение целей и решение задач социально-экономического развития муниципального образования;</a:t>
            </a:r>
          </a:p>
          <a:p>
            <a:pPr algn="just"/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	Ответственный </a:t>
            </a: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исполнитель муниципальной программы - орган местного самоуправления муниципального образования, определенный ответственным исполнителем муниципальной программы и являющийся ответственным за разработку и реализацию муниципальной программы;</a:t>
            </a:r>
          </a:p>
          <a:p>
            <a:pPr algn="just"/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	Основные </a:t>
            </a: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параметры государственной (муниципальной) программы - цели, задачи, основные мероприятия, конечные результаты реализации государственной (муниципальной) программы, непосредственные результаты реализации основных мероприятий, сроки их достижения, объем ресурсов.</a:t>
            </a:r>
          </a:p>
          <a:p>
            <a:pPr algn="just"/>
            <a:r>
              <a:rPr lang="ru-RU" sz="1100" i="1" dirty="0">
                <a:hlinkClick r:id="rId2"/>
              </a:rPr>
              <a:t/>
            </a:r>
            <a:br>
              <a:rPr lang="ru-RU" sz="1100" i="1" dirty="0">
                <a:hlinkClick r:id="rId2"/>
              </a:rPr>
            </a:br>
            <a:r>
              <a:rPr lang="ru-RU" sz="1100" i="1" dirty="0">
                <a:hlinkClick r:id="rId2"/>
              </a:rPr>
              <a:t>(Письмо Минфина России от 30.09.2014 N 09-05-05/48843 «О Методических рекомендациях по составлению и исполнению бюджетов субъектов Российской Федерации и местных бюджетов на основе государственных (муниципальных) программ»</a:t>
            </a:r>
            <a:r>
              <a:rPr lang="ru-RU" sz="1100" i="1" dirty="0"/>
              <a:t>)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xmlns="" val="188721608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003352" y="78578"/>
            <a:ext cx="8401202" cy="667549"/>
          </a:xfrm>
          <a:prstGeom prst="round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1pPr>
            <a:lvl2pPr marL="742950" indent="-28575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2pPr>
            <a:lvl3pPr marL="11430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3pPr>
            <a:lvl4pPr marL="16002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4pPr>
            <a:lvl5pPr marL="20574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eaLnBrk="1" hangingPunct="1">
              <a:defRPr/>
            </a:pPr>
            <a:r>
              <a:rPr lang="ru-RU" sz="2400" dirty="0">
                <a:solidFill>
                  <a:srgbClr val="FFFFFF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Открытые информационные ресурсы</a:t>
            </a:r>
            <a:endParaRPr lang="ru-RU" sz="2400" b="0" dirty="0">
              <a:solidFill>
                <a:schemeClr val="tx1"/>
              </a:solidFill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63493" name="Прямоугольник 4"/>
          <p:cNvSpPr>
            <a:spLocks noChangeArrowheads="1"/>
          </p:cNvSpPr>
          <p:nvPr/>
        </p:nvSpPr>
        <p:spPr bwMode="auto">
          <a:xfrm>
            <a:off x="10056814" y="3244850"/>
            <a:ext cx="503237" cy="311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  <a:p>
            <a:endParaRPr lang="ru-RU">
              <a:latin typeface="Times New Roman" pitchFamily="18" charset="0"/>
              <a:cs typeface="Times New Roman" pitchFamily="18" charset="0"/>
            </a:endParaRPr>
          </a:p>
          <a:p>
            <a:endParaRPr lang="ru-RU">
              <a:latin typeface="Times New Roman" pitchFamily="18" charset="0"/>
              <a:cs typeface="Times New Roman" pitchFamily="18" charset="0"/>
            </a:endParaRPr>
          </a:p>
          <a:p>
            <a:endParaRPr lang="ru-RU">
              <a:latin typeface="Times New Roman" pitchFamily="18" charset="0"/>
              <a:cs typeface="Times New Roman" pitchFamily="18" charset="0"/>
            </a:endParaRPr>
          </a:p>
          <a:p>
            <a:endParaRPr lang="ru-RU">
              <a:latin typeface="Times New Roman" pitchFamily="18" charset="0"/>
              <a:cs typeface="Times New Roman" pitchFamily="18" charset="0"/>
            </a:endParaRPr>
          </a:p>
          <a:p>
            <a:endParaRPr lang="ru-RU">
              <a:latin typeface="Times New Roman" pitchFamily="18" charset="0"/>
              <a:cs typeface="Times New Roman" pitchFamily="18" charset="0"/>
            </a:endParaRPr>
          </a:p>
          <a:p>
            <a:endParaRPr lang="ru-RU">
              <a:latin typeface="Times New Roman" pitchFamily="18" charset="0"/>
              <a:cs typeface="Times New Roman" pitchFamily="18" charset="0"/>
            </a:endParaRPr>
          </a:p>
          <a:p>
            <a:endParaRPr lang="ru-RU">
              <a:latin typeface="Times New Roman" pitchFamily="18" charset="0"/>
              <a:cs typeface="Times New Roman" pitchFamily="18" charset="0"/>
            </a:endParaRPr>
          </a:p>
          <a:p>
            <a:endParaRPr lang="ru-RU">
              <a:latin typeface="Times New Roman" pitchFamily="18" charset="0"/>
              <a:cs typeface="Times New Roman" pitchFamily="18" charset="0"/>
            </a:endParaRPr>
          </a:p>
          <a:p>
            <a:endParaRPr lang="ru-RU">
              <a:latin typeface="Times New Roman" pitchFamily="18" charset="0"/>
              <a:cs typeface="Times New Roman" pitchFamily="18" charset="0"/>
            </a:endParaRPr>
          </a:p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494" name="Прямоугольник 8"/>
          <p:cNvSpPr>
            <a:spLocks noChangeArrowheads="1"/>
          </p:cNvSpPr>
          <p:nvPr/>
        </p:nvSpPr>
        <p:spPr bwMode="auto">
          <a:xfrm>
            <a:off x="3398838" y="3241397"/>
            <a:ext cx="71612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chemeClr val="folHlink"/>
              </a:buClr>
              <a:buFont typeface="Wingdings" pitchFamily="2" charset="2"/>
              <a:buChar char="ü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Интернет портал государственных и муниципальных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услуг Нижегородской области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http://gu.nnov.ru/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495" name="Прямоугольник 9"/>
          <p:cNvSpPr>
            <a:spLocks noChangeArrowheads="1"/>
          </p:cNvSpPr>
          <p:nvPr/>
        </p:nvSpPr>
        <p:spPr bwMode="auto">
          <a:xfrm>
            <a:off x="2349501" y="4156076"/>
            <a:ext cx="65055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chemeClr val="folHlink"/>
              </a:buClr>
              <a:buFont typeface="Wingdings" pitchFamily="2" charset="2"/>
              <a:buChar char="ü"/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Официальный сайт Нижегородской области для размещения</a:t>
            </a: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информации О размещении государственных и муниципальных </a:t>
            </a: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заказов 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http://www.goszakaz.nnov.ru/index.html</a:t>
            </a: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496" name="Прямоугольник 10"/>
          <p:cNvSpPr>
            <a:spLocks noChangeArrowheads="1"/>
          </p:cNvSpPr>
          <p:nvPr/>
        </p:nvSpPr>
        <p:spPr bwMode="auto">
          <a:xfrm>
            <a:off x="3639222" y="5558395"/>
            <a:ext cx="71294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Clr>
                <a:schemeClr val="folHlink"/>
              </a:buClr>
              <a:buFont typeface="Wingdings" pitchFamily="2" charset="2"/>
              <a:buChar char="ü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Официальный сайт для размещения информации о государственных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и муниципальных учреждениях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http://bus.gov.ru/public/home.html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497" name="Прямоугольник 11"/>
          <p:cNvSpPr>
            <a:spLocks noChangeArrowheads="1"/>
          </p:cNvSpPr>
          <p:nvPr/>
        </p:nvSpPr>
        <p:spPr bwMode="auto">
          <a:xfrm>
            <a:off x="3374903" y="954646"/>
            <a:ext cx="76581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Официальный сайт администрации </a:t>
            </a:r>
            <a:r>
              <a:rPr lang="ru-RU" dirty="0" err="1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Тоншаевского</a:t>
            </a:r>
            <a:r>
              <a:rPr lang="ru-RU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муниципального района  </a:t>
            </a:r>
            <a:r>
              <a:rPr lang="en-US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http://www.tns.omsu-nnov.ru</a:t>
            </a:r>
            <a:r>
              <a:rPr lang="ru-RU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Адрес электронной почты Управления финансов: </a:t>
            </a:r>
            <a:r>
              <a:rPr lang="en-US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fo_tonsh@mts-nn.ru</a:t>
            </a:r>
            <a:endParaRPr lang="ru-RU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63498" name="Прямоугольник 8"/>
          <p:cNvSpPr>
            <a:spLocks noChangeArrowheads="1"/>
          </p:cNvSpPr>
          <p:nvPr/>
        </p:nvSpPr>
        <p:spPr bwMode="auto">
          <a:xfrm>
            <a:off x="2349501" y="2306639"/>
            <a:ext cx="71612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chemeClr val="folHlink"/>
              </a:buClr>
              <a:buFont typeface="Wingdings" pitchFamily="2" charset="2"/>
              <a:buChar char="ü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Информационно-аналитические материалы по бюджету  </a:t>
            </a:r>
          </a:p>
        </p:txBody>
      </p:sp>
      <p:sp>
        <p:nvSpPr>
          <p:cNvPr id="63499" name="Прямоугольник 9"/>
          <p:cNvSpPr>
            <a:spLocks noChangeArrowheads="1"/>
          </p:cNvSpPr>
          <p:nvPr/>
        </p:nvSpPr>
        <p:spPr bwMode="auto">
          <a:xfrm>
            <a:off x="3216276" y="2667000"/>
            <a:ext cx="414087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http://tns.omsu-nnov.ru/?id=121999</a:t>
            </a:r>
            <a:endParaRPr lang="ru-RU"/>
          </a:p>
        </p:txBody>
      </p:sp>
      <p:sp>
        <p:nvSpPr>
          <p:cNvPr id="63500" name="Rectangle 2"/>
          <p:cNvSpPr>
            <a:spLocks noChangeArrowheads="1"/>
          </p:cNvSpPr>
          <p:nvPr/>
        </p:nvSpPr>
        <p:spPr bwMode="auto">
          <a:xfrm>
            <a:off x="1524001" y="90101"/>
            <a:ext cx="6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endParaRPr lang="ru-RU"/>
          </a:p>
        </p:txBody>
      </p:sp>
      <p:sp>
        <p:nvSpPr>
          <p:cNvPr id="63501" name="Rectangle 3"/>
          <p:cNvSpPr>
            <a:spLocks noChangeArrowheads="1"/>
          </p:cNvSpPr>
          <p:nvPr/>
        </p:nvSpPr>
        <p:spPr bwMode="auto">
          <a:xfrm>
            <a:off x="-234080050" y="-478643"/>
            <a:ext cx="2496091" cy="18716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lIns="-71415" tIns="-66654" rIns="0" bIns="0" anchor="ctr">
            <a:spAutoFit/>
          </a:bodyPr>
          <a:lstStyle/>
          <a:p>
            <a:pPr eaLnBrk="0" hangingPunct="0"/>
            <a:r>
              <a:rPr lang="ru-RU" altLang="ru-RU" sz="1300">
                <a:latin typeface="var(--font-regular)"/>
              </a:rPr>
              <a:t>1</a:t>
            </a:r>
            <a:endParaRPr lang="ru-RU" altLang="ru-RU" sz="1300" b="1">
              <a:solidFill>
                <a:srgbClr val="551A8B"/>
              </a:solidFill>
              <a:latin typeface="var(--font-regular)"/>
              <a:hlinkClick r:id=""/>
            </a:endParaRPr>
          </a:p>
          <a:p>
            <a:pPr eaLnBrk="0" fontAlgn="t" hangingPunct="0"/>
            <a:r>
              <a:rPr lang="ru-RU" altLang="ru-RU" sz="1300" b="1">
                <a:solidFill>
                  <a:srgbClr val="551A8B"/>
                </a:solidFill>
                <a:latin typeface="var(--font-regular)"/>
                <a:hlinkClick r:id=""/>
              </a:rPr>
              <a:t>Тоншаевский</a:t>
            </a:r>
            <a:r>
              <a:rPr lang="ru-RU" altLang="ru-RU" sz="1300">
                <a:solidFill>
                  <a:srgbClr val="551A8B"/>
                </a:solidFill>
                <a:latin typeface="var(--font-regular)"/>
                <a:hlinkClick r:id="rId4"/>
              </a:rPr>
              <a:t> </a:t>
            </a:r>
            <a:r>
              <a:rPr lang="ru-RU" altLang="ru-RU" sz="1300" b="1">
                <a:solidFill>
                  <a:srgbClr val="551A8B"/>
                </a:solidFill>
                <a:latin typeface="var(--font-regular)"/>
                <a:hlinkClick r:id="rId4"/>
              </a:rPr>
              <a:t>район</a:t>
            </a:r>
            <a:endParaRPr lang="ru-RU" altLang="ru-RU" sz="1300">
              <a:latin typeface="var(--font-regular)"/>
            </a:endParaRPr>
          </a:p>
          <a:p>
            <a:pPr eaLnBrk="0" fontAlgn="t" hangingPunct="0"/>
            <a:r>
              <a:rPr lang="ru-RU" altLang="ru-RU" sz="900" b="1">
                <a:solidFill>
                  <a:srgbClr val="551A8B"/>
                </a:solidFill>
                <a:latin typeface="var(--font-regular)"/>
                <a:hlinkClick r:id="rId5"/>
              </a:rPr>
              <a:t>Тоншаевский</a:t>
            </a:r>
            <a:r>
              <a:rPr lang="ru-RU" altLang="ru-RU">
                <a:solidFill>
                  <a:srgbClr val="551A8B"/>
                </a:solidFill>
                <a:latin typeface="var(--font-regular)"/>
                <a:hlinkClick r:id="rId5"/>
              </a:rPr>
              <a:t> </a:t>
            </a:r>
            <a:r>
              <a:rPr lang="ru-RU" altLang="ru-RU" b="1">
                <a:solidFill>
                  <a:srgbClr val="551A8B"/>
                </a:solidFill>
                <a:latin typeface="var(--font-regular)"/>
                <a:hlinkClick r:id="rId5"/>
              </a:rPr>
              <a:t>район</a:t>
            </a:r>
            <a:endParaRPr lang="ru-RU" altLang="ru-RU"/>
          </a:p>
          <a:p>
            <a:pPr eaLnBrk="0" fontAlgn="t" hangingPunct="0"/>
            <a:r>
              <a:rPr lang="ru-RU" altLang="ru-RU">
                <a:solidFill>
                  <a:srgbClr val="551A8B"/>
                </a:solidFill>
                <a:latin typeface="var(--font-regular)"/>
                <a:hlinkClick r:id="rId6"/>
              </a:rPr>
              <a:t>Новости</a:t>
            </a:r>
            <a:endParaRPr lang="ru-RU" altLang="ru-RU"/>
          </a:p>
          <a:p>
            <a:pPr eaLnBrk="0" fontAlgn="t" hangingPunct="0"/>
            <a:r>
              <a:rPr lang="ru-RU" altLang="ru-RU">
                <a:solidFill>
                  <a:srgbClr val="551A8B"/>
                </a:solidFill>
                <a:latin typeface="var(--font-regular)"/>
                <a:hlinkClick r:id="rId7"/>
              </a:rPr>
              <a:t>Исполнительная власть</a:t>
            </a:r>
            <a:endParaRPr lang="ru-RU" altLang="ru-RU"/>
          </a:p>
          <a:p>
            <a:pPr eaLnBrk="0" fontAlgn="t" hangingPunct="0"/>
            <a:r>
              <a:rPr lang="ru-RU" altLang="ru-RU">
                <a:solidFill>
                  <a:srgbClr val="551A8B"/>
                </a:solidFill>
                <a:latin typeface="var(--font-regular)"/>
                <a:hlinkClick r:id="rId8"/>
              </a:rPr>
              <a:t>Контакты</a:t>
            </a:r>
            <a:endParaRPr lang="ru-RU" altLang="ru-RU"/>
          </a:p>
          <a:p>
            <a:pPr eaLnBrk="0" fontAlgn="t" hangingPunct="0"/>
            <a:r>
              <a:rPr lang="ru-RU" altLang="ru-RU" sz="1000">
                <a:solidFill>
                  <a:srgbClr val="DD0000"/>
                </a:solidFill>
                <a:cs typeface="Arial" charset="0"/>
              </a:rPr>
              <a:t>tns.omsu-nnov.ru</a:t>
            </a:r>
            <a:endParaRPr lang="ru-RU" altLang="ru-RU" sz="1000">
              <a:latin typeface="var(--font-regular)"/>
            </a:endParaRPr>
          </a:p>
          <a:p>
            <a:pPr eaLnBrk="0" hangingPunct="0"/>
            <a:endParaRPr lang="ru-RU" alt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3563164365"/>
      </p:ext>
    </p:extLst>
  </p:cSld>
  <p:clrMapOvr>
    <a:masterClrMapping/>
  </p:clrMapOvr>
  <p:transition spd="slow" advTm="432000">
    <p:push dir="u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"/>
</p:tagLst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3172</TotalTime>
  <Words>4463</Words>
  <Application>Microsoft Office PowerPoint</Application>
  <PresentationFormat>Произвольный</PresentationFormat>
  <Paragraphs>1432</Paragraphs>
  <Slides>66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66</vt:i4>
      </vt:variant>
    </vt:vector>
  </HeadingPairs>
  <TitlesOfParts>
    <vt:vector size="67" baseType="lpstr">
      <vt:lpstr>Легкий дым</vt:lpstr>
      <vt:lpstr>Бюджет для граждан </vt:lpstr>
      <vt:lpstr>Слайд 2</vt:lpstr>
      <vt:lpstr>Слайд 3</vt:lpstr>
      <vt:lpstr>Слайд 4</vt:lpstr>
      <vt:lpstr>Слайд 5</vt:lpstr>
      <vt:lpstr>Слайд 6</vt:lpstr>
      <vt:lpstr>Стадии бюджетного процесса</vt:lpstr>
      <vt:lpstr>Слайд 8</vt:lpstr>
      <vt:lpstr>Слайд 9</vt:lpstr>
      <vt:lpstr>Слайд 10</vt:lpstr>
      <vt:lpstr>Отгружено товаров собственного производства, выполнено работ и услуг собственными силами по полному кругу организаций, млн. руб. </vt:lpstr>
      <vt:lpstr>Отгружено товаров собственного производства , выполненных работ на 1 жителя района в тыс. руб. </vt:lpstr>
      <vt:lpstr>Прибыль прибыльных предприятий района млн. рублей </vt:lpstr>
      <vt:lpstr> Фонд оплаты труда всего, млн. руб. </vt:lpstr>
      <vt:lpstr>Индекс потребительских цен % </vt:lpstr>
      <vt:lpstr>Средняя заработная плата по району, руб. </vt:lpstr>
      <vt:lpstr>Инвестиции в основной капитал , млн. руб. </vt:lpstr>
      <vt:lpstr>Слайд 18</vt:lpstr>
      <vt:lpstr>Слайд 19</vt:lpstr>
      <vt:lpstr>Слайд 20</vt:lpstr>
      <vt:lpstr>Слайд 21</vt:lpstr>
      <vt:lpstr>Слайд 22</vt:lpstr>
      <vt:lpstr>Структура доходов районного бюджета Тоншаевского района за 2017  год, млн. руб.</vt:lpstr>
      <vt:lpstr>Слайд 24</vt:lpstr>
      <vt:lpstr>Исполнение первоначального плана по  налоговым доходам Тоншаевского бюджета  на 2017 год, тыс. руб.</vt:lpstr>
      <vt:lpstr>Динамика изменений налоговых и неналоговых доходов консолидированного бюджета по итогам 2015 - 2017 годов, тыс. рублей </vt:lpstr>
      <vt:lpstr>Исполнение консолидированного бюджета по доходам  за 2015 - 2017 годы, млн. рублей </vt:lpstr>
      <vt:lpstr>Доходы консолидированного бюджета на душу населения, тыс.рублей </vt:lpstr>
      <vt:lpstr>Безвозмездные поступления, тыс. рублей  </vt:lpstr>
      <vt:lpstr>Слайд 30</vt:lpstr>
      <vt:lpstr>Расходы районного бюджета Тоншаевского муниципального района по разделам и подразделам классификации расходов бюджета за 2017 год</vt:lpstr>
      <vt:lpstr>Слайд 32</vt:lpstr>
      <vt:lpstr>Слайд 33</vt:lpstr>
      <vt:lpstr>Слайд 34</vt:lpstr>
      <vt:lpstr>Слайд 35</vt:lpstr>
      <vt:lpstr>Слайд 36</vt:lpstr>
      <vt:lpstr>Структура расходов бюджета Тоншаевского муниципального района  по муниципальным программам в 2017 году</vt:lpstr>
      <vt:lpstr>Слайд 38</vt:lpstr>
      <vt:lpstr>Слайд 39</vt:lpstr>
      <vt:lpstr>Слайд 40</vt:lpstr>
      <vt:lpstr>МП "Развитие образования Тоншаевского муниципального района Нижегородской области 2015-2020 годов"</vt:lpstr>
      <vt:lpstr>Бюджетные средства направленные  на образование в 2016-2017-2018г </vt:lpstr>
      <vt:lpstr>Сведения о достигнутых значениях целевых индикаторов муниципальной программы:</vt:lpstr>
      <vt:lpstr>Слайд 44</vt:lpstr>
      <vt:lpstr>Слайд 45</vt:lpstr>
      <vt:lpstr>Сведения о достигнутых значениях целевых индикаторов муниципальной программы:</vt:lpstr>
      <vt:lpstr>Слайд 47</vt:lpstr>
      <vt:lpstr>МП «Развитие агропромышленного комплекса Тоншаевского муниципального района Нижегородской области на период 2015-2020 годов"" </vt:lpstr>
      <vt:lpstr>Сведения о достигнутых значениях целевых индикаторов муниципальной программы: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Динамика кредиторской задолженности бюджета , тыс.руб.</vt:lpstr>
      <vt:lpstr>Динамика муниципального долга (задолженности по бюджетному кредиту), тыс. руб.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для граждан </dc:title>
  <dc:creator>FO</dc:creator>
  <cp:lastModifiedBy>Ksenya</cp:lastModifiedBy>
  <cp:revision>419</cp:revision>
  <cp:lastPrinted>2018-07-04T13:07:01Z</cp:lastPrinted>
  <dcterms:created xsi:type="dcterms:W3CDTF">2018-06-07T11:38:26Z</dcterms:created>
  <dcterms:modified xsi:type="dcterms:W3CDTF">2019-04-09T07:42:51Z</dcterms:modified>
</cp:coreProperties>
</file>