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omments/comment1.xml" ContentType="application/vnd.openxmlformats-officedocument.presentationml.comment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24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Лист1!$B$2:$D$2</c:f>
              <c:numCache>
                <c:formatCode>General</c:formatCode>
                <c:ptCount val="3"/>
                <c:pt idx="0">
                  <c:v>71</c:v>
                </c:pt>
                <c:pt idx="1">
                  <c:v>3</c:v>
                </c:pt>
                <c:pt idx="2">
                  <c:v>26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Лист1!$B$1:$C$1</c:f>
              <c:strCache>
                <c:ptCount val="2"/>
                <c:pt idx="0">
                  <c:v>Оценка 2014</c:v>
                </c:pt>
                <c:pt idx="1">
                  <c:v>прогноз 2015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539.79999999999995</c:v>
                </c:pt>
                <c:pt idx="1">
                  <c:v>485.9</c:v>
                </c:pt>
              </c:numCache>
            </c:numRef>
          </c:val>
        </c:ser>
        <c:dLbls/>
        <c:gapWidth val="75"/>
        <c:shape val="box"/>
        <c:axId val="85593472"/>
        <c:axId val="85648512"/>
        <c:axId val="0"/>
      </c:bar3DChart>
      <c:catAx>
        <c:axId val="85593472"/>
        <c:scaling>
          <c:orientation val="minMax"/>
        </c:scaling>
        <c:axPos val="b"/>
        <c:numFmt formatCode="General" sourceLinked="0"/>
        <c:majorTickMark val="none"/>
        <c:tickLblPos val="nextTo"/>
        <c:crossAx val="85648512"/>
        <c:crosses val="autoZero"/>
        <c:auto val="1"/>
        <c:lblAlgn val="ctr"/>
        <c:lblOffset val="100"/>
      </c:catAx>
      <c:valAx>
        <c:axId val="85648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559347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Лист1!$B$1:$C$1</c:f>
              <c:strCache>
                <c:ptCount val="2"/>
                <c:pt idx="0">
                  <c:v>Оценка 2014</c:v>
                </c:pt>
                <c:pt idx="1">
                  <c:v>Прогноз 2015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98.85</c:v>
                </c:pt>
                <c:pt idx="1">
                  <c:v>167.39000000000001</c:v>
                </c:pt>
              </c:numCache>
            </c:numRef>
          </c:val>
        </c:ser>
        <c:dLbls/>
        <c:gapWidth val="55"/>
        <c:gapDepth val="55"/>
        <c:shape val="box"/>
        <c:axId val="78892032"/>
        <c:axId val="78742272"/>
        <c:axId val="0"/>
      </c:bar3DChart>
      <c:catAx>
        <c:axId val="78892032"/>
        <c:scaling>
          <c:orientation val="minMax"/>
        </c:scaling>
        <c:axPos val="b"/>
        <c:numFmt formatCode="General" sourceLinked="0"/>
        <c:majorTickMark val="none"/>
        <c:tickLblPos val="nextTo"/>
        <c:crossAx val="78742272"/>
        <c:crosses val="autoZero"/>
        <c:auto val="1"/>
        <c:lblAlgn val="ctr"/>
        <c:lblOffset val="100"/>
      </c:catAx>
      <c:valAx>
        <c:axId val="787422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89203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Оценка 2014</c:v>
                </c:pt>
                <c:pt idx="1">
                  <c:v>Прогноз 2015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539.79999999999995</c:v>
                </c:pt>
                <c:pt idx="1">
                  <c:v>485.9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Оценка 2014</c:v>
                </c:pt>
                <c:pt idx="1">
                  <c:v>Прогноз 2015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590</c:v>
                </c:pt>
                <c:pt idx="1">
                  <c:v>483.1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Профицит(дефицит)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Оценка 2014</c:v>
                </c:pt>
                <c:pt idx="1">
                  <c:v>Прогноз 2015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45.6</c:v>
                </c:pt>
                <c:pt idx="1">
                  <c:v>2.8</c:v>
                </c:pt>
              </c:numCache>
            </c:numRef>
          </c:val>
        </c:ser>
        <c:dLbls/>
        <c:shape val="cylinder"/>
        <c:axId val="91154304"/>
        <c:axId val="91155840"/>
        <c:axId val="0"/>
      </c:bar3DChart>
      <c:catAx>
        <c:axId val="91154304"/>
        <c:scaling>
          <c:orientation val="minMax"/>
        </c:scaling>
        <c:axPos val="b"/>
        <c:numFmt formatCode="General" sourceLinked="0"/>
        <c:majorTickMark val="none"/>
        <c:tickLblPos val="nextTo"/>
        <c:crossAx val="91155840"/>
        <c:crosses val="autoZero"/>
        <c:auto val="1"/>
        <c:lblAlgn val="ctr"/>
        <c:lblOffset val="100"/>
      </c:catAx>
      <c:valAx>
        <c:axId val="911558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11543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Лист1!$A$1:$A$6</c:f>
              <c:strCache>
                <c:ptCount val="6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Межбюджетные трансферты общего характера</c:v>
                </c:pt>
                <c:pt idx="3">
                  <c:v>Другие расходы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295.60000000000002</c:v>
                </c:pt>
                <c:pt idx="1">
                  <c:v>54.4</c:v>
                </c:pt>
                <c:pt idx="2">
                  <c:v>38.1</c:v>
                </c:pt>
                <c:pt idx="3">
                  <c:v>29.2</c:v>
                </c:pt>
                <c:pt idx="4">
                  <c:v>45.5</c:v>
                </c:pt>
                <c:pt idx="5">
                  <c:v>20.399999999999999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Лист1!$A$1:$A$6</c:f>
              <c:strCache>
                <c:ptCount val="6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Межбюджетные трансферты общего характера</c:v>
                </c:pt>
                <c:pt idx="3">
                  <c:v>Другие расходы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</c:strCache>
            </c:strRef>
          </c:cat>
          <c:val>
            <c:numRef>
              <c:f>Лист1!$C$1:$C$6</c:f>
              <c:numCache>
                <c:formatCode>0.00</c:formatCode>
                <c:ptCount val="6"/>
                <c:pt idx="0">
                  <c:v>61.175496688741731</c:v>
                </c:pt>
                <c:pt idx="1">
                  <c:v>11.25827814569535</c:v>
                </c:pt>
                <c:pt idx="2">
                  <c:v>7.8849337748344377</c:v>
                </c:pt>
                <c:pt idx="3">
                  <c:v>6.0430463576158946</c:v>
                </c:pt>
                <c:pt idx="4">
                  <c:v>9.4163907284768182</c:v>
                </c:pt>
                <c:pt idx="5">
                  <c:v>4.2218543046357615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309313608526213"/>
          <c:y val="6.3898887639045124E-2"/>
          <c:w val="0.8869068639147375"/>
          <c:h val="0.8565310586176732"/>
        </c:manualLayout>
      </c:layout>
      <c:bar3DChart>
        <c:barDir val="col"/>
        <c:grouping val="stacked"/>
        <c:ser>
          <c:idx val="0"/>
          <c:order val="0"/>
          <c:cat>
            <c:strRef>
              <c:f>Лист1!$B$1:$C$1</c:f>
              <c:strCache>
                <c:ptCount val="2"/>
                <c:pt idx="0">
                  <c:v>Оценка 2014 год</c:v>
                </c:pt>
                <c:pt idx="1">
                  <c:v>Прогноз 2015 год</c:v>
                </c:pt>
              </c:strCache>
            </c:strRef>
          </c:cat>
          <c:val>
            <c:numRef>
              <c:f>Лист1!$B$2:$C$2</c:f>
              <c:numCache>
                <c:formatCode>0.00</c:formatCode>
                <c:ptCount val="2"/>
                <c:pt idx="0" formatCode="General">
                  <c:v>263.5</c:v>
                </c:pt>
                <c:pt idx="1">
                  <c:v>295.60000000000002</c:v>
                </c:pt>
              </c:numCache>
            </c:numRef>
          </c:val>
        </c:ser>
        <c:dLbls/>
        <c:gapWidth val="75"/>
        <c:shape val="box"/>
        <c:axId val="93998080"/>
        <c:axId val="94245632"/>
        <c:axId val="0"/>
      </c:bar3DChart>
      <c:catAx>
        <c:axId val="93998080"/>
        <c:scaling>
          <c:orientation val="minMax"/>
        </c:scaling>
        <c:axPos val="b"/>
        <c:numFmt formatCode="General" sourceLinked="0"/>
        <c:majorTickMark val="none"/>
        <c:tickLblPos val="nextTo"/>
        <c:crossAx val="94245632"/>
        <c:crosses val="autoZero"/>
        <c:auto val="1"/>
        <c:lblAlgn val="ctr"/>
        <c:lblOffset val="100"/>
      </c:catAx>
      <c:valAx>
        <c:axId val="94245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3998080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cat>
            <c:strRef>
              <c:f>Лист1!$B$1:$C$1</c:f>
              <c:strCache>
                <c:ptCount val="2"/>
                <c:pt idx="0">
                  <c:v>Оценка 2014 год</c:v>
                </c:pt>
                <c:pt idx="1">
                  <c:v>Прогноз 2015 год</c:v>
                </c:pt>
              </c:strCache>
            </c:strRef>
          </c:cat>
          <c:val>
            <c:numRef>
              <c:f>Лист1!$B$2:$C$2</c:f>
              <c:numCache>
                <c:formatCode>0.00</c:formatCode>
                <c:ptCount val="2"/>
                <c:pt idx="0" formatCode="General">
                  <c:v>57.7</c:v>
                </c:pt>
                <c:pt idx="1">
                  <c:v>54.4</c:v>
                </c:pt>
              </c:numCache>
            </c:numRef>
          </c:val>
        </c:ser>
        <c:dLbls/>
        <c:gapWidth val="75"/>
        <c:shape val="box"/>
        <c:axId val="94770688"/>
        <c:axId val="94772224"/>
        <c:axId val="0"/>
      </c:bar3DChart>
      <c:catAx>
        <c:axId val="94770688"/>
        <c:scaling>
          <c:orientation val="minMax"/>
        </c:scaling>
        <c:axPos val="b"/>
        <c:numFmt formatCode="General" sourceLinked="0"/>
        <c:majorTickMark val="none"/>
        <c:tickLblPos val="nextTo"/>
        <c:crossAx val="94772224"/>
        <c:crosses val="autoZero"/>
        <c:auto val="1"/>
        <c:lblAlgn val="ctr"/>
        <c:lblOffset val="100"/>
      </c:catAx>
      <c:valAx>
        <c:axId val="94772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4770688"/>
        <c:crosses val="autoZero"/>
        <c:crossBetween val="between"/>
      </c:valAx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>
              <a:solidFill>
                <a:srgbClr val="FFC000"/>
              </a:solidFill>
            </a:ln>
          </c:spPr>
          <c:explosion val="25"/>
          <c:val>
            <c:numRef>
              <c:f>Лист1!$B$2:$D$2</c:f>
              <c:numCache>
                <c:formatCode>0.00</c:formatCode>
                <c:ptCount val="3"/>
                <c:pt idx="0" formatCode="General">
                  <c:v>15.4</c:v>
                </c:pt>
                <c:pt idx="1">
                  <c:v>22.7</c:v>
                </c:pt>
                <c:pt idx="2" formatCode="General">
                  <c:v>1.1000000000000001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6T16:53:37.819" idx="1">
    <p:pos x="10" y="10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0.33663</cdr:x>
      <cdr:y>0.74242</cdr:y>
    </cdr:from>
    <cdr:to>
      <cdr:x>0.41584</cdr:x>
      <cdr:y>0.80303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352839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45,6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0.69307</cdr:x>
      <cdr:y>0.18597</cdr:y>
    </cdr:from>
    <cdr:to>
      <cdr:x>0.80198</cdr:x>
      <cdr:y>0.24242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883841"/>
          <a:ext cx="792088" cy="268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483,1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0.72277</cdr:x>
      <cdr:y>0.78788</cdr:y>
    </cdr:from>
    <cdr:to>
      <cdr:x>0.81188</cdr:x>
      <cdr:y>0.83333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6584" y="374441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2,8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0.79439</cdr:x>
      <cdr:y>0.82471</cdr:y>
    </cdr:from>
    <cdr:to>
      <cdr:x>0.95327</cdr:x>
      <cdr:y>0.98247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3387824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Образование 295,6 </a:t>
          </a:r>
          <a:r>
            <a:rPr lang="ru-RU" sz="1100" dirty="0" err="1" smtClean="0"/>
            <a:t>млн.руб</a:t>
          </a:r>
          <a:r>
            <a:rPr lang="ru-RU" sz="1100" dirty="0" smtClean="0"/>
            <a:t>. 61,18%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0.07667</cdr:x>
      <cdr:y>0.15578</cdr:y>
    </cdr:from>
    <cdr:to>
      <cdr:x>0.30751</cdr:x>
      <cdr:y>0.27984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698" y="661838"/>
          <a:ext cx="1152128" cy="527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22,7 </a:t>
          </a:r>
          <a:r>
            <a:rPr lang="ru-RU" sz="1100" b="1" dirty="0" err="1" smtClean="0"/>
            <a:t>млн.руб</a:t>
          </a:r>
          <a:r>
            <a:rPr lang="ru-RU" sz="1100" b="1" dirty="0" smtClean="0"/>
            <a:t>. 58%</a:t>
          </a:r>
          <a:endParaRPr lang="ru-RU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7C91-CB13-47B9-A833-03C4BAD94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97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61B0-CF5F-44C8-B1AC-B86654667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256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DE10A-F3A5-40A3-973D-7E6CE47CD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72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095-20F6-41B8-BEDA-937664E52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66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96ED-354C-47AB-A7D3-F667AFB23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87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E504-23DA-40DF-8F90-716991B22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654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00D1-ED92-48CD-8ADE-477B3E54E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118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35750-A635-43D7-BF6D-D11874776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65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F7B2-7C31-406E-BCD1-FFBA92B99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998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ABB9-E08C-4E41-9839-0A9A8754C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17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5E04-5FC4-462B-9E0E-05F9209A5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37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E9554E-DED1-466C-B9C7-EB5B6285C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D:\Обмен\ФОТОМАТЕРИАЛЫ\_DSC6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2"/>
          <p:cNvSpPr>
            <a:spLocks noChangeArrowheads="1"/>
          </p:cNvSpPr>
          <p:nvPr/>
        </p:nvSpPr>
        <p:spPr bwMode="auto">
          <a:xfrm>
            <a:off x="1627188" y="639763"/>
            <a:ext cx="7519987" cy="35718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722313" y="5767388"/>
            <a:ext cx="7483475" cy="652462"/>
          </a:xfrm>
          <a:custGeom>
            <a:avLst/>
            <a:gdLst/>
            <a:ahLst/>
            <a:cxnLst/>
            <a:rect l="0" t="0" r="0" b="0"/>
            <a:pathLst/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180000" rIns="0" bIns="0"/>
          <a:lstStyle/>
          <a:p>
            <a:pPr eaLnBrk="0" hangingPunct="0">
              <a:defRPr/>
            </a:pPr>
            <a:endParaRPr lang="ru-RU" altLang="ru-RU" sz="1500" b="1" i="1" dirty="0">
              <a:solidFill>
                <a:srgbClr val="9542A2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1299" y="412175"/>
            <a:ext cx="494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i="1" dirty="0">
                <a:solidFill>
                  <a:srgbClr val="FFFF00"/>
                </a:solidFill>
                <a:latin typeface="Times New Roman" pitchFamily="18" charset="0"/>
              </a:rPr>
              <a:t>БЮДЖЕТ ДЛЯ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284" y="580123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ru-RU" altLang="ru-RU" sz="1600" b="1" i="1" dirty="0">
                <a:solidFill>
                  <a:srgbClr val="FFFF00"/>
                </a:solidFill>
                <a:latin typeface="Times New Roman" pitchFamily="18" charset="0"/>
              </a:rPr>
              <a:t>ПОДГОТОВЛЕН НА ОСНОВАНИИ ПРОЕКТА РЕШЕНИЯ ЗЕМСКОГО СОБРАНИЯ</a:t>
            </a:r>
          </a:p>
          <a:p>
            <a:pPr lvl="0" eaLnBrk="0" hangingPunct="0">
              <a:defRPr/>
            </a:pPr>
            <a:r>
              <a:rPr lang="ru-RU" altLang="ru-RU" sz="1600" b="1" i="1" dirty="0">
                <a:solidFill>
                  <a:srgbClr val="FFFF00"/>
                </a:solidFill>
                <a:latin typeface="Times New Roman" pitchFamily="18" charset="0"/>
              </a:rPr>
              <a:t> ТОНШАЕВСКОГО РАЙОНА «О РАЙОННОМ </a:t>
            </a:r>
            <a:r>
              <a:rPr lang="ru-RU" altLang="ru-RU" sz="1600" b="1" i="1" dirty="0" smtClean="0">
                <a:solidFill>
                  <a:srgbClr val="FFFF00"/>
                </a:solidFill>
                <a:latin typeface="Times New Roman" pitchFamily="18" charset="0"/>
              </a:rPr>
              <a:t>БЮДЖЕТЕ </a:t>
            </a:r>
            <a:r>
              <a:rPr lang="ru-RU" altLang="ru-RU" sz="1600" b="1" i="1" dirty="0">
                <a:solidFill>
                  <a:srgbClr val="FFFF00"/>
                </a:solidFill>
                <a:latin typeface="Times New Roman" pitchFamily="18" charset="0"/>
              </a:rPr>
              <a:t>НА 2015 ГОД»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820891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Сколько налоговых и неналоговых доходов поступает </a:t>
            </a:r>
          </a:p>
          <a:p>
            <a:pPr algn="ctr"/>
            <a:r>
              <a:rPr lang="ru-RU" sz="2400" dirty="0" smtClean="0"/>
              <a:t>в районный бюджет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6379781"/>
              </p:ext>
            </p:extLst>
          </p:nvPr>
        </p:nvGraphicFramePr>
        <p:xfrm>
          <a:off x="1475656" y="1628800"/>
          <a:ext cx="63367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488" y="44291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98,85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37861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167,392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55679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8030012" y="638132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 noRot="1"/>
          </p:cNvGrpSpPr>
          <p:nvPr/>
        </p:nvGrpSpPr>
        <p:grpSpPr bwMode="auto">
          <a:xfrm>
            <a:off x="436563" y="1340768"/>
            <a:ext cx="8358188" cy="4505623"/>
            <a:chOff x="275" y="1050"/>
            <a:chExt cx="5265" cy="2633"/>
          </a:xfrm>
        </p:grpSpPr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75" y="1050"/>
              <a:ext cx="1770" cy="39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95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288"/>
                </a:spcBef>
                <a:buFontTx/>
                <a:buNone/>
              </a:pPr>
              <a:r>
                <a:rPr lang="ru-RU" altLang="ru-RU" sz="1700" b="1" dirty="0"/>
                <a:t>Наименование налоговых доходов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2045" y="1050"/>
              <a:ext cx="1244" cy="39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5127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288"/>
                </a:spcBef>
                <a:buFontTx/>
                <a:buNone/>
              </a:pPr>
              <a:r>
                <a:rPr lang="ru-RU" altLang="ru-RU" sz="1700" b="1" dirty="0"/>
                <a:t>2014 год оценка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289" y="1050"/>
              <a:ext cx="1208" cy="39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4810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88"/>
                </a:lnSpc>
                <a:spcBef>
                  <a:spcPts val="263"/>
                </a:spcBef>
                <a:buFontTx/>
                <a:buNone/>
              </a:pPr>
              <a:r>
                <a:rPr lang="ru-RU" altLang="ru-RU" sz="1700" b="1" dirty="0"/>
                <a:t>2015 год прогноз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4497" y="1050"/>
              <a:ext cx="1040" cy="39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68275" indent="3317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288"/>
                </a:spcBef>
                <a:buFontTx/>
                <a:buNone/>
              </a:pPr>
              <a:r>
                <a:rPr lang="ru-RU" altLang="ru-RU" sz="1700" b="1" dirty="0"/>
                <a:t>Рост к 2014 году,%</a:t>
              </a: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275" y="1442"/>
              <a:ext cx="1770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31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438"/>
                </a:spcBef>
                <a:buFontTx/>
                <a:buNone/>
              </a:pPr>
              <a:r>
                <a:rPr lang="ru-RU" altLang="ru-RU" sz="1700">
                  <a:solidFill>
                    <a:srgbClr val="1A2906"/>
                  </a:solidFill>
                </a:rPr>
                <a:t>Налог на доходы физических лиц</a:t>
              </a: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2045" y="1442"/>
              <a:ext cx="1244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7778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75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57,7</a:t>
              </a: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3289" y="1442"/>
              <a:ext cx="1208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7429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75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120,1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4497" y="1442"/>
              <a:ext cx="1040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5667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50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208,2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275" y="1851"/>
              <a:ext cx="1770" cy="4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95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88"/>
                </a:lnSpc>
                <a:spcBef>
                  <a:spcPts val="338"/>
                </a:spcBef>
                <a:buFontTx/>
                <a:buNone/>
              </a:pPr>
              <a:r>
                <a:rPr lang="ru-RU" altLang="ru-RU" sz="1700">
                  <a:solidFill>
                    <a:srgbClr val="1A2906"/>
                  </a:solidFill>
                </a:rPr>
                <a:t>Единый налог на вмененный доход</a:t>
              </a: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2045" y="1851"/>
              <a:ext cx="1244" cy="4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83502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5,5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3289" y="1851"/>
              <a:ext cx="1208" cy="4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8048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75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5,3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4497" y="1851"/>
              <a:ext cx="1040" cy="4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5667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96,4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275" y="2254"/>
              <a:ext cx="177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12713" indent="-127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500"/>
                </a:lnSpc>
                <a:spcBef>
                  <a:spcPts val="2275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Единый сельскохозяйственный налог</a:t>
              </a:r>
              <a:endParaRPr lang="ru-RU" altLang="ru-RU" sz="2400" b="1" dirty="0">
                <a:solidFill>
                  <a:srgbClr val="1A2906"/>
                </a:solidFill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045" y="2254"/>
              <a:ext cx="12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8318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2763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0,04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3289" y="2254"/>
              <a:ext cx="120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8016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42925" eaLnBrk="1" hangingPunct="1">
                <a:spcBef>
                  <a:spcPts val="2763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      -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275" y="2830"/>
              <a:ext cx="1770" cy="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12713" indent="-158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363"/>
                </a:spcBef>
                <a:buNone/>
              </a:pPr>
              <a:r>
                <a:rPr lang="ru-RU" altLang="ru-RU" sz="1700" dirty="0">
                  <a:solidFill>
                    <a:srgbClr val="1A2906"/>
                  </a:solidFill>
                </a:rPr>
                <a:t>Доходы от уплаты акцизов </a:t>
              </a:r>
              <a:r>
                <a:rPr lang="ru-RU" altLang="ru-RU" sz="1700" dirty="0" smtClean="0">
                  <a:solidFill>
                    <a:srgbClr val="1A2906"/>
                  </a:solidFill>
                </a:rPr>
                <a:t>на нефтепродукты</a:t>
              </a:r>
            </a:p>
            <a:p>
              <a:pPr eaLnBrk="1" hangingPunct="1">
                <a:lnSpc>
                  <a:spcPts val="2163"/>
                </a:lnSpc>
                <a:spcBef>
                  <a:spcPts val="363"/>
                </a:spcBef>
                <a:buFontTx/>
                <a:buNone/>
              </a:pP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2045" y="2830"/>
              <a:ext cx="1244" cy="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963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23900" eaLnBrk="1" hangingPunct="1">
                <a:spcBef>
                  <a:spcPts val="1200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1,56</a:t>
              </a:r>
              <a:endParaRPr lang="ru-RU" altLang="ru-RU" sz="1800" dirty="0">
                <a:solidFill>
                  <a:srgbClr val="1A2906"/>
                </a:solidFill>
              </a:endParaRPr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3289" y="2830"/>
              <a:ext cx="1208" cy="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8016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175" algn="ctr"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-</a:t>
              </a: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4497" y="2830"/>
              <a:ext cx="1040" cy="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8016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ru-RU" altLang="ru-RU" sz="1800" dirty="0">
                  <a:solidFill>
                    <a:srgbClr val="1A2906"/>
                  </a:solidFill>
                </a:rPr>
                <a:t>-</a:t>
              </a:r>
            </a:p>
          </p:txBody>
        </p:sp>
        <p:sp>
          <p:nvSpPr>
            <p:cNvPr id="12332" name="Rectangle 44"/>
            <p:cNvSpPr>
              <a:spLocks noChangeArrowheads="1"/>
            </p:cNvSpPr>
            <p:nvPr/>
          </p:nvSpPr>
          <p:spPr bwMode="auto">
            <a:xfrm>
              <a:off x="275" y="3216"/>
              <a:ext cx="177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95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63"/>
                </a:spcBef>
                <a:buFontTx/>
                <a:buNone/>
              </a:pPr>
              <a:r>
                <a:rPr lang="ru-RU" altLang="ru-RU" sz="1700" dirty="0">
                  <a:solidFill>
                    <a:srgbClr val="1A2906"/>
                  </a:solidFill>
                </a:rPr>
                <a:t>Государственная пошлина</a:t>
              </a:r>
            </a:p>
          </p:txBody>
        </p:sp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2045" y="3213"/>
              <a:ext cx="1244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58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2763"/>
                </a:lnSpc>
                <a:spcBef>
                  <a:spcPts val="75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1A2906"/>
                  </a:solidFill>
                </a:rPr>
                <a:t>0,5</a:t>
              </a:r>
              <a:endParaRPr lang="ru-RU" altLang="ru-RU" sz="1600" dirty="0">
                <a:solidFill>
                  <a:srgbClr val="1A2906"/>
                </a:solidFill>
              </a:endParaRPr>
            </a:p>
          </p:txBody>
        </p:sp>
        <p:sp>
          <p:nvSpPr>
            <p:cNvPr id="12334" name="Rectangle 46"/>
            <p:cNvSpPr>
              <a:spLocks noChangeArrowheads="1"/>
            </p:cNvSpPr>
            <p:nvPr/>
          </p:nvSpPr>
          <p:spPr bwMode="auto">
            <a:xfrm>
              <a:off x="3289" y="3213"/>
              <a:ext cx="1208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58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75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1A2906"/>
                  </a:solidFill>
                </a:rPr>
                <a:t>0,4</a:t>
              </a:r>
              <a:endParaRPr lang="ru-RU" altLang="ru-RU" sz="1600" dirty="0">
                <a:solidFill>
                  <a:srgbClr val="1A2906"/>
                </a:solidFill>
              </a:endParaRPr>
            </a:p>
          </p:txBody>
        </p:sp>
        <p:sp>
          <p:nvSpPr>
            <p:cNvPr id="12335" name="Rectangle 47"/>
            <p:cNvSpPr>
              <a:spLocks noChangeArrowheads="1"/>
            </p:cNvSpPr>
            <p:nvPr/>
          </p:nvSpPr>
          <p:spPr bwMode="auto">
            <a:xfrm>
              <a:off x="4497" y="3216"/>
              <a:ext cx="104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5667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dirty="0" smtClean="0">
                  <a:solidFill>
                    <a:srgbClr val="1A2906"/>
                  </a:solidFill>
                </a:rPr>
                <a:t>80,0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endParaRPr lang="ru-RU" altLang="ru-RU" sz="1700" dirty="0">
                <a:solidFill>
                  <a:srgbClr val="1A2906"/>
                </a:solidFill>
              </a:endParaRPr>
            </a:p>
          </p:txBody>
        </p:sp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281" y="3448"/>
              <a:ext cx="1770" cy="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95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88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1A2906"/>
                  </a:solidFill>
                </a:rPr>
                <a:t>Итого налоговых доходов</a:t>
              </a:r>
            </a:p>
          </p:txBody>
        </p:sp>
        <p:sp>
          <p:nvSpPr>
            <p:cNvPr id="12337" name="Rectangle 49"/>
            <p:cNvSpPr>
              <a:spLocks noChangeArrowheads="1"/>
            </p:cNvSpPr>
            <p:nvPr/>
          </p:nvSpPr>
          <p:spPr bwMode="auto">
            <a:xfrm>
              <a:off x="2044" y="3445"/>
              <a:ext cx="1244" cy="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7493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b="1" dirty="0" smtClean="0">
                  <a:solidFill>
                    <a:srgbClr val="1A2906"/>
                  </a:solidFill>
                </a:rPr>
                <a:t>65,3</a:t>
              </a:r>
              <a:endParaRPr lang="ru-RU" altLang="ru-RU" sz="1700" b="1" dirty="0">
                <a:solidFill>
                  <a:srgbClr val="1A2906"/>
                </a:solidFill>
              </a:endParaRPr>
            </a:p>
          </p:txBody>
        </p:sp>
        <p:sp>
          <p:nvSpPr>
            <p:cNvPr id="12338" name="Rectangle 50"/>
            <p:cNvSpPr>
              <a:spLocks noChangeArrowheads="1"/>
            </p:cNvSpPr>
            <p:nvPr/>
          </p:nvSpPr>
          <p:spPr bwMode="auto">
            <a:xfrm>
              <a:off x="3285" y="3439"/>
              <a:ext cx="1208" cy="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7318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b="1" dirty="0" smtClean="0">
                  <a:solidFill>
                    <a:srgbClr val="1A2906"/>
                  </a:solidFill>
                </a:rPr>
                <a:t>125,8</a:t>
              </a:r>
              <a:endParaRPr lang="ru-RU" altLang="ru-RU" sz="1700" b="1" dirty="0">
                <a:solidFill>
                  <a:srgbClr val="1A2906"/>
                </a:solidFill>
              </a:endParaRPr>
            </a:p>
          </p:txBody>
        </p:sp>
        <p:sp>
          <p:nvSpPr>
            <p:cNvPr id="12339" name="Rectangle 51"/>
            <p:cNvSpPr>
              <a:spLocks noChangeArrowheads="1"/>
            </p:cNvSpPr>
            <p:nvPr/>
          </p:nvSpPr>
          <p:spPr bwMode="auto">
            <a:xfrm>
              <a:off x="4500" y="3439"/>
              <a:ext cx="1040" cy="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54292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ru-RU" altLang="ru-RU" sz="1700" b="1" dirty="0" smtClean="0">
                  <a:solidFill>
                    <a:srgbClr val="1A2906"/>
                  </a:solidFill>
                </a:rPr>
                <a:t>192,6</a:t>
              </a:r>
              <a:endParaRPr lang="ru-RU" altLang="ru-RU" sz="1700" b="1" dirty="0">
                <a:solidFill>
                  <a:srgbClr val="1A2906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36563" y="188640"/>
            <a:ext cx="845591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Какие основные налоги поступят в районный бюджет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38988" y="3401067"/>
            <a:ext cx="1651000" cy="98565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876" y="99960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</a:t>
            </a:r>
            <a:r>
              <a:rPr lang="ru-RU" sz="1400" dirty="0" err="1" smtClean="0"/>
              <a:t>лн.руб</a:t>
            </a:r>
            <a:r>
              <a:rPr lang="ru-RU" sz="1400" dirty="0" smtClean="0"/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8100392" y="6381328"/>
            <a:ext cx="6895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35292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Каковы основные параметры районного бюджета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6827135"/>
              </p:ext>
            </p:extLst>
          </p:nvPr>
        </p:nvGraphicFramePr>
        <p:xfrm>
          <a:off x="1043608" y="119675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98072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70080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539,8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12577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590,0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7728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485,9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8100392" y="6237312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4584700" y="6272213"/>
            <a:ext cx="280988" cy="18256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280920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Повышение заработной платы, предусмотренное в </a:t>
            </a:r>
          </a:p>
          <a:p>
            <a:pPr algn="ctr"/>
            <a:r>
              <a:rPr lang="ru-RU" sz="2400" dirty="0" smtClean="0"/>
              <a:t>проекте районного бюджета на 2015 год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412776"/>
            <a:ext cx="5635352" cy="5017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412776"/>
            <a:ext cx="2808312" cy="5017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2015 год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1563" y="1914525"/>
            <a:ext cx="3598589" cy="866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Педагогическим работникам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детских садов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914525"/>
            <a:ext cx="2808312" cy="866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1 января 2015 года 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1563" y="2780928"/>
            <a:ext cx="359858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Педагогическим работникам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780928"/>
            <a:ext cx="28083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1 января 2015 года 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563" y="3573016"/>
            <a:ext cx="359858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Педагогическим работникам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учреждений дополнительного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3573016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1 января 2015 года 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1563" y="4437112"/>
            <a:ext cx="359858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Работникам учреждений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4437112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1 января 2015 года 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1563" y="5301208"/>
            <a:ext cx="3598589" cy="86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Прочим категориям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5301208"/>
            <a:ext cx="2808312" cy="86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1 октября 2015 года 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7,0%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72400" y="6272213"/>
            <a:ext cx="648072" cy="397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Рисунок 24" descr="http://romashka15nn.caduk.ru/images/p12_s6300117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2036763" cy="133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7" descr="http://zvezdochka.dounn.ru/sites/default/files/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4984"/>
            <a:ext cx="20367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" descr="http://psh-school.ru/images/stories/oficaldocs/photoadmschool/sholl_crulco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4437112"/>
            <a:ext cx="2036763" cy="17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38150" y="2106613"/>
            <a:ext cx="682625" cy="333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8150" y="188640"/>
            <a:ext cx="823830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 распределены расходы районного бюджета на </a:t>
            </a:r>
          </a:p>
          <a:p>
            <a:pPr algn="ctr"/>
            <a:r>
              <a:rPr lang="ru-RU" sz="2400" dirty="0" smtClean="0"/>
              <a:t>2015 год по основным направлениям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125743"/>
              </p:ext>
            </p:extLst>
          </p:nvPr>
        </p:nvGraphicFramePr>
        <p:xfrm>
          <a:off x="1358892" y="2057400"/>
          <a:ext cx="7029531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148478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Calibri" panose="020F0502020204030204" pitchFamily="34" charset="0"/>
              </a:rPr>
              <a:t>Нацианальная</a:t>
            </a:r>
            <a:r>
              <a:rPr lang="ru-RU" sz="1100" dirty="0" smtClean="0">
                <a:latin typeface="Calibri" panose="020F0502020204030204" pitchFamily="34" charset="0"/>
              </a:rPr>
              <a:t> экономика 20,4 </a:t>
            </a:r>
            <a:r>
              <a:rPr lang="ru-RU" sz="1100" dirty="0" err="1" smtClean="0">
                <a:latin typeface="Calibri" panose="020F0502020204030204" pitchFamily="34" charset="0"/>
              </a:rPr>
              <a:t>млн.руб</a:t>
            </a:r>
            <a:r>
              <a:rPr lang="ru-RU" sz="1100" dirty="0" smtClean="0">
                <a:latin typeface="Calibri" panose="020F0502020204030204" pitchFamily="34" charset="0"/>
              </a:rPr>
              <a:t>. 4,22%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155679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Общегосударственные вопросы 45,5 </a:t>
            </a:r>
            <a:r>
              <a:rPr lang="ru-RU" sz="1100" dirty="0" err="1" smtClean="0">
                <a:latin typeface="Calibri" panose="020F0502020204030204" pitchFamily="34" charset="0"/>
              </a:rPr>
              <a:t>млн.руб</a:t>
            </a:r>
            <a:r>
              <a:rPr lang="ru-RU" sz="1100" dirty="0" smtClean="0">
                <a:latin typeface="Calibri" panose="020F0502020204030204" pitchFamily="34" charset="0"/>
              </a:rPr>
              <a:t>. 9,42%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106613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Другие расходы 29,2 </a:t>
            </a:r>
            <a:r>
              <a:rPr lang="ru-RU" sz="1100" dirty="0" err="1" smtClean="0">
                <a:latin typeface="Calibri" panose="020F0502020204030204" pitchFamily="34" charset="0"/>
              </a:rPr>
              <a:t>млн.руб</a:t>
            </a:r>
            <a:r>
              <a:rPr lang="ru-RU" sz="1100" dirty="0" smtClean="0">
                <a:latin typeface="Calibri" panose="020F0502020204030204" pitchFamily="34" charset="0"/>
              </a:rPr>
              <a:t>. 6,04%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50" y="2599600"/>
            <a:ext cx="1613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Межбюджетные трансферты общего характера 38,1 </a:t>
            </a:r>
            <a:r>
              <a:rPr lang="ru-RU" sz="1100" dirty="0" err="1" smtClean="0">
                <a:latin typeface="Calibri" panose="020F0502020204030204" pitchFamily="34" charset="0"/>
              </a:rPr>
              <a:t>млн.руб</a:t>
            </a:r>
            <a:r>
              <a:rPr lang="ru-RU" sz="1100" dirty="0" smtClean="0">
                <a:latin typeface="Calibri" panose="020F0502020204030204" pitchFamily="34" charset="0"/>
              </a:rPr>
              <a:t>. 7,88%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07707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Культура и кинематография 54,4 </a:t>
            </a:r>
            <a:r>
              <a:rPr lang="ru-RU" sz="1100" dirty="0" err="1" smtClean="0">
                <a:latin typeface="Calibri" panose="020F0502020204030204" pitchFamily="34" charset="0"/>
              </a:rPr>
              <a:t>млн.руб</a:t>
            </a:r>
            <a:r>
              <a:rPr lang="ru-RU" sz="1100" dirty="0" smtClean="0">
                <a:latin typeface="Calibri" panose="020F0502020204030204" pitchFamily="34" charset="0"/>
              </a:rPr>
              <a:t>. 11,26%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72400" y="6237312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 noRot="1"/>
          </p:cNvGrpSpPr>
          <p:nvPr/>
        </p:nvGrpSpPr>
        <p:grpSpPr bwMode="auto">
          <a:xfrm>
            <a:off x="381000" y="1258888"/>
            <a:ext cx="4200525" cy="3408362"/>
            <a:chOff x="240" y="793"/>
            <a:chExt cx="2646" cy="2147"/>
          </a:xfrm>
          <a:solidFill>
            <a:srgbClr val="92D050"/>
          </a:solidFill>
        </p:grpSpPr>
        <p:sp>
          <p:nvSpPr>
            <p:cNvPr id="16398" name="Rectangle 4"/>
            <p:cNvSpPr>
              <a:spLocks noChangeArrowheads="1"/>
            </p:cNvSpPr>
            <p:nvPr/>
          </p:nvSpPr>
          <p:spPr bwMode="auto">
            <a:xfrm>
              <a:off x="240" y="793"/>
              <a:ext cx="1914" cy="58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31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50"/>
                </a:spcBef>
                <a:buFontTx/>
                <a:buNone/>
              </a:pPr>
              <a:r>
                <a:rPr lang="ru-RU" altLang="ru-RU" sz="1800">
                  <a:solidFill>
                    <a:srgbClr val="1A2906"/>
                  </a:solidFill>
                </a:rPr>
                <a:t>Дошкольное образование</a:t>
              </a:r>
            </a:p>
          </p:txBody>
        </p:sp>
        <p:sp>
          <p:nvSpPr>
            <p:cNvPr id="16399" name="Rectangle 5"/>
            <p:cNvSpPr>
              <a:spLocks noChangeArrowheads="1"/>
            </p:cNvSpPr>
            <p:nvPr/>
          </p:nvSpPr>
          <p:spPr bwMode="auto">
            <a:xfrm>
              <a:off x="2154" y="793"/>
              <a:ext cx="732" cy="58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334963" indent="127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38"/>
                </a:lnSpc>
                <a:spcBef>
                  <a:spcPts val="475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104,8 </a:t>
              </a:r>
              <a:r>
                <a:rPr lang="ru-RU" altLang="ru-RU" sz="1800" dirty="0">
                  <a:solidFill>
                    <a:srgbClr val="1A2906"/>
                  </a:solidFill>
                </a:rPr>
                <a:t>млн. руб.</a:t>
              </a:r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240" y="1377"/>
              <a:ext cx="1914" cy="57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95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450"/>
                </a:spcBef>
                <a:buFontTx/>
                <a:buNone/>
              </a:pPr>
              <a:r>
                <a:rPr lang="ru-RU" altLang="ru-RU" sz="1800">
                  <a:solidFill>
                    <a:srgbClr val="1A2906"/>
                  </a:solidFill>
                </a:rPr>
                <a:t>Общее образование</a:t>
              </a:r>
            </a:p>
          </p:txBody>
        </p:sp>
        <p:sp>
          <p:nvSpPr>
            <p:cNvPr id="16401" name="Rectangle 7"/>
            <p:cNvSpPr>
              <a:spLocks noChangeArrowheads="1"/>
            </p:cNvSpPr>
            <p:nvPr/>
          </p:nvSpPr>
          <p:spPr bwMode="auto">
            <a:xfrm>
              <a:off x="2154" y="1377"/>
              <a:ext cx="732" cy="57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354013" indent="-365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338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158,8 </a:t>
              </a:r>
              <a:r>
                <a:rPr lang="ru-RU" altLang="ru-RU" sz="1800" dirty="0">
                  <a:solidFill>
                    <a:srgbClr val="1A2906"/>
                  </a:solidFill>
                </a:rPr>
                <a:t>млн. руб.</a:t>
              </a:r>
            </a:p>
          </p:txBody>
        </p:sp>
        <p:sp>
          <p:nvSpPr>
            <p:cNvPr id="16402" name="Rectangle 8"/>
            <p:cNvSpPr>
              <a:spLocks noChangeArrowheads="1"/>
            </p:cNvSpPr>
            <p:nvPr/>
          </p:nvSpPr>
          <p:spPr bwMode="auto">
            <a:xfrm>
              <a:off x="240" y="1951"/>
              <a:ext cx="1914" cy="4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63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363"/>
                </a:spcBef>
                <a:buFontTx/>
                <a:buNone/>
              </a:pPr>
              <a:r>
                <a:rPr lang="ru-RU" altLang="ru-RU" sz="1800">
                  <a:solidFill>
                    <a:srgbClr val="1A2906"/>
                  </a:solidFill>
                </a:rPr>
                <a:t>Молодежная политика и оздоровление детей</a:t>
              </a:r>
            </a:p>
          </p:txBody>
        </p:sp>
        <p:sp>
          <p:nvSpPr>
            <p:cNvPr id="16403" name="Rectangle 9"/>
            <p:cNvSpPr>
              <a:spLocks noChangeArrowheads="1"/>
            </p:cNvSpPr>
            <p:nvPr/>
          </p:nvSpPr>
          <p:spPr bwMode="auto">
            <a:xfrm>
              <a:off x="2154" y="1951"/>
              <a:ext cx="732" cy="4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354013" indent="-2143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363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7,6 </a:t>
              </a:r>
              <a:r>
                <a:rPr lang="ru-RU" altLang="ru-RU" sz="1800" dirty="0">
                  <a:solidFill>
                    <a:srgbClr val="1A2906"/>
                  </a:solidFill>
                </a:rPr>
                <a:t>млн. руб.</a:t>
              </a:r>
            </a:p>
          </p:txBody>
        </p:sp>
        <p:sp>
          <p:nvSpPr>
            <p:cNvPr id="16404" name="Rectangle 10"/>
            <p:cNvSpPr>
              <a:spLocks noChangeArrowheads="1"/>
            </p:cNvSpPr>
            <p:nvPr/>
          </p:nvSpPr>
          <p:spPr bwMode="auto">
            <a:xfrm>
              <a:off x="240" y="2362"/>
              <a:ext cx="1914" cy="57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31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263"/>
                </a:spcBef>
                <a:buFontTx/>
                <a:buNone/>
              </a:pPr>
              <a:r>
                <a:rPr lang="ru-RU" altLang="ru-RU" sz="1800">
                  <a:solidFill>
                    <a:srgbClr val="1A2906"/>
                  </a:solidFill>
                </a:rPr>
                <a:t>Другие вопросы в области образования</a:t>
              </a:r>
            </a:p>
          </p:txBody>
        </p:sp>
        <p:sp>
          <p:nvSpPr>
            <p:cNvPr id="16405" name="Rectangle 11"/>
            <p:cNvSpPr>
              <a:spLocks noChangeArrowheads="1"/>
            </p:cNvSpPr>
            <p:nvPr/>
          </p:nvSpPr>
          <p:spPr bwMode="auto">
            <a:xfrm>
              <a:off x="2154" y="2362"/>
              <a:ext cx="732" cy="57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334963" indent="25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163"/>
                </a:lnSpc>
                <a:spcBef>
                  <a:spcPts val="288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24,4 </a:t>
              </a:r>
              <a:r>
                <a:rPr lang="ru-RU" altLang="ru-RU" sz="1800" dirty="0">
                  <a:solidFill>
                    <a:srgbClr val="1A2906"/>
                  </a:solidFill>
                </a:rPr>
                <a:t>млн. руб.</a:t>
              </a:r>
            </a:p>
          </p:txBody>
        </p:sp>
      </p:grpSp>
      <p:sp>
        <p:nvSpPr>
          <p:cNvPr id="16390" name="AutoShape 14"/>
          <p:cNvSpPr>
            <a:spLocks noChangeArrowheads="1"/>
          </p:cNvSpPr>
          <p:nvPr/>
        </p:nvSpPr>
        <p:spPr bwMode="auto">
          <a:xfrm>
            <a:off x="5449888" y="4264025"/>
            <a:ext cx="404812" cy="523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2" name="AutoShape 16"/>
          <p:cNvSpPr>
            <a:spLocks noChangeArrowheads="1"/>
          </p:cNvSpPr>
          <p:nvPr/>
        </p:nvSpPr>
        <p:spPr bwMode="auto">
          <a:xfrm>
            <a:off x="8174038" y="4264025"/>
            <a:ext cx="347662" cy="523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1000" y="260648"/>
            <a:ext cx="836746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Расходы по отрасли «Образование» на 2015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797152"/>
            <a:ext cx="420052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C00000"/>
                </a:solidFill>
              </a:rPr>
              <a:t>Всего на образование в 2015 году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295,6 </a:t>
            </a:r>
            <a:r>
              <a:rPr lang="ru-RU" dirty="0">
                <a:solidFill>
                  <a:srgbClr val="C00000"/>
                </a:solidFill>
              </a:rPr>
              <a:t>млн. руб.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1581430"/>
              </p:ext>
            </p:extLst>
          </p:nvPr>
        </p:nvGraphicFramePr>
        <p:xfrm>
          <a:off x="5364089" y="4208462"/>
          <a:ext cx="3024336" cy="231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23439" y="3573016"/>
            <a:ext cx="29450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latin typeface="Calibri" panose="020F0502020204030204" pitchFamily="34" charset="0"/>
              </a:rPr>
              <a:t>Сколько бюджетных средств будет </a:t>
            </a:r>
          </a:p>
          <a:p>
            <a:pPr algn="ctr"/>
            <a:r>
              <a:rPr lang="ru-RU" sz="1100" b="1" dirty="0">
                <a:latin typeface="Calibri" panose="020F0502020204030204" pitchFamily="34" charset="0"/>
              </a:rPr>
              <a:t>направленно на образование в 2015 году по </a:t>
            </a:r>
          </a:p>
          <a:p>
            <a:pPr algn="ctr"/>
            <a:r>
              <a:rPr lang="ru-RU" sz="1100" b="1" dirty="0">
                <a:latin typeface="Calibri" panose="020F0502020204030204" pitchFamily="34" charset="0"/>
              </a:rPr>
              <a:t>сравнению с бюджетом 2014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251" y="421163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Calibri" panose="020F0502020204030204" pitchFamily="34" charset="0"/>
              </a:rPr>
              <a:t>млн.руб</a:t>
            </a:r>
            <a:r>
              <a:rPr lang="ru-RU" sz="1000" dirty="0" smtClean="0">
                <a:latin typeface="Calibri" panose="020F0502020204030204" pitchFamily="34" charset="0"/>
              </a:rPr>
              <a:t>.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528638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</a:rPr>
              <a:t>263,5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44" y="507207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</a:rPr>
              <a:t>295,6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4038" y="6309320"/>
            <a:ext cx="64643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 noRot="1"/>
          </p:cNvGrpSpPr>
          <p:nvPr/>
        </p:nvGrpSpPr>
        <p:grpSpPr bwMode="auto">
          <a:xfrm>
            <a:off x="457200" y="1331913"/>
            <a:ext cx="3557588" cy="2401887"/>
            <a:chOff x="288" y="839"/>
            <a:chExt cx="2241" cy="1513"/>
          </a:xfrm>
        </p:grpSpPr>
        <p:sp>
          <p:nvSpPr>
            <p:cNvPr id="17420" name="Rectangle 4"/>
            <p:cNvSpPr>
              <a:spLocks noChangeArrowheads="1"/>
            </p:cNvSpPr>
            <p:nvPr/>
          </p:nvSpPr>
          <p:spPr bwMode="auto">
            <a:xfrm>
              <a:off x="288" y="839"/>
              <a:ext cx="1745" cy="92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19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50"/>
                </a:spcBef>
                <a:buNone/>
              </a:pPr>
              <a:r>
                <a:rPr lang="ru-RU" altLang="ru-RU" sz="1800" dirty="0">
                  <a:solidFill>
                    <a:srgbClr val="1A2906"/>
                  </a:solidFill>
                </a:rPr>
                <a:t>Расходы </a:t>
              </a:r>
              <a:r>
                <a:rPr lang="ru-RU" altLang="ru-RU" sz="1800" dirty="0" smtClean="0">
                  <a:solidFill>
                    <a:srgbClr val="1A2906"/>
                  </a:solidFill>
                </a:rPr>
                <a:t>на предоставление субсидий муниципальным учреждениям культуры</a:t>
              </a:r>
              <a:endParaRPr lang="ru-RU" altLang="ru-RU" sz="1800" dirty="0">
                <a:solidFill>
                  <a:srgbClr val="1A2906"/>
                </a:solidFill>
              </a:endParaRPr>
            </a:p>
            <a:p>
              <a:pPr eaLnBrk="1" hangingPunct="1">
                <a:spcBef>
                  <a:spcPts val="550"/>
                </a:spcBef>
                <a:buFontTx/>
                <a:buNone/>
              </a:pPr>
              <a:endParaRPr lang="ru-RU" altLang="ru-RU" sz="1800" dirty="0">
                <a:solidFill>
                  <a:srgbClr val="1A2906"/>
                </a:solidFill>
              </a:endParaRPr>
            </a:p>
          </p:txBody>
        </p:sp>
        <p:sp>
          <p:nvSpPr>
            <p:cNvPr id="17423" name="Rectangle 7"/>
            <p:cNvSpPr>
              <a:spLocks noChangeArrowheads="1"/>
            </p:cNvSpPr>
            <p:nvPr/>
          </p:nvSpPr>
          <p:spPr bwMode="auto">
            <a:xfrm>
              <a:off x="2033" y="839"/>
              <a:ext cx="496" cy="92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730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"/>
                </a:spcBef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48,9 млн.</a:t>
              </a:r>
              <a:r>
                <a:rPr lang="ru-RU" altLang="ru-RU" sz="1800" dirty="0">
                  <a:solidFill>
                    <a:srgbClr val="1A2906"/>
                  </a:solidFill>
                </a:rPr>
                <a:t> руб.</a:t>
              </a:r>
            </a:p>
            <a:p>
              <a:pPr eaLnBrk="1" hangingPunct="1">
                <a:spcBef>
                  <a:spcPts val="50"/>
                </a:spcBef>
                <a:buFontTx/>
                <a:buNone/>
              </a:pPr>
              <a:endParaRPr lang="ru-RU" altLang="ru-RU" sz="1800" dirty="0">
                <a:solidFill>
                  <a:srgbClr val="1A2906"/>
                </a:solidFill>
              </a:endParaRPr>
            </a:p>
          </p:txBody>
        </p:sp>
        <p:sp>
          <p:nvSpPr>
            <p:cNvPr id="17430" name="Rectangle 14"/>
            <p:cNvSpPr>
              <a:spLocks noChangeArrowheads="1"/>
            </p:cNvSpPr>
            <p:nvPr/>
          </p:nvSpPr>
          <p:spPr bwMode="auto">
            <a:xfrm>
              <a:off x="288" y="1766"/>
              <a:ext cx="1745" cy="58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31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475"/>
                </a:spcBef>
                <a:buNone/>
              </a:pPr>
              <a:r>
                <a:rPr lang="ru-RU" altLang="ru-RU" sz="1800" dirty="0">
                  <a:solidFill>
                    <a:srgbClr val="1A2906"/>
                  </a:solidFill>
                </a:rPr>
                <a:t>Другие вопросы </a:t>
              </a:r>
              <a:r>
                <a:rPr lang="ru-RU" altLang="ru-RU" sz="1800" dirty="0" smtClean="0">
                  <a:solidFill>
                    <a:srgbClr val="1A2906"/>
                  </a:solidFill>
                </a:rPr>
                <a:t>в области </a:t>
              </a:r>
              <a:r>
                <a:rPr lang="ru-RU" altLang="ru-RU" sz="1800" dirty="0">
                  <a:solidFill>
                    <a:srgbClr val="1A2906"/>
                  </a:solidFill>
                </a:rPr>
                <a:t>культуры</a:t>
              </a:r>
            </a:p>
            <a:p>
              <a:pPr eaLnBrk="1" hangingPunct="1">
                <a:spcBef>
                  <a:spcPts val="475"/>
                </a:spcBef>
                <a:buFontTx/>
                <a:buNone/>
              </a:pPr>
              <a:endParaRPr lang="ru-RU" altLang="ru-RU" sz="1800" dirty="0">
                <a:solidFill>
                  <a:srgbClr val="1A2906"/>
                </a:solidFill>
              </a:endParaRPr>
            </a:p>
          </p:txBody>
        </p:sp>
        <p:sp>
          <p:nvSpPr>
            <p:cNvPr id="17431" name="Rectangle 15"/>
            <p:cNvSpPr>
              <a:spLocks noChangeArrowheads="1"/>
            </p:cNvSpPr>
            <p:nvPr/>
          </p:nvSpPr>
          <p:spPr bwMode="auto">
            <a:xfrm>
              <a:off x="2033" y="1766"/>
              <a:ext cx="496" cy="58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2317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5,5 млн</a:t>
              </a:r>
              <a:r>
                <a:rPr lang="ru-RU" altLang="ru-RU" sz="1800" dirty="0">
                  <a:solidFill>
                    <a:srgbClr val="1A2906"/>
                  </a:solidFill>
                </a:rPr>
                <a:t>.</a:t>
              </a:r>
            </a:p>
            <a:p>
              <a:pPr eaLnBrk="1" hangingPunct="1">
                <a:spcBef>
                  <a:spcPts val="500"/>
                </a:spcBef>
                <a:buNone/>
              </a:pPr>
              <a:r>
                <a:rPr lang="ru-RU" altLang="ru-RU" sz="1800" dirty="0">
                  <a:solidFill>
                    <a:srgbClr val="1A2906"/>
                  </a:solidFill>
                </a:rPr>
                <a:t>руб.</a:t>
              </a:r>
            </a:p>
            <a:p>
              <a:pPr eaLnBrk="1" hangingPunct="1">
                <a:spcBef>
                  <a:spcPts val="500"/>
                </a:spcBef>
                <a:buFontTx/>
                <a:buNone/>
              </a:pPr>
              <a:endParaRPr lang="ru-RU" altLang="ru-RU" sz="1800" dirty="0">
                <a:solidFill>
                  <a:srgbClr val="1A2906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57200" y="188640"/>
            <a:ext cx="836327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Расходы по отрасли «Культура» на 2015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221088"/>
            <a:ext cx="35575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C00000"/>
                </a:solidFill>
              </a:rPr>
              <a:t>Всего на культуру в 2015 году </a:t>
            </a:r>
            <a:r>
              <a:rPr lang="ru-RU" dirty="0" smtClean="0">
                <a:solidFill>
                  <a:srgbClr val="C00000"/>
                </a:solidFill>
              </a:rPr>
              <a:t>54,4 млн</a:t>
            </a:r>
            <a:r>
              <a:rPr lang="ru-RU" dirty="0">
                <a:solidFill>
                  <a:srgbClr val="C00000"/>
                </a:solidFill>
              </a:rPr>
              <a:t>. руб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7" y="3558579"/>
            <a:ext cx="35668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libri" panose="020F0502020204030204" pitchFamily="34" charset="0"/>
              </a:rPr>
              <a:t>Сколько бюджетных средств будет </a:t>
            </a:r>
          </a:p>
          <a:p>
            <a:pPr algn="ctr"/>
            <a:r>
              <a:rPr lang="ru-RU" sz="1100" b="1" dirty="0">
                <a:latin typeface="Calibri" panose="020F0502020204030204" pitchFamily="34" charset="0"/>
              </a:rPr>
              <a:t>направленно на культуру в 2015 году по </a:t>
            </a:r>
          </a:p>
          <a:p>
            <a:pPr algn="ctr"/>
            <a:r>
              <a:rPr lang="ru-RU" sz="1100" b="1" dirty="0">
                <a:latin typeface="Calibri" panose="020F0502020204030204" pitchFamily="34" charset="0"/>
              </a:rPr>
              <a:t>сравнению с бюджетом 2014 года 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6179809"/>
              </p:ext>
            </p:extLst>
          </p:nvPr>
        </p:nvGraphicFramePr>
        <p:xfrm>
          <a:off x="4608514" y="4221088"/>
          <a:ext cx="4067942" cy="246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422108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Calibri" panose="020F0502020204030204" pitchFamily="34" charset="0"/>
              </a:rPr>
              <a:t>млн.руб</a:t>
            </a:r>
            <a:r>
              <a:rPr lang="ru-RU" sz="1100" dirty="0" smtClean="0">
                <a:latin typeface="Calibri" panose="020F0502020204030204" pitchFamily="34" charset="0"/>
              </a:rPr>
              <a:t>.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500063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</a:rPr>
              <a:t>57,7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557214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</a:rPr>
              <a:t>54,4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94849" y="6334147"/>
            <a:ext cx="68160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928670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352928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Основные направления расходов по отрасли </a:t>
            </a:r>
          </a:p>
          <a:p>
            <a:pPr algn="ctr"/>
            <a:r>
              <a:rPr lang="ru-RU" sz="2400" dirty="0"/>
              <a:t>«Национальная экономика»</a:t>
            </a:r>
          </a:p>
        </p:txBody>
      </p:sp>
      <p:sp>
        <p:nvSpPr>
          <p:cNvPr id="3" name="Овал 2"/>
          <p:cNvSpPr/>
          <p:nvPr/>
        </p:nvSpPr>
        <p:spPr>
          <a:xfrm>
            <a:off x="3707904" y="1412776"/>
            <a:ext cx="2088232" cy="12961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Поддержка </a:t>
            </a:r>
          </a:p>
          <a:p>
            <a:pPr algn="ctr"/>
            <a:r>
              <a:rPr lang="ru-RU" sz="1400" dirty="0"/>
              <a:t>сельскохозяйственного </a:t>
            </a:r>
          </a:p>
          <a:p>
            <a:pPr algn="ctr"/>
            <a:r>
              <a:rPr lang="ru-RU" sz="1400" dirty="0"/>
              <a:t>производства</a:t>
            </a:r>
          </a:p>
          <a:p>
            <a:pPr algn="ctr"/>
            <a:r>
              <a:rPr lang="ru-RU" sz="1400" dirty="0" smtClean="0"/>
              <a:t>13,6 </a:t>
            </a:r>
            <a:r>
              <a:rPr lang="ru-RU" sz="1400" dirty="0"/>
              <a:t>млн. руб.</a:t>
            </a:r>
          </a:p>
        </p:txBody>
      </p:sp>
      <p:sp>
        <p:nvSpPr>
          <p:cNvPr id="4" name="Овал 3"/>
          <p:cNvSpPr/>
          <p:nvPr/>
        </p:nvSpPr>
        <p:spPr>
          <a:xfrm>
            <a:off x="6444208" y="2924944"/>
            <a:ext cx="2232248" cy="14401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Финансирование муниципальных целевых программ 0,3млн.руб.</a:t>
            </a:r>
            <a:endParaRPr lang="ru-RU" sz="1200" dirty="0"/>
          </a:p>
        </p:txBody>
      </p:sp>
      <p:sp>
        <p:nvSpPr>
          <p:cNvPr id="5" name="Овал 4"/>
          <p:cNvSpPr/>
          <p:nvPr/>
        </p:nvSpPr>
        <p:spPr>
          <a:xfrm>
            <a:off x="6228184" y="4941168"/>
            <a:ext cx="2304256" cy="15121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Поддержка малого </a:t>
            </a:r>
          </a:p>
          <a:p>
            <a:pPr algn="ctr"/>
            <a:r>
              <a:rPr lang="ru-RU" sz="1050" dirty="0"/>
              <a:t>предпринимательства </a:t>
            </a:r>
          </a:p>
          <a:p>
            <a:pPr algn="ctr"/>
            <a:r>
              <a:rPr lang="ru-RU" sz="1050" dirty="0" smtClean="0"/>
              <a:t>0,5 </a:t>
            </a:r>
            <a:r>
              <a:rPr lang="ru-RU" sz="1050" dirty="0"/>
              <a:t>млн. руб.</a:t>
            </a:r>
          </a:p>
        </p:txBody>
      </p:sp>
      <p:sp>
        <p:nvSpPr>
          <p:cNvPr id="6" name="Овал 5"/>
          <p:cNvSpPr/>
          <p:nvPr/>
        </p:nvSpPr>
        <p:spPr>
          <a:xfrm>
            <a:off x="3599892" y="3609020"/>
            <a:ext cx="2304256" cy="151216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20,4 </a:t>
            </a:r>
            <a:r>
              <a:rPr lang="ru-RU" dirty="0"/>
              <a:t>млн. </a:t>
            </a:r>
          </a:p>
          <a:p>
            <a:pPr algn="ctr"/>
            <a:r>
              <a:rPr lang="ru-RU" dirty="0"/>
              <a:t>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755576" y="2708920"/>
            <a:ext cx="2160240" cy="16561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Предоставление субсидий на выполнение муниципального задания МБУ «</a:t>
            </a:r>
            <a:r>
              <a:rPr lang="ru-RU" sz="1050" dirty="0" err="1" smtClean="0"/>
              <a:t>Тоншаевкий</a:t>
            </a:r>
            <a:r>
              <a:rPr lang="ru-RU" sz="1050" dirty="0" smtClean="0"/>
              <a:t> Бизнес-инкубатор» 5,7 млн.руб.</a:t>
            </a:r>
            <a:endParaRPr lang="ru-RU" sz="1050" dirty="0"/>
          </a:p>
        </p:txBody>
      </p:sp>
      <p:sp>
        <p:nvSpPr>
          <p:cNvPr id="8" name="Овал 7"/>
          <p:cNvSpPr/>
          <p:nvPr/>
        </p:nvSpPr>
        <p:spPr>
          <a:xfrm>
            <a:off x="683568" y="4797152"/>
            <a:ext cx="2304256" cy="15121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Мероприятия по </a:t>
            </a:r>
          </a:p>
          <a:p>
            <a:pPr algn="ctr"/>
            <a:r>
              <a:rPr lang="ru-RU" sz="1200" dirty="0"/>
              <a:t>землеустройству и </a:t>
            </a:r>
          </a:p>
          <a:p>
            <a:pPr algn="ctr"/>
            <a:r>
              <a:rPr lang="ru-RU" sz="1200" dirty="0"/>
              <a:t>землепользованию</a:t>
            </a:r>
          </a:p>
          <a:p>
            <a:pPr algn="ctr"/>
            <a:r>
              <a:rPr lang="ru-RU" sz="1200" dirty="0" smtClean="0"/>
              <a:t>0,3 </a:t>
            </a:r>
            <a:r>
              <a:rPr lang="ru-RU" sz="1200" dirty="0"/>
              <a:t>млн. руб.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535996" y="2966081"/>
            <a:ext cx="432048" cy="468052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741" y="3717032"/>
            <a:ext cx="523875" cy="4873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4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5999387" y="3782721"/>
            <a:ext cx="432048" cy="468052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017" y="4797152"/>
            <a:ext cx="523875" cy="4873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7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5887787" y="4767641"/>
            <a:ext cx="432048" cy="468052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44408" y="6309320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68413"/>
            <a:ext cx="8358188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grpSp>
        <p:nvGrpSpPr>
          <p:cNvPr id="20485" name="Group 5"/>
          <p:cNvGrpSpPr>
            <a:grpSpLocks noRot="1"/>
          </p:cNvGrpSpPr>
          <p:nvPr/>
        </p:nvGrpSpPr>
        <p:grpSpPr bwMode="auto">
          <a:xfrm>
            <a:off x="357188" y="3089276"/>
            <a:ext cx="6016625" cy="1284288"/>
            <a:chOff x="225" y="1946"/>
            <a:chExt cx="3790" cy="809"/>
          </a:xfrm>
        </p:grpSpPr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225" y="1946"/>
              <a:ext cx="3790" cy="41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953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75"/>
                </a:spcBef>
                <a:buFontTx/>
                <a:buNone/>
              </a:pPr>
              <a:r>
                <a:rPr lang="ru-RU" altLang="ru-RU" sz="1800" dirty="0">
                  <a:solidFill>
                    <a:srgbClr val="1A2906"/>
                  </a:solidFill>
                </a:rPr>
                <a:t>Переселение граждан из аварийного жилого фонда</a:t>
              </a:r>
            </a:p>
          </p:txBody>
        </p: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225" y="2360"/>
              <a:ext cx="3790" cy="39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marL="1000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88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1A2906"/>
                  </a:solidFill>
                </a:rPr>
                <a:t>Функционирование ДДС ЖКХ</a:t>
              </a:r>
              <a:endParaRPr lang="ru-RU" altLang="ru-RU" sz="1800" dirty="0">
                <a:solidFill>
                  <a:srgbClr val="1A2906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96875" y="188640"/>
            <a:ext cx="835818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Расходы в сфере жилищно-коммунального хозяйства </a:t>
            </a:r>
          </a:p>
          <a:p>
            <a:pPr algn="ctr"/>
            <a:r>
              <a:rPr lang="ru-RU" sz="2400" dirty="0"/>
              <a:t>на 2015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3813" y="3089275"/>
            <a:ext cx="2373313" cy="657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3,0 млн.руб.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3813" y="3746500"/>
            <a:ext cx="2373313" cy="627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0,5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244408" y="638132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280920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Наиболее значимые целевые трансферты, </a:t>
            </a:r>
          </a:p>
          <a:p>
            <a:pPr algn="ctr"/>
            <a:r>
              <a:rPr lang="ru-RU" sz="2400" dirty="0"/>
              <a:t>предоставляемые районному бюджету из областного </a:t>
            </a:r>
          </a:p>
          <a:p>
            <a:pPr algn="ctr"/>
            <a:r>
              <a:rPr lang="ru-RU" sz="2400" dirty="0"/>
              <a:t>и федерального бюджетов в 2015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5760640" cy="93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988840"/>
            <a:ext cx="2448272" cy="93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Прогноз на </a:t>
            </a:r>
          </a:p>
          <a:p>
            <a:pPr algn="ctr"/>
            <a:r>
              <a:rPr lang="ru-RU" dirty="0"/>
              <a:t>2015 год, </a:t>
            </a:r>
          </a:p>
          <a:p>
            <a:pPr algn="ctr"/>
            <a:r>
              <a:rPr lang="ru-RU" dirty="0"/>
              <a:t>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24944"/>
            <a:ext cx="576064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Субсидия на выплату заработной платы с начислениями </a:t>
            </a:r>
            <a:r>
              <a:rPr lang="ru-RU" sz="1600" dirty="0" smtClean="0"/>
              <a:t>работникам </a:t>
            </a:r>
            <a:r>
              <a:rPr lang="ru-RU" sz="1600" dirty="0"/>
              <a:t>муниципальных учреждений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924944"/>
            <a:ext cx="2448272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52,9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645024"/>
            <a:ext cx="576064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Субвенция на обеспечение образовательного процесса в </a:t>
            </a:r>
            <a:r>
              <a:rPr lang="ru-RU" sz="1600" dirty="0" smtClean="0"/>
              <a:t>школах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645024"/>
            <a:ext cx="244827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129,8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437112"/>
            <a:ext cx="576064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Субвенция на обеспечение образовательного процесса в </a:t>
            </a:r>
            <a:r>
              <a:rPr lang="ru-RU" sz="1600" dirty="0" smtClean="0"/>
              <a:t>детских </a:t>
            </a:r>
            <a:r>
              <a:rPr lang="ru-RU" sz="1600" dirty="0"/>
              <a:t>садах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4437112"/>
            <a:ext cx="244827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71,5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229200"/>
            <a:ext cx="576064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Субвенция на поддержку сельскохозяйственного </a:t>
            </a:r>
          </a:p>
          <a:p>
            <a:r>
              <a:rPr lang="ru-RU" sz="1600" dirty="0"/>
              <a:t>производства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29200"/>
            <a:ext cx="2448272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12,6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028384" y="638132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9573" y="332656"/>
            <a:ext cx="8136904" cy="7322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036763" y="596900"/>
            <a:ext cx="5199062" cy="284163"/>
          </a:xfrm>
          <a:custGeom>
            <a:avLst/>
            <a:gdLst/>
            <a:ahLst/>
            <a:cxnLst/>
            <a:rect l="0" t="0" r="0" b="0"/>
            <a:pathLst/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pPr eaLnBrk="0" hangingPunct="0">
              <a:lnSpc>
                <a:spcPts val="2238"/>
              </a:lnSpc>
              <a:defRPr/>
            </a:pPr>
            <a:r>
              <a:rPr lang="ru-RU" altLang="ru-RU" sz="2400" b="1" dirty="0"/>
              <a:t>Что такое «Бюджет для граждан»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79388" y="1341438"/>
            <a:ext cx="8613775" cy="3959770"/>
          </a:xfrm>
          <a:custGeom>
            <a:avLst/>
            <a:gdLst/>
            <a:ahLst/>
            <a:cxnLst/>
            <a:rect l="0" t="0" r="0" b="0"/>
            <a:pathLst/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>
            <a:lvl1pPr indent="3444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«Бюджет для граждан» информационный сборник, который познакомит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население района с основными положениями главного финансового 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документа </a:t>
            </a:r>
            <a:r>
              <a:rPr lang="ru-RU" altLang="ru-RU" dirty="0" err="1" smtClean="0">
                <a:solidFill>
                  <a:srgbClr val="1A2906"/>
                </a:solidFill>
              </a:rPr>
              <a:t>Тоншаевского</a:t>
            </a:r>
            <a:r>
              <a:rPr lang="ru-RU" altLang="ru-RU" dirty="0" smtClean="0">
                <a:solidFill>
                  <a:srgbClr val="1A2906"/>
                </a:solidFill>
              </a:rPr>
              <a:t> района - районного бюджета, а именно проекта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районного бюджета на 2015 год. В сборнике в доступной форме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представлено описание доходов, расходов бюджета и их структуры, 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приоритетные направления расходования бюджетных средств, 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объемы бюджетных ассигнований, направляемых на финансирование 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социально-значимых мероприятий в сфере образования, культуры, 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 smtClean="0">
                <a:solidFill>
                  <a:srgbClr val="1A2906"/>
                </a:solidFill>
              </a:rPr>
              <a:t>физической культуры и спорта и в других сферах.</a:t>
            </a:r>
          </a:p>
          <a:p>
            <a:pPr algn="just" eaLnBrk="0" hangingPunct="0">
              <a:lnSpc>
                <a:spcPts val="2163"/>
              </a:lnSpc>
              <a:defRPr/>
            </a:pPr>
            <a:endParaRPr lang="ru-RU" altLang="ru-RU" dirty="0">
              <a:solidFill>
                <a:srgbClr val="1A2906"/>
              </a:solidFill>
            </a:endParaRP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>
                <a:solidFill>
                  <a:srgbClr val="1A2906"/>
                </a:solidFill>
              </a:rPr>
              <a:t>«Бюджет  для  граждан»  нацелен  на  широкий  круг  пользователей  –  всех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>
                <a:solidFill>
                  <a:srgbClr val="1A2906"/>
                </a:solidFill>
              </a:rPr>
              <a:t>граждан  </a:t>
            </a:r>
            <a:r>
              <a:rPr lang="ru-RU" altLang="ru-RU" smtClean="0">
                <a:solidFill>
                  <a:srgbClr val="1A2906"/>
                </a:solidFill>
              </a:rPr>
              <a:t>Тоншаевского  </a:t>
            </a:r>
            <a:r>
              <a:rPr lang="ru-RU" altLang="ru-RU" dirty="0">
                <a:solidFill>
                  <a:srgbClr val="1A2906"/>
                </a:solidFill>
              </a:rPr>
              <a:t>района,  интересы  которых  в  той  или  иной  мере</a:t>
            </a:r>
          </a:p>
          <a:p>
            <a:pPr algn="just" eaLnBrk="0" hangingPunct="0">
              <a:lnSpc>
                <a:spcPts val="2163"/>
              </a:lnSpc>
              <a:defRPr/>
            </a:pPr>
            <a:r>
              <a:rPr lang="ru-RU" altLang="ru-RU" dirty="0">
                <a:solidFill>
                  <a:srgbClr val="1A2906"/>
                </a:solidFill>
              </a:rPr>
              <a:t>затронуты районным бюджетом.</a:t>
            </a:r>
            <a:endParaRPr lang="ru-RU" altLang="ru-RU" dirty="0" smtClean="0">
              <a:solidFill>
                <a:srgbClr val="1A2906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027988" y="6237288"/>
            <a:ext cx="768350" cy="431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122363" y="2951163"/>
            <a:ext cx="1127125" cy="1651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1500188" y="3236913"/>
            <a:ext cx="328612" cy="1714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88640"/>
            <a:ext cx="820891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Межбюджетные трансферты, передаваемые из </a:t>
            </a:r>
          </a:p>
          <a:p>
            <a:pPr algn="ctr"/>
            <a:r>
              <a:rPr lang="ru-RU" sz="2400" dirty="0"/>
              <a:t>районного бюджета в бюджеты поселений в 2015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21834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Дотации на выравнивание</a:t>
            </a:r>
          </a:p>
          <a:p>
            <a:r>
              <a:rPr lang="ru-RU" sz="1200" b="1" dirty="0"/>
              <a:t>бюджетной обеспеченности</a:t>
            </a:r>
          </a:p>
          <a:p>
            <a:r>
              <a:rPr lang="ru-RU" sz="1200" b="1" dirty="0"/>
              <a:t>поселений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3322638"/>
            <a:ext cx="298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Иные межбюджетные трансферты</a:t>
            </a:r>
          </a:p>
          <a:p>
            <a:r>
              <a:rPr lang="ru-RU" sz="1200" b="1" dirty="0"/>
              <a:t>на поддержку мер по обеспечению</a:t>
            </a:r>
          </a:p>
          <a:p>
            <a:r>
              <a:rPr lang="ru-RU" sz="1200" b="1" dirty="0"/>
              <a:t>сбалансированности бюджетов</a:t>
            </a:r>
          </a:p>
          <a:p>
            <a:r>
              <a:rPr lang="ru-RU" sz="1200" b="1" dirty="0"/>
              <a:t>поселений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449356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Субвенции на осуществление </a:t>
            </a:r>
          </a:p>
          <a:p>
            <a:r>
              <a:rPr lang="ru-RU" sz="1200" b="1" dirty="0"/>
              <a:t>первичного воинского учета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8310521"/>
              </p:ext>
            </p:extLst>
          </p:nvPr>
        </p:nvGraphicFramePr>
        <p:xfrm>
          <a:off x="516894" y="1844824"/>
          <a:ext cx="499120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724128" y="2276872"/>
            <a:ext cx="144016" cy="14401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32512" y="3443534"/>
            <a:ext cx="144016" cy="1440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50450" y="4580383"/>
            <a:ext cx="144016" cy="14401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3768" y="21328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libri" panose="020F0502020204030204" pitchFamily="34" charset="0"/>
              </a:rPr>
              <a:t>1,1 </a:t>
            </a:r>
            <a:r>
              <a:rPr lang="ru-RU" sz="1000" b="1" dirty="0" err="1" smtClean="0">
                <a:latin typeface="Calibri" panose="020F0502020204030204" pitchFamily="34" charset="0"/>
              </a:rPr>
              <a:t>млн.руб</a:t>
            </a:r>
            <a:r>
              <a:rPr lang="ru-RU" sz="1000" b="1" dirty="0" smtClean="0">
                <a:latin typeface="Calibri" panose="020F0502020204030204" pitchFamily="34" charset="0"/>
              </a:rPr>
              <a:t> 3%</a:t>
            </a:r>
            <a:endParaRPr lang="ru-RU" sz="10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27687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libri" panose="020F0502020204030204" pitchFamily="34" charset="0"/>
              </a:rPr>
              <a:t>15,4 </a:t>
            </a:r>
            <a:r>
              <a:rPr lang="ru-RU" sz="1000" b="1" dirty="0" err="1" smtClean="0">
                <a:latin typeface="Calibri" panose="020F0502020204030204" pitchFamily="34" charset="0"/>
              </a:rPr>
              <a:t>млн.руб</a:t>
            </a:r>
            <a:r>
              <a:rPr lang="ru-RU" sz="1000" b="1" dirty="0" smtClean="0">
                <a:latin typeface="Calibri" panose="020F0502020204030204" pitchFamily="34" charset="0"/>
              </a:rPr>
              <a:t>. 39%</a:t>
            </a:r>
            <a:endParaRPr lang="ru-RU" sz="1000" b="1" dirty="0">
              <a:latin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028384" y="6165304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332656"/>
            <a:ext cx="820891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Тоншаевский</a:t>
            </a:r>
            <a:r>
              <a:rPr lang="ru-RU" sz="2400" dirty="0" smtClean="0"/>
              <a:t> район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8215338" y="6286520"/>
            <a:ext cx="71438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9842"/>
            <a:ext cx="5040560" cy="47334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676360"/>
              </p:ext>
            </p:extLst>
          </p:nvPr>
        </p:nvGraphicFramePr>
        <p:xfrm>
          <a:off x="5649256" y="3429000"/>
          <a:ext cx="3329940" cy="1892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"/>
                <a:gridCol w="30784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Одошнурский сельсовет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Ошминский сельсовет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Кодочиговский сельсовет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Ложкинский</a:t>
                      </a:r>
                      <a:r>
                        <a:rPr lang="ru-RU" sz="1200" dirty="0">
                          <a:effectLst/>
                        </a:rPr>
                        <a:t> сельсовет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Березятский сельсовет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Увийский сельсовет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Рабочий поселок Тоншаево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Рабочий поселок Шайгино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Рабочий поселок Пижма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48314" y="2780928"/>
            <a:ext cx="3139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муниципальных образований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219" y="4522664"/>
            <a:ext cx="2736304" cy="17089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/>
              <a:t>Районный бюджет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102" name="Picture 5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216275"/>
            <a:ext cx="701675" cy="920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4103" name="Picture 7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3216275"/>
            <a:ext cx="688975" cy="877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56125" y="4568825"/>
            <a:ext cx="3773488" cy="19018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854075" y="5138738"/>
            <a:ext cx="1819275" cy="441325"/>
          </a:xfrm>
          <a:custGeom>
            <a:avLst/>
            <a:gdLst/>
            <a:ahLst/>
            <a:cxnLst/>
            <a:rect l="0" t="0" r="0" b="0"/>
            <a:pathLst/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>
            <a:lvl1pPr marL="92075" indent="-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ts val="1925"/>
              </a:lnSpc>
              <a:defRPr/>
            </a:pPr>
            <a:endParaRPr lang="ru-RU" altLang="ru-RU" sz="1700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57034" y="4099259"/>
            <a:ext cx="4968552" cy="25202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tIns="288000" anchor="ctr"/>
          <a:lstStyle/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рабочего поселка</a:t>
            </a:r>
            <a:r>
              <a:rPr lang="en-US" altLang="ru-RU" dirty="0"/>
              <a:t> </a:t>
            </a:r>
            <a:r>
              <a:rPr lang="ru-RU" altLang="ru-RU" dirty="0"/>
              <a:t>Тоншаево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рабочего посёлка Пижма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рабочего посёлка Шайгино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Увийского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Ошминского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Кодочиговского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Одошнурского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Ложкинского</a:t>
            </a:r>
            <a:r>
              <a:rPr lang="ru-RU" altLang="ru-RU" dirty="0"/>
              <a:t> сельсовета </a:t>
            </a:r>
          </a:p>
          <a:p>
            <a:pPr eaLnBrk="0" hangingPunct="0">
              <a:lnSpc>
                <a:spcPts val="1925"/>
              </a:lnSpc>
              <a:defRPr/>
            </a:pPr>
            <a:r>
              <a:rPr lang="ru-RU" altLang="ru-RU" dirty="0"/>
              <a:t>Бюджет </a:t>
            </a:r>
            <a:r>
              <a:rPr lang="ru-RU" altLang="ru-RU" dirty="0" err="1"/>
              <a:t>Березятского</a:t>
            </a:r>
            <a:r>
              <a:rPr lang="ru-RU" altLang="ru-RU" dirty="0"/>
              <a:t> сельсовета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5260" y="482727"/>
            <a:ext cx="5747792" cy="621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Что такое бюджет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9720" y="2489014"/>
            <a:ext cx="8472809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24000" anchor="ctr"/>
          <a:lstStyle/>
          <a:p>
            <a:pPr algn="ctr">
              <a:defRPr/>
            </a:pPr>
            <a:r>
              <a:rPr lang="ru-RU" altLang="ru-RU" sz="2200" b="1" dirty="0"/>
              <a:t>Из чего состоит бюджетная система </a:t>
            </a:r>
            <a:r>
              <a:rPr lang="ru-RU" altLang="ru-RU" sz="2200" b="1" dirty="0" err="1"/>
              <a:t>Тоншаевского</a:t>
            </a:r>
            <a:r>
              <a:rPr lang="ru-RU" altLang="ru-RU" sz="2200" b="1" dirty="0"/>
              <a:t> района</a:t>
            </a:r>
          </a:p>
          <a:p>
            <a:pPr algn="ctr">
              <a:defRPr/>
            </a:pPr>
            <a:endParaRPr lang="ru-RU" sz="2200" dirty="0"/>
          </a:p>
        </p:txBody>
      </p:sp>
      <p:sp>
        <p:nvSpPr>
          <p:cNvPr id="4116" name="AutoShape 4"/>
          <p:cNvSpPr>
            <a:spLocks noChangeArrowheads="1"/>
          </p:cNvSpPr>
          <p:nvPr/>
        </p:nvSpPr>
        <p:spPr bwMode="auto">
          <a:xfrm>
            <a:off x="661988" y="2813050"/>
            <a:ext cx="8448675" cy="2809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84" y="3212976"/>
            <a:ext cx="4896893" cy="7920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>
              <a:defRPr/>
            </a:pPr>
            <a:r>
              <a:rPr lang="ru-RU" altLang="ru-RU" b="1" dirty="0"/>
              <a:t>Консолидированный бюджет </a:t>
            </a:r>
            <a:r>
              <a:rPr lang="ru-RU" altLang="ru-RU" b="1" dirty="0" err="1"/>
              <a:t>Тоншаевского</a:t>
            </a:r>
            <a:r>
              <a:rPr lang="ru-RU" altLang="ru-RU" b="1" dirty="0"/>
              <a:t> района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120" name="AutoShape 6"/>
          <p:cNvSpPr>
            <a:spLocks noChangeArrowheads="1"/>
          </p:cNvSpPr>
          <p:nvPr/>
        </p:nvSpPr>
        <p:spPr bwMode="auto">
          <a:xfrm>
            <a:off x="2916238" y="3408363"/>
            <a:ext cx="3455987" cy="4476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29613" y="6308725"/>
            <a:ext cx="706437" cy="43338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672" y="111806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Бюджет  –  это  форма  образования  и  расходования  денежных  средств,</a:t>
            </a:r>
          </a:p>
          <a:p>
            <a:r>
              <a:rPr lang="ru-RU" dirty="0" smtClean="0"/>
              <a:t>предназначенных  для  финансового  обеспечения  задач  и  функций</a:t>
            </a:r>
          </a:p>
          <a:p>
            <a:r>
              <a:rPr lang="ru-RU" dirty="0" smtClean="0"/>
              <a:t>государства  и  местного  самоуправления.  Районный  бюджет  это  план</a:t>
            </a:r>
          </a:p>
          <a:p>
            <a:r>
              <a:rPr lang="ru-RU" dirty="0" smtClean="0"/>
              <a:t>доходов и расходов </a:t>
            </a:r>
            <a:r>
              <a:rPr lang="ru-RU" dirty="0" err="1" smtClean="0"/>
              <a:t>Тоншаевского</a:t>
            </a:r>
            <a:r>
              <a:rPr lang="ru-RU" dirty="0" smtClean="0"/>
              <a:t> муниципального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1663" y="4437063"/>
            <a:ext cx="8362950" cy="14398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Эффективное расходование бюджетных средств, выявление и 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использование резервов для достижения планируемых результатов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" y="2852738"/>
            <a:ext cx="7947025" cy="936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Обеспечение сбалансированности и </a:t>
            </a:r>
            <a:r>
              <a:rPr lang="ru-RU" dirty="0" smtClean="0">
                <a:solidFill>
                  <a:srgbClr val="FF0000"/>
                </a:solidFill>
              </a:rPr>
              <a:t>долгосрочной устойчивости </a:t>
            </a:r>
            <a:r>
              <a:rPr lang="ru-RU" dirty="0">
                <a:solidFill>
                  <a:srgbClr val="FF0000"/>
                </a:solidFill>
              </a:rPr>
              <a:t>бюджетной системы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663" y="1557338"/>
            <a:ext cx="7442200" cy="5826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Сохранение и развитие </a:t>
            </a:r>
            <a:r>
              <a:rPr lang="ru-RU" dirty="0" smtClean="0">
                <a:solidFill>
                  <a:srgbClr val="FF0000"/>
                </a:solidFill>
              </a:rPr>
              <a:t>налогового потенциала </a:t>
            </a:r>
            <a:r>
              <a:rPr lang="ru-RU" dirty="0">
                <a:solidFill>
                  <a:srgbClr val="FF0000"/>
                </a:solidFill>
              </a:rPr>
              <a:t>на территории района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49694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>
              <a:defRPr/>
            </a:pPr>
            <a:r>
              <a:rPr lang="ru-RU" altLang="ru-RU" sz="2200" b="1" dirty="0"/>
              <a:t>Каковы основные направления бюджетной и налоговой политики </a:t>
            </a:r>
            <a:r>
              <a:rPr lang="ru-RU" altLang="ru-RU" sz="2200" b="1" dirty="0" err="1"/>
              <a:t>Тоншаевского</a:t>
            </a:r>
            <a:r>
              <a:rPr lang="ru-RU" altLang="ru-RU" sz="2200" b="1" dirty="0"/>
              <a:t> района на 2015 год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131" name="AutoShape 2"/>
          <p:cNvSpPr>
            <a:spLocks noChangeArrowheads="1"/>
          </p:cNvSpPr>
          <p:nvPr/>
        </p:nvSpPr>
        <p:spPr bwMode="auto">
          <a:xfrm>
            <a:off x="585788" y="361950"/>
            <a:ext cx="8232775" cy="6699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16913" y="6165850"/>
            <a:ext cx="719137" cy="4315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992813" y="1484784"/>
            <a:ext cx="2711451" cy="460851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/>
              <a:t>Безвозмездные поступления</a:t>
            </a:r>
          </a:p>
          <a:p>
            <a:pPr algn="ctr">
              <a:defRPr/>
            </a:pPr>
            <a:endParaRPr lang="ru-RU" altLang="ru-RU" b="1" dirty="0"/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Поступления от других</a:t>
            </a:r>
          </a:p>
          <a:p>
            <a:pPr algn="ctr" eaLnBrk="0" hangingPunct="0">
              <a:lnSpc>
                <a:spcPts val="1925"/>
              </a:lnSpc>
              <a:spcBef>
                <a:spcPts val="25"/>
              </a:spcBef>
              <a:defRPr/>
            </a:pPr>
            <a:r>
              <a:rPr lang="ru-RU" altLang="ru-RU" sz="1600" dirty="0"/>
              <a:t>бюджетов бюджетной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системы, граждан и</a:t>
            </a:r>
          </a:p>
          <a:p>
            <a:pPr algn="ctr" eaLnBrk="0" hangingPunct="0">
              <a:lnSpc>
                <a:spcPts val="1925"/>
              </a:lnSpc>
              <a:spcBef>
                <a:spcPts val="25"/>
              </a:spcBef>
              <a:defRPr/>
            </a:pPr>
            <a:r>
              <a:rPr lang="ru-RU" altLang="ru-RU" sz="1600" dirty="0"/>
              <a:t>организаций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(межбюджетные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трансферты в виде</a:t>
            </a:r>
          </a:p>
          <a:p>
            <a:pPr algn="ctr" eaLnBrk="0" hangingPunct="0">
              <a:lnSpc>
                <a:spcPts val="1925"/>
              </a:lnSpc>
              <a:spcBef>
                <a:spcPts val="25"/>
              </a:spcBef>
              <a:defRPr/>
            </a:pPr>
            <a:r>
              <a:rPr lang="ru-RU" altLang="ru-RU" sz="1600" dirty="0"/>
              <a:t>дотаций, субвенций,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субсидий, поступления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от юридических и физических лиц, кроме налоговых и неналоговых доходов)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86993" y="1484784"/>
            <a:ext cx="2629607" cy="461193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altLang="ru-RU" sz="1600" b="1" dirty="0"/>
              <a:t>Неналоговые доходы</a:t>
            </a:r>
          </a:p>
          <a:p>
            <a:pPr algn="ctr">
              <a:defRPr/>
            </a:pPr>
            <a:endParaRPr lang="ru-RU" altLang="ru-RU" sz="1600" b="1" dirty="0"/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Поступления от уплаты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пошлин и сборов,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установленных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законодательством РФ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(доходы от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использования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муниципального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имущества, плата за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негативное воздействие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на окружающую среду,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штрафы за нарушение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законодательства и др.)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7039" y="1484784"/>
            <a:ext cx="2560786" cy="460851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/>
              <a:t>Налоговые доходы</a:t>
            </a:r>
          </a:p>
          <a:p>
            <a:pPr algn="ctr">
              <a:defRPr/>
            </a:pPr>
            <a:endParaRPr lang="ru-RU" altLang="ru-RU" sz="1600" b="1" dirty="0"/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Поступления от уплаты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налогов, установленных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Налоговым кодексом РФ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(налог на доходы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физических лиц,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единый налог на</a:t>
            </a:r>
          </a:p>
          <a:p>
            <a:pPr algn="ctr" eaLnBrk="0" hangingPunct="0">
              <a:lnSpc>
                <a:spcPts val="1925"/>
              </a:lnSpc>
              <a:defRPr/>
            </a:pPr>
            <a:r>
              <a:rPr lang="ru-RU" altLang="ru-RU" sz="1600" dirty="0"/>
              <a:t>вмененный </a:t>
            </a:r>
            <a:r>
              <a:rPr lang="ru-RU" altLang="ru-RU" sz="1600" dirty="0" smtClean="0"/>
              <a:t>доход </a:t>
            </a:r>
            <a:r>
              <a:rPr lang="ru-RU" altLang="ru-RU" sz="1600" dirty="0"/>
              <a:t>и др.)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332656"/>
            <a:ext cx="698477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Из чего складываются доходы бюджета</a:t>
            </a:r>
          </a:p>
        </p:txBody>
      </p:sp>
      <p:sp>
        <p:nvSpPr>
          <p:cNvPr id="6159" name="AutoShape 3"/>
          <p:cNvSpPr>
            <a:spLocks noChangeArrowheads="1"/>
          </p:cNvSpPr>
          <p:nvPr/>
        </p:nvSpPr>
        <p:spPr bwMode="auto">
          <a:xfrm>
            <a:off x="3468688" y="1573213"/>
            <a:ext cx="2524125" cy="20796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0" name="AutoShape 4"/>
          <p:cNvSpPr>
            <a:spLocks noChangeArrowheads="1"/>
          </p:cNvSpPr>
          <p:nvPr/>
        </p:nvSpPr>
        <p:spPr bwMode="auto">
          <a:xfrm>
            <a:off x="6738938" y="1573213"/>
            <a:ext cx="1709737" cy="48418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1" name="AutoShape 5"/>
          <p:cNvSpPr>
            <a:spLocks noChangeArrowheads="1"/>
          </p:cNvSpPr>
          <p:nvPr/>
        </p:nvSpPr>
        <p:spPr bwMode="auto">
          <a:xfrm>
            <a:off x="569913" y="1579563"/>
            <a:ext cx="2255837" cy="20796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2" name="AutoShape 6"/>
          <p:cNvSpPr>
            <a:spLocks noChangeArrowheads="1"/>
          </p:cNvSpPr>
          <p:nvPr/>
        </p:nvSpPr>
        <p:spPr bwMode="auto">
          <a:xfrm>
            <a:off x="3478213" y="2359025"/>
            <a:ext cx="2338387" cy="28717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3" name="AutoShape 7"/>
          <p:cNvSpPr>
            <a:spLocks noChangeArrowheads="1"/>
          </p:cNvSpPr>
          <p:nvPr/>
        </p:nvSpPr>
        <p:spPr bwMode="auto">
          <a:xfrm>
            <a:off x="427038" y="2362200"/>
            <a:ext cx="2381250" cy="18954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4" name="AutoShape 8"/>
          <p:cNvSpPr>
            <a:spLocks noChangeArrowheads="1"/>
          </p:cNvSpPr>
          <p:nvPr/>
        </p:nvSpPr>
        <p:spPr bwMode="auto">
          <a:xfrm>
            <a:off x="4699000" y="4257675"/>
            <a:ext cx="2233613" cy="28717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43888" y="6381750"/>
            <a:ext cx="720725" cy="431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2060847"/>
            <a:ext cx="2304256" cy="2448273"/>
          </a:xfrm>
          <a:prstGeom prst="roundRect">
            <a:avLst>
              <a:gd name="adj" fmla="val 22804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0" hangingPunct="0">
              <a:lnSpc>
                <a:spcPts val="1650"/>
              </a:lnSpc>
              <a:defRPr/>
            </a:pPr>
            <a:r>
              <a:rPr lang="ru-RU" altLang="ru-RU" sz="1300" b="1" dirty="0"/>
              <a:t>Налог на доходы физических</a:t>
            </a:r>
            <a:endParaRPr lang="ru-RU" altLang="ru-RU" sz="1300" dirty="0"/>
          </a:p>
          <a:p>
            <a:pPr eaLnBrk="0" hangingPunct="0">
              <a:lnSpc>
                <a:spcPts val="1650"/>
              </a:lnSpc>
              <a:defRPr/>
            </a:pPr>
            <a:r>
              <a:rPr lang="ru-RU" altLang="ru-RU" sz="1300" b="1" dirty="0"/>
              <a:t>лиц гл. 23 Налогового кодекса РФ, ставка налога 13%, в отдельных случаях 9%,30% и 35%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188639"/>
            <a:ext cx="7272808" cy="11521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anchor="ctr"/>
          <a:lstStyle/>
          <a:p>
            <a:pPr algn="ctr">
              <a:defRPr/>
            </a:pPr>
            <a:r>
              <a:rPr lang="ru-RU" altLang="ru-RU" sz="2400" b="1" dirty="0"/>
              <a:t>Какие налоги уплачивают жители </a:t>
            </a:r>
            <a:r>
              <a:rPr lang="ru-RU" altLang="ru-RU" sz="2400" b="1" dirty="0" err="1"/>
              <a:t>Тоншаевского</a:t>
            </a:r>
            <a:r>
              <a:rPr lang="ru-RU" altLang="ru-RU" sz="2400" b="1" dirty="0"/>
              <a:t> района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176" name="AutoShape 2"/>
          <p:cNvSpPr>
            <a:spLocks noChangeArrowheads="1"/>
          </p:cNvSpPr>
          <p:nvPr/>
        </p:nvSpPr>
        <p:spPr bwMode="auto">
          <a:xfrm>
            <a:off x="1403350" y="334963"/>
            <a:ext cx="5008563" cy="10064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7171" name="Picture 3" descr="picture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7941" y="1685014"/>
            <a:ext cx="2552171" cy="2553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8" name="AutoShape 4"/>
          <p:cNvSpPr>
            <a:spLocks noChangeArrowheads="1"/>
          </p:cNvSpPr>
          <p:nvPr/>
        </p:nvSpPr>
        <p:spPr bwMode="auto">
          <a:xfrm>
            <a:off x="6305550" y="2382838"/>
            <a:ext cx="2722563" cy="185578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9" name="AutoShape 5"/>
          <p:cNvSpPr>
            <a:spLocks noChangeArrowheads="1"/>
          </p:cNvSpPr>
          <p:nvPr/>
        </p:nvSpPr>
        <p:spPr bwMode="auto">
          <a:xfrm>
            <a:off x="219075" y="2414588"/>
            <a:ext cx="2987675" cy="10477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0" name="AutoShape 6"/>
          <p:cNvSpPr>
            <a:spLocks noChangeArrowheads="1"/>
          </p:cNvSpPr>
          <p:nvPr/>
        </p:nvSpPr>
        <p:spPr bwMode="auto">
          <a:xfrm>
            <a:off x="3322638" y="4816475"/>
            <a:ext cx="2614612" cy="12319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37250" y="1685013"/>
            <a:ext cx="2883222" cy="3328163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b="1" dirty="0"/>
              <a:t>Земельный налог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b="1" dirty="0"/>
              <a:t>Ставка налога от кадастровой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b="1" dirty="0"/>
              <a:t>стоимости земельных участков: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spcBef>
                <a:spcPts val="50"/>
              </a:spcBef>
              <a:defRPr/>
            </a:pPr>
            <a:r>
              <a:rPr lang="ru-RU" altLang="ru-RU" sz="1400" b="1" dirty="0"/>
              <a:t>0,3% по участкам, занятым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spcBef>
                <a:spcPts val="25"/>
              </a:spcBef>
              <a:defRPr/>
            </a:pPr>
            <a:r>
              <a:rPr lang="ru-RU" altLang="ru-RU" sz="1400" b="1" dirty="0"/>
              <a:t>жилищным фондом, с/х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spcBef>
                <a:spcPts val="25"/>
              </a:spcBef>
              <a:defRPr/>
            </a:pPr>
            <a:r>
              <a:rPr lang="ru-RU" altLang="ru-RU" sz="1400" b="1" dirty="0"/>
              <a:t>назначения, для личного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spcBef>
                <a:spcPts val="25"/>
              </a:spcBef>
              <a:defRPr/>
            </a:pPr>
            <a:r>
              <a:rPr lang="ru-RU" altLang="ru-RU" sz="1400" b="1" dirty="0"/>
              <a:t>подсобного хозяйства, дачного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b="1" dirty="0"/>
              <a:t>хозяйства; 1,5% - в отношении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b="1" dirty="0"/>
              <a:t>других участков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4816474"/>
            <a:ext cx="3744416" cy="192489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dirty="0"/>
              <a:t>Налог на </a:t>
            </a:r>
            <a:r>
              <a:rPr lang="ru-RU" altLang="ru-RU" sz="1400" dirty="0" smtClean="0"/>
              <a:t>имущество физических </a:t>
            </a:r>
            <a:r>
              <a:rPr lang="ru-RU" altLang="ru-RU" sz="1400" dirty="0"/>
              <a:t>лиц</a:t>
            </a:r>
          </a:p>
          <a:p>
            <a:pPr algn="ctr" eaLnBrk="0" hangingPunct="0">
              <a:lnSpc>
                <a:spcPts val="1675"/>
              </a:lnSpc>
              <a:spcBef>
                <a:spcPts val="25"/>
              </a:spcBef>
              <a:defRPr/>
            </a:pPr>
            <a:r>
              <a:rPr lang="ru-RU" altLang="ru-RU" sz="1400" dirty="0"/>
              <a:t>Ставка налога при </a:t>
            </a:r>
            <a:r>
              <a:rPr lang="ru-RU" altLang="ru-RU" sz="1400" dirty="0" smtClean="0"/>
              <a:t>стоимости имущества</a:t>
            </a:r>
            <a:r>
              <a:rPr lang="ru-RU" altLang="ru-RU" sz="1400" dirty="0"/>
              <a:t>:</a:t>
            </a:r>
          </a:p>
          <a:p>
            <a:pPr algn="ctr" eaLnBrk="0" hangingPunct="0">
              <a:lnSpc>
                <a:spcPts val="1675"/>
              </a:lnSpc>
              <a:spcBef>
                <a:spcPts val="75"/>
              </a:spcBef>
              <a:defRPr/>
            </a:pPr>
            <a:r>
              <a:rPr lang="ru-RU" altLang="ru-RU" sz="1400" dirty="0"/>
              <a:t>до 300 </a:t>
            </a:r>
            <a:r>
              <a:rPr lang="ru-RU" altLang="ru-RU" sz="1400" dirty="0" err="1"/>
              <a:t>тыс.руб</a:t>
            </a:r>
            <a:r>
              <a:rPr lang="ru-RU" altLang="ru-RU" sz="1400" dirty="0"/>
              <a:t>. - 0,1%;</a:t>
            </a:r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dirty="0"/>
              <a:t>от </a:t>
            </a:r>
            <a:r>
              <a:rPr lang="ru-RU" altLang="ru-RU" sz="1400" dirty="0" smtClean="0"/>
              <a:t>300 </a:t>
            </a:r>
            <a:r>
              <a:rPr lang="ru-RU" altLang="ru-RU" sz="1400" dirty="0" err="1" smtClean="0"/>
              <a:t>тыс.руб</a:t>
            </a:r>
            <a:r>
              <a:rPr lang="ru-RU" altLang="ru-RU" sz="1400" dirty="0"/>
              <a:t>. до 500 </a:t>
            </a:r>
            <a:r>
              <a:rPr lang="ru-RU" altLang="ru-RU" sz="1400" dirty="0" err="1"/>
              <a:t>тыс.руб</a:t>
            </a:r>
            <a:r>
              <a:rPr lang="ru-RU" altLang="ru-RU" sz="1400" dirty="0" smtClean="0"/>
              <a:t>.- 0,2%</a:t>
            </a:r>
            <a:endParaRPr lang="ru-RU" altLang="ru-RU" sz="1400" dirty="0"/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dirty="0" smtClean="0"/>
              <a:t>от </a:t>
            </a:r>
            <a:r>
              <a:rPr lang="ru-RU" altLang="ru-RU" sz="1400" dirty="0"/>
              <a:t>500 </a:t>
            </a:r>
            <a:r>
              <a:rPr lang="ru-RU" altLang="ru-RU" sz="1400" dirty="0" err="1"/>
              <a:t>тыс.руб</a:t>
            </a:r>
            <a:r>
              <a:rPr lang="ru-RU" altLang="ru-RU" sz="1400" dirty="0" smtClean="0"/>
              <a:t>. до 2000 </a:t>
            </a:r>
            <a:r>
              <a:rPr lang="ru-RU" altLang="ru-RU" sz="1400" dirty="0" err="1" smtClean="0"/>
              <a:t>тыс.руб</a:t>
            </a:r>
            <a:r>
              <a:rPr lang="ru-RU" altLang="ru-RU" sz="1400" dirty="0" smtClean="0"/>
              <a:t> - 0,32%</a:t>
            </a:r>
          </a:p>
          <a:p>
            <a:pPr algn="ctr" eaLnBrk="0" hangingPunct="0">
              <a:lnSpc>
                <a:spcPts val="1675"/>
              </a:lnSpc>
              <a:defRPr/>
            </a:pPr>
            <a:r>
              <a:rPr lang="ru-RU" altLang="ru-RU" sz="1400" dirty="0" smtClean="0"/>
              <a:t>Свыше 2000 </a:t>
            </a:r>
            <a:r>
              <a:rPr lang="ru-RU" altLang="ru-RU" sz="1400" dirty="0" err="1" smtClean="0"/>
              <a:t>тыс.руб</a:t>
            </a:r>
            <a:r>
              <a:rPr lang="ru-RU" altLang="ru-RU" sz="1400" dirty="0" smtClean="0"/>
              <a:t> – 0,4%</a:t>
            </a:r>
            <a:endParaRPr lang="ru-RU" altLang="ru-RU" sz="1400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700338" y="2852738"/>
            <a:ext cx="287337" cy="720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80111" y="2708920"/>
            <a:ext cx="357137" cy="864096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07929" y="4365104"/>
            <a:ext cx="844091" cy="451371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43888" y="6243638"/>
            <a:ext cx="784225" cy="4762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632848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altLang="ru-RU" sz="2200" b="1" dirty="0"/>
              <a:t>Из каких поступлений формируются доходы районного бюджета на 2015 год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1301750" y="361950"/>
            <a:ext cx="6616700" cy="6699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6997700" y="5121275"/>
            <a:ext cx="487363" cy="1095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3" name="Прямоугольник 2"/>
          <p:cNvSpPr>
            <a:spLocks noChangeArrowheads="1"/>
          </p:cNvSpPr>
          <p:nvPr/>
        </p:nvSpPr>
        <p:spPr bwMode="auto">
          <a:xfrm>
            <a:off x="6278561" y="5383213"/>
            <a:ext cx="1438279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388"/>
              </a:lnSpc>
            </a:pPr>
            <a:r>
              <a:rPr lang="ru-RU" altLang="ru-RU" sz="1400" b="1" dirty="0">
                <a:solidFill>
                  <a:srgbClr val="1A2906"/>
                </a:solidFill>
              </a:rPr>
              <a:t>Неналоговые </a:t>
            </a:r>
          </a:p>
          <a:p>
            <a:pPr algn="ctr">
              <a:lnSpc>
                <a:spcPts val="1388"/>
              </a:lnSpc>
            </a:pPr>
            <a:r>
              <a:rPr lang="ru-RU" altLang="ru-RU" sz="1400" b="1" dirty="0">
                <a:solidFill>
                  <a:srgbClr val="1A2906"/>
                </a:solidFill>
              </a:rPr>
              <a:t>доходы 3%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1008" y="1196752"/>
            <a:ext cx="2141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Безвозмездные </a:t>
            </a:r>
          </a:p>
          <a:p>
            <a:pPr algn="ctr"/>
            <a:r>
              <a:rPr lang="ru-RU" sz="1400" b="1" dirty="0" smtClean="0"/>
              <a:t>поступления </a:t>
            </a:r>
          </a:p>
          <a:p>
            <a:pPr algn="ctr"/>
            <a:r>
              <a:rPr lang="ru-RU" sz="1400" b="1" dirty="0" smtClean="0"/>
              <a:t>71 %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383213"/>
            <a:ext cx="1637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Налоговые доходы</a:t>
            </a:r>
          </a:p>
          <a:p>
            <a:pPr algn="ctr"/>
            <a:r>
              <a:rPr lang="ru-RU" sz="1400" b="1" dirty="0" smtClean="0"/>
              <a:t>26 %</a:t>
            </a:r>
            <a:endParaRPr lang="ru-RU" sz="1400" b="1" dirty="0"/>
          </a:p>
        </p:txBody>
      </p:sp>
      <p:sp>
        <p:nvSpPr>
          <p:cNvPr id="3" name="Овал 2"/>
          <p:cNvSpPr/>
          <p:nvPr/>
        </p:nvSpPr>
        <p:spPr>
          <a:xfrm>
            <a:off x="8072462" y="6286520"/>
            <a:ext cx="820018" cy="454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5239497"/>
              </p:ext>
            </p:extLst>
          </p:nvPr>
        </p:nvGraphicFramePr>
        <p:xfrm>
          <a:off x="1763687" y="2057399"/>
          <a:ext cx="5721375" cy="317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949886"/>
              </p:ext>
            </p:extLst>
          </p:nvPr>
        </p:nvGraphicFramePr>
        <p:xfrm>
          <a:off x="1619672" y="1412776"/>
          <a:ext cx="59401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82089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Сколько доходов поступает в районный бюджет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7135941"/>
              </p:ext>
            </p:extLst>
          </p:nvPr>
        </p:nvGraphicFramePr>
        <p:xfrm>
          <a:off x="1945184" y="1782108"/>
          <a:ext cx="5094312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6116" y="32861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539,8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3857628"/>
            <a:ext cx="7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485,9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782108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млн. руб.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207559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 Снижение доходов в 2015 году к 2014 году ввиду того, что значительная часть безвозмездных </a:t>
            </a:r>
          </a:p>
          <a:p>
            <a:r>
              <a:rPr lang="ru-RU" sz="1400" dirty="0" smtClean="0"/>
              <a:t>поступлений из федерального и областного бюджетов распределяется в течение финансового года 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8172400" y="6201308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4038" y="188640"/>
            <a:ext cx="821690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 зачисляются налоги на территории района</a:t>
            </a:r>
            <a:endParaRPr lang="ru-RU" sz="24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420688" y="1004373"/>
            <a:ext cx="8418577" cy="5226565"/>
            <a:chOff x="420688" y="1004373"/>
            <a:chExt cx="8418577" cy="5226565"/>
          </a:xfrm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6115050" y="1816100"/>
              <a:ext cx="155575" cy="133350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6115050" y="1951038"/>
              <a:ext cx="238125" cy="238125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8" name="AutoShape 18"/>
            <p:cNvSpPr>
              <a:spLocks noChangeArrowheads="1"/>
            </p:cNvSpPr>
            <p:nvPr/>
          </p:nvSpPr>
          <p:spPr bwMode="auto">
            <a:xfrm>
              <a:off x="8521700" y="3981450"/>
              <a:ext cx="249238" cy="42068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2" name="AutoShape 32"/>
            <p:cNvSpPr>
              <a:spLocks noChangeArrowheads="1"/>
            </p:cNvSpPr>
            <p:nvPr/>
          </p:nvSpPr>
          <p:spPr bwMode="auto">
            <a:xfrm>
              <a:off x="1195388" y="6215063"/>
              <a:ext cx="1835150" cy="15875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4657" y="1004373"/>
              <a:ext cx="5211762" cy="12024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Налоги и сборы, установленные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законодательством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46469" y="1004373"/>
              <a:ext cx="3138488" cy="475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Уровни бюджета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46469" y="1479705"/>
              <a:ext cx="1675854" cy="7270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Бюджет 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муниципального 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района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322323" y="1462664"/>
              <a:ext cx="1462634" cy="7270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Бюджеты 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городских и 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сельских 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поселений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0688" y="2207782"/>
              <a:ext cx="483220" cy="28053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Федеральные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0688" y="5013176"/>
              <a:ext cx="483220" cy="12177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Местные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62" y="2214554"/>
              <a:ext cx="4728542" cy="3524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Налог на доходы физических лиц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570" y="2214554"/>
              <a:ext cx="1675854" cy="3524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88%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358082" y="2214554"/>
              <a:ext cx="1462634" cy="3524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8662" y="2571744"/>
              <a:ext cx="7890362" cy="3851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Налоги со специальными налоговыми режимами, в том числе: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8662" y="3000372"/>
              <a:ext cx="4728542" cy="3348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единый налог на вмененный доход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43570" y="3000372"/>
              <a:ext cx="1675854" cy="3348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358082" y="3000372"/>
              <a:ext cx="1462634" cy="33916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-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8662" y="3357562"/>
              <a:ext cx="4728542" cy="360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единый сельскохозяйственный налог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43570" y="3357562"/>
              <a:ext cx="1655778" cy="3836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50%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358082" y="3357562"/>
              <a:ext cx="1481183" cy="3707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50%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8662" y="3714752"/>
              <a:ext cx="4725852" cy="6429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налог, взимаемый в связи с применением патентной системы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01218" y="4357694"/>
              <a:ext cx="4748101" cy="6554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Государственная пошлина (в зависимости от  установленных полномочий)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240" name="Прямоугольник 10239"/>
            <p:cNvSpPr/>
            <p:nvPr/>
          </p:nvSpPr>
          <p:spPr>
            <a:xfrm>
              <a:off x="5643570" y="3714752"/>
              <a:ext cx="1672487" cy="6429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41" name="Прямоугольник 10240"/>
            <p:cNvSpPr/>
            <p:nvPr/>
          </p:nvSpPr>
          <p:spPr>
            <a:xfrm>
              <a:off x="7358082" y="3714752"/>
              <a:ext cx="1462634" cy="6429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-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42" name="Прямоугольник 10241"/>
            <p:cNvSpPr/>
            <p:nvPr/>
          </p:nvSpPr>
          <p:spPr>
            <a:xfrm>
              <a:off x="5649319" y="4357694"/>
              <a:ext cx="1675854" cy="6554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43" name="Прямоугольник 10242"/>
            <p:cNvSpPr/>
            <p:nvPr/>
          </p:nvSpPr>
          <p:spPr>
            <a:xfrm>
              <a:off x="7330822" y="4357694"/>
              <a:ext cx="1454135" cy="6554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45" name="Прямоугольник 10244"/>
            <p:cNvSpPr/>
            <p:nvPr/>
          </p:nvSpPr>
          <p:spPr>
            <a:xfrm>
              <a:off x="901218" y="5013176"/>
              <a:ext cx="4748101" cy="608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Налог на имущество физических лиц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48" name="Прямоугольник 10247"/>
            <p:cNvSpPr/>
            <p:nvPr/>
          </p:nvSpPr>
          <p:spPr>
            <a:xfrm>
              <a:off x="5629760" y="5013176"/>
              <a:ext cx="1701062" cy="608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-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49" name="Прямоугольник 10248"/>
            <p:cNvSpPr/>
            <p:nvPr/>
          </p:nvSpPr>
          <p:spPr>
            <a:xfrm>
              <a:off x="7330822" y="5013176"/>
              <a:ext cx="1434059" cy="608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50" name="Прямоугольник 10249"/>
            <p:cNvSpPr/>
            <p:nvPr/>
          </p:nvSpPr>
          <p:spPr>
            <a:xfrm>
              <a:off x="903908" y="5622057"/>
              <a:ext cx="4732511" cy="5930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Земельный налог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51" name="Прямоугольник 10250"/>
            <p:cNvSpPr/>
            <p:nvPr/>
          </p:nvSpPr>
          <p:spPr>
            <a:xfrm>
              <a:off x="5636419" y="5622057"/>
              <a:ext cx="1694403" cy="5930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-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252" name="Прямоугольник 10251"/>
            <p:cNvSpPr/>
            <p:nvPr/>
          </p:nvSpPr>
          <p:spPr>
            <a:xfrm>
              <a:off x="7330822" y="5622057"/>
              <a:ext cx="1434059" cy="5930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100%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0255" name="Овал 10254"/>
          <p:cNvSpPr/>
          <p:nvPr/>
        </p:nvSpPr>
        <p:spPr>
          <a:xfrm>
            <a:off x="8172400" y="6309320"/>
            <a:ext cx="720080" cy="398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1227</Words>
  <Application>Microsoft Office PowerPoint</Application>
  <PresentationFormat>Экран (4:3)</PresentationFormat>
  <Paragraphs>339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Ksenya</cp:lastModifiedBy>
  <cp:revision>127</cp:revision>
  <dcterms:created xsi:type="dcterms:W3CDTF">2015-01-21T13:52:30Z</dcterms:created>
  <dcterms:modified xsi:type="dcterms:W3CDTF">2017-03-17T12:17:18Z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