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84" r:id="rId2"/>
    <p:sldId id="292" r:id="rId3"/>
    <p:sldId id="286" r:id="rId4"/>
    <p:sldId id="291" r:id="rId5"/>
    <p:sldId id="258" r:id="rId6"/>
    <p:sldId id="298" r:id="rId7"/>
    <p:sldId id="345" r:id="rId8"/>
    <p:sldId id="293" r:id="rId9"/>
    <p:sldId id="289" r:id="rId10"/>
    <p:sldId id="267" r:id="rId11"/>
    <p:sldId id="262" r:id="rId12"/>
    <p:sldId id="290" r:id="rId13"/>
    <p:sldId id="294" r:id="rId14"/>
    <p:sldId id="295" r:id="rId15"/>
    <p:sldId id="296" r:id="rId16"/>
    <p:sldId id="264" r:id="rId17"/>
    <p:sldId id="297" r:id="rId18"/>
    <p:sldId id="288" r:id="rId19"/>
    <p:sldId id="307" r:id="rId20"/>
    <p:sldId id="303" r:id="rId21"/>
    <p:sldId id="304" r:id="rId22"/>
    <p:sldId id="302" r:id="rId23"/>
    <p:sldId id="279" r:id="rId24"/>
    <p:sldId id="305" r:id="rId25"/>
    <p:sldId id="306" r:id="rId26"/>
    <p:sldId id="309" r:id="rId27"/>
    <p:sldId id="313" r:id="rId28"/>
    <p:sldId id="314" r:id="rId29"/>
    <p:sldId id="320" r:id="rId30"/>
    <p:sldId id="338" r:id="rId31"/>
    <p:sldId id="339" r:id="rId32"/>
    <p:sldId id="340" r:id="rId33"/>
    <p:sldId id="317" r:id="rId34"/>
    <p:sldId id="325" r:id="rId35"/>
    <p:sldId id="346" r:id="rId36"/>
    <p:sldId id="341" r:id="rId37"/>
    <p:sldId id="327" r:id="rId38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678E87-D63A-4BC4-B6EA-12457977CCB9}" type="doc">
      <dgm:prSet loTypeId="urn:microsoft.com/office/officeart/2005/8/layout/hProcess9" loCatId="process" qsTypeId="urn:microsoft.com/office/officeart/2005/8/quickstyle/simple1#1" qsCatId="simple" csTypeId="urn:microsoft.com/office/officeart/2005/8/colors/accent1_2#1" csCatId="accent1" phldr="1"/>
      <dgm:spPr/>
    </dgm:pt>
    <dgm:pt modelId="{A40B6EE8-4F1C-41F5-981B-166B4D21AAF4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Осуществление бюджетных расходов посредством финансирования муниципальных программ</a:t>
          </a:r>
          <a:endParaRPr lang="ru-RU" sz="1200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AB11C5AB-A30F-44B5-8EE5-46E4A3AA736B}" type="parTrans" cxnId="{28F54CBB-6B58-4830-9942-82DBA993E150}">
      <dgm:prSet/>
      <dgm:spPr/>
      <dgm:t>
        <a:bodyPr/>
        <a:lstStyle/>
        <a:p>
          <a:endParaRPr lang="ru-RU"/>
        </a:p>
      </dgm:t>
    </dgm:pt>
    <dgm:pt modelId="{801FE5EF-2DAF-4FC4-A67C-FF1BF8BA998A}" type="sibTrans" cxnId="{28F54CBB-6B58-4830-9942-82DBA993E150}">
      <dgm:prSet/>
      <dgm:spPr/>
      <dgm:t>
        <a:bodyPr/>
        <a:lstStyle/>
        <a:p>
          <a:endParaRPr lang="ru-RU"/>
        </a:p>
      </dgm:t>
    </dgm:pt>
    <dgm:pt modelId="{E88793C3-A78C-433C-B163-2C8293F8B17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Взаимосвязь бюджетных расходов с результатами реализации муниципальных программ</a:t>
          </a:r>
          <a:endParaRPr lang="ru-RU" sz="1200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112A559E-6AEC-439A-99F3-FD66AEB4F38C}" type="parTrans" cxnId="{41C4E3A3-0F45-4FAE-A320-43E6D899281D}">
      <dgm:prSet/>
      <dgm:spPr/>
      <dgm:t>
        <a:bodyPr/>
        <a:lstStyle/>
        <a:p>
          <a:endParaRPr lang="ru-RU"/>
        </a:p>
      </dgm:t>
    </dgm:pt>
    <dgm:pt modelId="{4491E5D9-FB74-4CBF-8611-7FA4EC4ADDAF}" type="sibTrans" cxnId="{41C4E3A3-0F45-4FAE-A320-43E6D899281D}">
      <dgm:prSet/>
      <dgm:spPr/>
      <dgm:t>
        <a:bodyPr/>
        <a:lstStyle/>
        <a:p>
          <a:endParaRPr lang="ru-RU"/>
        </a:p>
      </dgm:t>
    </dgm:pt>
    <dgm:pt modelId="{656F91C9-1E07-4AA1-9FD5-15F3BA86ADDF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Повышение качества бюджетного планирования и исполнения бюджета</a:t>
          </a:r>
          <a:endParaRPr lang="ru-RU" sz="1200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B2BD9F4A-D36C-45F5-903B-B9B961A5E35C}" type="parTrans" cxnId="{D7ED8FF9-63B5-46E8-AF4B-88F84522C0B7}">
      <dgm:prSet/>
      <dgm:spPr/>
      <dgm:t>
        <a:bodyPr/>
        <a:lstStyle/>
        <a:p>
          <a:endParaRPr lang="ru-RU"/>
        </a:p>
      </dgm:t>
    </dgm:pt>
    <dgm:pt modelId="{1A572828-680E-4B68-8E8C-0348CC441063}" type="sibTrans" cxnId="{D7ED8FF9-63B5-46E8-AF4B-88F84522C0B7}">
      <dgm:prSet/>
      <dgm:spPr/>
      <dgm:t>
        <a:bodyPr/>
        <a:lstStyle/>
        <a:p>
          <a:endParaRPr lang="ru-RU"/>
        </a:p>
      </dgm:t>
    </dgm:pt>
    <dgm:pt modelId="{B01F231D-645E-47AD-B71E-3F203E9618CA}" type="pres">
      <dgm:prSet presAssocID="{2A678E87-D63A-4BC4-B6EA-12457977CCB9}" presName="CompostProcess" presStyleCnt="0">
        <dgm:presLayoutVars>
          <dgm:dir/>
          <dgm:resizeHandles val="exact"/>
        </dgm:presLayoutVars>
      </dgm:prSet>
      <dgm:spPr/>
    </dgm:pt>
    <dgm:pt modelId="{51DBAB1D-64FF-442E-A303-11579FCA96A5}" type="pres">
      <dgm:prSet presAssocID="{2A678E87-D63A-4BC4-B6EA-12457977CCB9}" presName="arrow" presStyleLbl="bgShp" presStyleIdx="0" presStyleCnt="1"/>
      <dgm:spPr/>
    </dgm:pt>
    <dgm:pt modelId="{FE956ABA-0D49-4A39-8C8D-BD94683F4AB4}" type="pres">
      <dgm:prSet presAssocID="{2A678E87-D63A-4BC4-B6EA-12457977CCB9}" presName="linearProcess" presStyleCnt="0"/>
      <dgm:spPr/>
    </dgm:pt>
    <dgm:pt modelId="{2E445249-4FC3-432A-8F94-8A3A6CB2A88E}" type="pres">
      <dgm:prSet presAssocID="{A40B6EE8-4F1C-41F5-981B-166B4D21AAF4}" presName="textNode" presStyleLbl="node1" presStyleIdx="0" presStyleCnt="3" custScale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13959C-8944-4F5C-ADF1-7D7551CC3742}" type="pres">
      <dgm:prSet presAssocID="{801FE5EF-2DAF-4FC4-A67C-FF1BF8BA998A}" presName="sibTrans" presStyleCnt="0"/>
      <dgm:spPr/>
    </dgm:pt>
    <dgm:pt modelId="{DAB7CFF0-650F-41BE-8B4C-8C33AE6A6D89}" type="pres">
      <dgm:prSet presAssocID="{E88793C3-A78C-433C-B163-2C8293F8B170}" presName="textNode" presStyleLbl="node1" presStyleIdx="1" presStyleCnt="3" custScale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4A1198-9248-4EFA-A14B-7DE5A145C06C}" type="pres">
      <dgm:prSet presAssocID="{4491E5D9-FB74-4CBF-8611-7FA4EC4ADDAF}" presName="sibTrans" presStyleCnt="0"/>
      <dgm:spPr/>
    </dgm:pt>
    <dgm:pt modelId="{1098B368-2AEE-486C-B77B-1DAF6754830D}" type="pres">
      <dgm:prSet presAssocID="{656F91C9-1E07-4AA1-9FD5-15F3BA86ADDF}" presName="textNode" presStyleLbl="node1" presStyleIdx="2" presStyleCnt="3" custScale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A33323-6A74-4BB5-BA7D-DE1697DEB090}" type="presOf" srcId="{A40B6EE8-4F1C-41F5-981B-166B4D21AAF4}" destId="{2E445249-4FC3-432A-8F94-8A3A6CB2A88E}" srcOrd="0" destOrd="0" presId="urn:microsoft.com/office/officeart/2005/8/layout/hProcess9"/>
    <dgm:cxn modelId="{6EE6E715-3F8C-44F0-84C0-7C174BDC4F7C}" type="presOf" srcId="{656F91C9-1E07-4AA1-9FD5-15F3BA86ADDF}" destId="{1098B368-2AEE-486C-B77B-1DAF6754830D}" srcOrd="0" destOrd="0" presId="urn:microsoft.com/office/officeart/2005/8/layout/hProcess9"/>
    <dgm:cxn modelId="{66F0F01D-C9B3-4DA0-97B0-3FD91E33E285}" type="presOf" srcId="{E88793C3-A78C-433C-B163-2C8293F8B170}" destId="{DAB7CFF0-650F-41BE-8B4C-8C33AE6A6D89}" srcOrd="0" destOrd="0" presId="urn:microsoft.com/office/officeart/2005/8/layout/hProcess9"/>
    <dgm:cxn modelId="{D7ED8FF9-63B5-46E8-AF4B-88F84522C0B7}" srcId="{2A678E87-D63A-4BC4-B6EA-12457977CCB9}" destId="{656F91C9-1E07-4AA1-9FD5-15F3BA86ADDF}" srcOrd="2" destOrd="0" parTransId="{B2BD9F4A-D36C-45F5-903B-B9B961A5E35C}" sibTransId="{1A572828-680E-4B68-8E8C-0348CC441063}"/>
    <dgm:cxn modelId="{41C4E3A3-0F45-4FAE-A320-43E6D899281D}" srcId="{2A678E87-D63A-4BC4-B6EA-12457977CCB9}" destId="{E88793C3-A78C-433C-B163-2C8293F8B170}" srcOrd="1" destOrd="0" parTransId="{112A559E-6AEC-439A-99F3-FD66AEB4F38C}" sibTransId="{4491E5D9-FB74-4CBF-8611-7FA4EC4ADDAF}"/>
    <dgm:cxn modelId="{28F54CBB-6B58-4830-9942-82DBA993E150}" srcId="{2A678E87-D63A-4BC4-B6EA-12457977CCB9}" destId="{A40B6EE8-4F1C-41F5-981B-166B4D21AAF4}" srcOrd="0" destOrd="0" parTransId="{AB11C5AB-A30F-44B5-8EE5-46E4A3AA736B}" sibTransId="{801FE5EF-2DAF-4FC4-A67C-FF1BF8BA998A}"/>
    <dgm:cxn modelId="{9D773600-5159-4573-B5B6-DEC0465C2259}" type="presOf" srcId="{2A678E87-D63A-4BC4-B6EA-12457977CCB9}" destId="{B01F231D-645E-47AD-B71E-3F203E9618CA}" srcOrd="0" destOrd="0" presId="urn:microsoft.com/office/officeart/2005/8/layout/hProcess9"/>
    <dgm:cxn modelId="{F6A061C7-CB63-4372-B7E9-4410408315EB}" type="presParOf" srcId="{B01F231D-645E-47AD-B71E-3F203E9618CA}" destId="{51DBAB1D-64FF-442E-A303-11579FCA96A5}" srcOrd="0" destOrd="0" presId="urn:microsoft.com/office/officeart/2005/8/layout/hProcess9"/>
    <dgm:cxn modelId="{020A5761-F551-4C39-A148-3D760A737A6A}" type="presParOf" srcId="{B01F231D-645E-47AD-B71E-3F203E9618CA}" destId="{FE956ABA-0D49-4A39-8C8D-BD94683F4AB4}" srcOrd="1" destOrd="0" presId="urn:microsoft.com/office/officeart/2005/8/layout/hProcess9"/>
    <dgm:cxn modelId="{A3EB5C74-3A79-4B77-909E-FF33B6B1C30C}" type="presParOf" srcId="{FE956ABA-0D49-4A39-8C8D-BD94683F4AB4}" destId="{2E445249-4FC3-432A-8F94-8A3A6CB2A88E}" srcOrd="0" destOrd="0" presId="urn:microsoft.com/office/officeart/2005/8/layout/hProcess9"/>
    <dgm:cxn modelId="{6D6DF580-7FE7-4C12-B352-7400F1B13356}" type="presParOf" srcId="{FE956ABA-0D49-4A39-8C8D-BD94683F4AB4}" destId="{9413959C-8944-4F5C-ADF1-7D7551CC3742}" srcOrd="1" destOrd="0" presId="urn:microsoft.com/office/officeart/2005/8/layout/hProcess9"/>
    <dgm:cxn modelId="{13BCB78F-84A4-42BA-8690-83BE6781DA7D}" type="presParOf" srcId="{FE956ABA-0D49-4A39-8C8D-BD94683F4AB4}" destId="{DAB7CFF0-650F-41BE-8B4C-8C33AE6A6D89}" srcOrd="2" destOrd="0" presId="urn:microsoft.com/office/officeart/2005/8/layout/hProcess9"/>
    <dgm:cxn modelId="{548CA63F-0CC0-447B-A69A-A3A657E63F6B}" type="presParOf" srcId="{FE956ABA-0D49-4A39-8C8D-BD94683F4AB4}" destId="{274A1198-9248-4EFA-A14B-7DE5A145C06C}" srcOrd="3" destOrd="0" presId="urn:microsoft.com/office/officeart/2005/8/layout/hProcess9"/>
    <dgm:cxn modelId="{0FFA851C-0267-4AC5-9723-910B89A3FF44}" type="presParOf" srcId="{FE956ABA-0D49-4A39-8C8D-BD94683F4AB4}" destId="{1098B368-2AEE-486C-B77B-1DAF6754830D}" srcOrd="4" destOrd="0" presId="urn:microsoft.com/office/officeart/2005/8/layout/hProcess9"/>
  </dgm:cxnLst>
  <dgm:bg>
    <a:gradFill>
      <a:gsLst>
        <a:gs pos="0">
          <a:srgbClr val="CCCCFF"/>
        </a:gs>
        <a:gs pos="17999">
          <a:srgbClr val="99CCFF"/>
        </a:gs>
        <a:gs pos="36000">
          <a:srgbClr val="9966FF"/>
        </a:gs>
        <a:gs pos="61000">
          <a:srgbClr val="CC99FF"/>
        </a:gs>
        <a:gs pos="82001">
          <a:srgbClr val="99CCFF"/>
        </a:gs>
        <a:gs pos="100000">
          <a:srgbClr val="CCCCFF"/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5A158C8-646C-4AF8-8F92-4978C512AA4D}" type="datetimeFigureOut">
              <a:rPr lang="ru-RU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92FD9B1-A1C7-4B31-82F3-334241DBD2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29059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A061090-A1E6-4753-9CE2-EE4099612684}" type="slidenum">
              <a:rPr lang="ru-RU" smtClean="0"/>
              <a:pPr/>
              <a:t>19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1286024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0179" name="Номер слайда 3"/>
          <p:cNvSpPr txBox="1">
            <a:spLocks noGrp="1"/>
          </p:cNvSpPr>
          <p:nvPr/>
        </p:nvSpPr>
        <p:spPr bwMode="auto">
          <a:xfrm>
            <a:off x="3781425" y="10172700"/>
            <a:ext cx="28940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574C750-6765-4F37-BDCD-9FDD78643C87}" type="slidenum">
              <a:rPr lang="ru-RU" sz="1200">
                <a:latin typeface="Calibri" pitchFamily="34" charset="0"/>
              </a:rPr>
              <a:pPr algn="r"/>
              <a:t>26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6610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3781425" y="10172700"/>
            <a:ext cx="2894013" cy="5365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20F139A-312B-48A0-8D3B-988DD4875C51}" type="slidenum">
              <a:rPr lang="ru-RU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27</a:t>
            </a:fld>
            <a:endParaRPr lang="ru-RU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05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3781425" y="10172700"/>
            <a:ext cx="2894013" cy="5365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2582D9A-D04F-4625-830E-301CA0619B8C}" type="slidenum">
              <a:rPr lang="ru-RU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28</a:t>
            </a:fld>
            <a:endParaRPr lang="ru-RU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5868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3781425" y="10172700"/>
            <a:ext cx="2894013" cy="5365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8EBD94C-BDCE-4D4F-913E-6D195DECFF5B}" type="slidenum">
              <a:rPr lang="ru-RU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29</a:t>
            </a:fld>
            <a:endParaRPr lang="ru-RU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9690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3781425" y="10172700"/>
            <a:ext cx="2894013" cy="5365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FA9E7D0-8555-492A-BF70-6ACA48AA9DCF}" type="slidenum">
              <a:rPr lang="ru-RU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30</a:t>
            </a:fld>
            <a:endParaRPr lang="ru-RU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1513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3781425" y="10172700"/>
            <a:ext cx="2894013" cy="5365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D93C765-4397-441B-9FD1-A30289E8AE73}" type="slidenum">
              <a:rPr lang="ru-RU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31</a:t>
            </a:fld>
            <a:endParaRPr lang="ru-RU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4936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3781425" y="10172700"/>
            <a:ext cx="2894013" cy="5365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90BAA11-D2FA-4BAB-A7B9-E2E9E4AA1352}" type="slidenum">
              <a:rPr lang="ru-RU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32</a:t>
            </a:fld>
            <a:endParaRPr lang="ru-RU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1636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3781425" y="10172700"/>
            <a:ext cx="2894013" cy="5365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DC06290-3345-4188-9DBD-FDE2E7A654EA}" type="slidenum">
              <a:rPr lang="ru-RU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33</a:t>
            </a:fld>
            <a:endParaRPr lang="ru-RU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91608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9635" name="Номер слайда 1"/>
          <p:cNvSpPr txBox="1">
            <a:spLocks noGrp="1"/>
          </p:cNvSpPr>
          <p:nvPr/>
        </p:nvSpPr>
        <p:spPr bwMode="auto">
          <a:xfrm>
            <a:off x="5573713" y="7059613"/>
            <a:ext cx="4265612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5D74267-D053-4E0C-BB7A-06259A33E9B9}" type="slidenum">
              <a:rPr lang="ru-RU" sz="1200">
                <a:latin typeface="Calibri" pitchFamily="34" charset="0"/>
              </a:rPr>
              <a:pPr algn="r"/>
              <a:t>37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0038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CF82C-C6D7-46C0-A281-CDC452303F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9E643-B3F9-43CD-A5BD-B1502EBD993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5F1D9-9E6D-43CE-B86A-15BF39741F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787EA-8027-4C6B-90D3-A3F2069DF7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A6C32-FA70-4AEE-979A-78EDDF0D05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E2D64-80EF-450C-88B8-C21B0C4BA7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0716E-69C4-4325-BCA0-2F89C6BAA2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FC603-CF3C-4D40-B9FF-BEA7CDB45E1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4073E-2FA4-4142-8B74-24B840CE63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0A188-B4F7-41C0-974E-6E3BBDA3AC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8D967-E7A8-46F3-AE90-D038D786D5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F8988-5AC4-4281-BD16-9B15198B2EF0}" type="datetimeFigureOut">
              <a:rPr lang="ru-RU"/>
              <a:pPr>
                <a:defRPr/>
              </a:pPr>
              <a:t>17.03.2017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D2B47-97A0-4E5E-ADEF-54007D8F332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C1D653-2C32-4A4E-8A59-BA2EE69B54C7}" type="datetimeFigureOut">
              <a:rPr lang="en-US"/>
              <a:pPr>
                <a:defRPr/>
              </a:pPr>
              <a:t>3/17/2017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 sz="1100" b="1">
                <a:solidFill>
                  <a:srgbClr val="21254E"/>
                </a:solidFill>
                <a:latin typeface="Constantia" pitchFamily="18" charset="0"/>
              </a:defRPr>
            </a:lvl1pPr>
          </a:lstStyle>
          <a:p>
            <a:pPr>
              <a:defRPr/>
            </a:pPr>
            <a:fld id="{3D900ED1-D775-495F-AB52-0A055AD1E5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1411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6D16200-9E28-431A-81C0-78656368F9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62" r:id="rId12"/>
    <p:sldLayoutId id="214748366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hyperlink" Target="http://adm-tns.ru/" TargetMode="Externa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2.png"/><Relationship Id="rId4" Type="http://schemas.openxmlformats.org/officeDocument/2006/relationships/hyperlink" Target="http://adm-tns.ru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__________Microsoft_Office_Excel4.xls"/><Relationship Id="rId5" Type="http://schemas.openxmlformats.org/officeDocument/2006/relationships/oleObject" Target="../embeddings/__________Microsoft_Office_Excel3.xls"/><Relationship Id="rId4" Type="http://schemas.openxmlformats.org/officeDocument/2006/relationships/oleObject" Target="../embeddings/__________Microsoft_Office_Excel2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dm-tns.ru/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__________Microsoft_Office_Excel7.xls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__________Microsoft_Office_Excel8.xls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9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_____Microsoft_Office_Excel10.xls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2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jpeg"/><Relationship Id="rId10" Type="http://schemas.openxmlformats.org/officeDocument/2006/relationships/image" Target="../media/image76.png"/><Relationship Id="rId4" Type="http://schemas.openxmlformats.org/officeDocument/2006/relationships/image" Target="../media/image70.jpeg"/><Relationship Id="rId9" Type="http://schemas.openxmlformats.org/officeDocument/2006/relationships/image" Target="../media/image75.png"/><Relationship Id="rId14" Type="http://schemas.openxmlformats.org/officeDocument/2006/relationships/image" Target="../media/image80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tns.omsu-nnov.ru/?id=1318" TargetMode="External"/><Relationship Id="rId3" Type="http://schemas.openxmlformats.org/officeDocument/2006/relationships/notesSlide" Target="../notesSlides/notesSlide10.xml"/><Relationship Id="rId7" Type="http://schemas.openxmlformats.org/officeDocument/2006/relationships/hyperlink" Target="http://tns.omsu-nnov.ru/?id=4045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hyperlink" Target="http://tns.omsu-nnov.ru/?id=1329" TargetMode="External"/><Relationship Id="rId5" Type="http://schemas.openxmlformats.org/officeDocument/2006/relationships/hyperlink" Target="http://tns.omsu-nnov.ru/?id=1293" TargetMode="External"/><Relationship Id="rId4" Type="http://schemas.openxmlformats.org/officeDocument/2006/relationships/hyperlink" Target="http://tns.omsu-nnov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ctrTitle"/>
          </p:nvPr>
        </p:nvSpPr>
        <p:spPr>
          <a:xfrm>
            <a:off x="468313" y="115888"/>
            <a:ext cx="8207375" cy="720725"/>
          </a:xfrm>
        </p:spPr>
        <p:txBody>
          <a:bodyPr/>
          <a:lstStyle/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Бюджет для граждан Тоншаевского муниципального района </a:t>
            </a:r>
          </a:p>
        </p:txBody>
      </p:sp>
      <p:sp>
        <p:nvSpPr>
          <p:cNvPr id="16386" name="Прямоугольник 4"/>
          <p:cNvSpPr>
            <a:spLocks noChangeArrowheads="1"/>
          </p:cNvSpPr>
          <p:nvPr/>
        </p:nvSpPr>
        <p:spPr bwMode="auto">
          <a:xfrm>
            <a:off x="130175" y="5857875"/>
            <a:ext cx="87836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altLang="ru-RU" b="1" i="1">
                <a:latin typeface="Times New Roman" pitchFamily="18" charset="0"/>
              </a:rPr>
              <a:t>ПОДГОТОВЛЕН НА ОСНОВАНИИ ПРОЕКТА РЕШЕНИЯ ЗЕМСКОГО СОБРАНИЯ  ТОНШАЕВСКОГО МУНИЦИПАЛЬНОГО РАЙОНА </a:t>
            </a:r>
          </a:p>
          <a:p>
            <a:pPr algn="ctr" eaLnBrk="0" hangingPunct="0"/>
            <a:r>
              <a:rPr lang="ru-RU" altLang="ru-RU" b="1" i="1">
                <a:latin typeface="Times New Roman" pitchFamily="18" charset="0"/>
              </a:rPr>
              <a:t>«О РАЙОННОМ БЮДЖЕТЕ НА 2017 ГОД»</a:t>
            </a:r>
          </a:p>
        </p:txBody>
      </p:sp>
      <p:pic>
        <p:nvPicPr>
          <p:cNvPr id="16387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265238"/>
            <a:ext cx="7921625" cy="466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0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4"/>
          <p:cNvSpPr>
            <a:spLocks noGrp="1"/>
          </p:cNvSpPr>
          <p:nvPr>
            <p:ph type="title" sz="quarter"/>
          </p:nvPr>
        </p:nvSpPr>
        <p:spPr>
          <a:xfrm>
            <a:off x="468313" y="0"/>
            <a:ext cx="8229600" cy="922338"/>
          </a:xfrm>
        </p:spPr>
        <p:txBody>
          <a:bodyPr/>
          <a:lstStyle/>
          <a:p>
            <a:pPr marL="484188" indent="-471488">
              <a:tabLst>
                <a:tab pos="3313113" algn="l"/>
              </a:tabLst>
            </a:pPr>
            <a:r>
              <a:rPr lang="ru-RU" sz="2400" b="1" smtClean="0">
                <a:solidFill>
                  <a:srgbClr val="002060"/>
                </a:solidFill>
                <a:cs typeface="Arial" charset="0"/>
              </a:rPr>
              <a:t/>
            </a:r>
            <a:br>
              <a:rPr lang="ru-RU" sz="2400" b="1" smtClean="0">
                <a:solidFill>
                  <a:srgbClr val="002060"/>
                </a:solidFill>
                <a:cs typeface="Arial" charset="0"/>
              </a:rPr>
            </a:br>
            <a:r>
              <a:rPr lang="ru-RU" sz="2400" b="1" smtClean="0">
                <a:solidFill>
                  <a:srgbClr val="002060"/>
                </a:solidFill>
                <a:cs typeface="Arial" charset="0"/>
              </a:rPr>
              <a:t>На чем основывается составление проекта районного бюджета</a:t>
            </a:r>
            <a:endParaRPr lang="ru-RU" sz="2400" smtClean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17410" name="Text Box 10"/>
          <p:cNvSpPr txBox="1">
            <a:spLocks noChangeArrowheads="1"/>
          </p:cNvSpPr>
          <p:nvPr/>
        </p:nvSpPr>
        <p:spPr bwMode="auto">
          <a:xfrm flipH="1">
            <a:off x="468313" y="6237288"/>
            <a:ext cx="8207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530350" y="1009650"/>
            <a:ext cx="7143750" cy="714375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B050"/>
                </a:solidFill>
              </a:rPr>
              <a:t>Послание Президента Российской Федерации Федеральному Собранию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00113" y="1811338"/>
            <a:ext cx="7143750" cy="785812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B050"/>
                </a:solidFill>
              </a:rPr>
              <a:t>Основные направления налоговой политики </a:t>
            </a:r>
            <a:r>
              <a:rPr lang="ru-RU" b="1" dirty="0" err="1">
                <a:solidFill>
                  <a:srgbClr val="00B050"/>
                </a:solidFill>
              </a:rPr>
              <a:t>Тоншаевского</a:t>
            </a:r>
            <a:r>
              <a:rPr lang="ru-RU" b="1" dirty="0">
                <a:solidFill>
                  <a:srgbClr val="00B050"/>
                </a:solidFill>
              </a:rPr>
              <a:t> муниципального района Нижегородской области на 2017 год и плановый период 2018 и 2019 годов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01600" y="2689225"/>
            <a:ext cx="7162800" cy="857250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B050"/>
                </a:solidFill>
              </a:rPr>
              <a:t>Основные направления бюджетной политики </a:t>
            </a:r>
            <a:r>
              <a:rPr lang="ru-RU" b="1" dirty="0" err="1">
                <a:solidFill>
                  <a:srgbClr val="00B050"/>
                </a:solidFill>
              </a:rPr>
              <a:t>Тоншаевского</a:t>
            </a:r>
            <a:r>
              <a:rPr lang="ru-RU" b="1" dirty="0">
                <a:solidFill>
                  <a:srgbClr val="00B050"/>
                </a:solidFill>
              </a:rPr>
              <a:t> муниципального района Нижегородской области на 2017 год и плановый период 2018 и 2019 годов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884363" y="3656013"/>
            <a:ext cx="7145337" cy="828675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B050"/>
                </a:solidFill>
              </a:rPr>
              <a:t>Прогноз  социально-экономического развития </a:t>
            </a:r>
            <a:r>
              <a:rPr lang="ru-RU" b="1" dirty="0" err="1">
                <a:solidFill>
                  <a:srgbClr val="00B050"/>
                </a:solidFill>
              </a:rPr>
              <a:t>Тоншаевского</a:t>
            </a:r>
            <a:r>
              <a:rPr lang="ru-RU" b="1" dirty="0">
                <a:solidFill>
                  <a:srgbClr val="00B050"/>
                </a:solidFill>
              </a:rPr>
              <a:t> муниципального района Нижегородской области на 2017 год и на период до 2019 года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0" y="4608513"/>
            <a:ext cx="5148263" cy="785812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B050"/>
                </a:solidFill>
              </a:rPr>
              <a:t>Итоги исполнения консолидированного бюджета за 2015 год и текущий период 2016 года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-36513" y="5562600"/>
            <a:ext cx="5184776" cy="785813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B050"/>
                </a:solidFill>
              </a:rPr>
              <a:t>13 муниципальных программ</a:t>
            </a:r>
          </a:p>
        </p:txBody>
      </p:sp>
      <p:pic>
        <p:nvPicPr>
          <p:cNvPr id="10" name="Picture 5" descr="C:\Users\Kolobova\Desktop\d4fd60fd9bffa334c3820d40750688ad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71616" y="4550215"/>
            <a:ext cx="3303239" cy="2196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63500"/>
          </a:effectLst>
        </p:spPr>
      </p:pic>
      <p:pic>
        <p:nvPicPr>
          <p:cNvPr id="1741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0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6690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zh-CN" sz="2000" smtClean="0">
                <a:solidFill>
                  <a:srgbClr val="000000"/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  </a:t>
            </a:r>
          </a:p>
          <a:p>
            <a:pPr algn="ctr" eaLnBrk="1" hangingPunct="1">
              <a:buFontTx/>
              <a:buNone/>
            </a:pPr>
            <a:endParaRPr lang="en-US" altLang="zh-CN" sz="2000" smtClean="0">
              <a:solidFill>
                <a:srgbClr val="000000"/>
              </a:solidFill>
              <a:latin typeface="Times New Roman" pitchFamily="18" charset="0"/>
              <a:ea typeface="宋体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endParaRPr lang="en-US" altLang="zh-CN" sz="2000" smtClean="0">
              <a:solidFill>
                <a:srgbClr val="000000"/>
              </a:solidFill>
              <a:latin typeface="Times New Roman" pitchFamily="18" charset="0"/>
              <a:ea typeface="宋体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endParaRPr lang="en-US" altLang="zh-CN" sz="2000" smtClean="0">
              <a:solidFill>
                <a:srgbClr val="000000"/>
              </a:solidFill>
              <a:latin typeface="Times New Roman" pitchFamily="18" charset="0"/>
              <a:ea typeface="宋体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endParaRPr lang="en-US" altLang="zh-CN" sz="2000" smtClean="0">
              <a:solidFill>
                <a:srgbClr val="000000"/>
              </a:solidFill>
              <a:latin typeface="Times New Roman" pitchFamily="18" charset="0"/>
              <a:ea typeface="宋体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endParaRPr lang="en-US" altLang="zh-CN" sz="2000" smtClean="0">
              <a:solidFill>
                <a:srgbClr val="000000"/>
              </a:solidFill>
              <a:latin typeface="Times New Roman" pitchFamily="18" charset="0"/>
              <a:ea typeface="宋体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endParaRPr lang="en-US" altLang="zh-CN" sz="2000" smtClean="0">
              <a:solidFill>
                <a:srgbClr val="000000"/>
              </a:solidFill>
              <a:latin typeface="Times New Roman" pitchFamily="18" charset="0"/>
              <a:ea typeface="宋体"/>
              <a:cs typeface="Times New Roman" pitchFamily="18" charset="0"/>
            </a:endParaRPr>
          </a:p>
          <a:p>
            <a:pPr algn="r" eaLnBrk="1" hangingPunct="1">
              <a:buFontTx/>
              <a:buNone/>
            </a:pPr>
            <a:endParaRPr lang="ru-RU" sz="1600" i="1" smtClean="0">
              <a:solidFill>
                <a:srgbClr val="000000"/>
              </a:solidFill>
              <a:latin typeface="Times New Roman" pitchFamily="18" charset="0"/>
              <a:ea typeface="宋体"/>
              <a:cs typeface="Times New Roman" pitchFamily="18" charset="0"/>
            </a:endParaRPr>
          </a:p>
        </p:txBody>
      </p:sp>
      <p:sp>
        <p:nvSpPr>
          <p:cNvPr id="6" name="Скругленный прямоугольник 18"/>
          <p:cNvSpPr>
            <a:spLocks noChangeArrowheads="1"/>
          </p:cNvSpPr>
          <p:nvPr/>
        </p:nvSpPr>
        <p:spPr bwMode="auto">
          <a:xfrm>
            <a:off x="287338" y="1216025"/>
            <a:ext cx="8496300" cy="1954213"/>
          </a:xfrm>
          <a:prstGeom prst="roundRect">
            <a:avLst>
              <a:gd name="adj" fmla="val 16667"/>
            </a:avLst>
          </a:prstGeom>
          <a:solidFill>
            <a:schemeClr val="accent3">
              <a:lumMod val="95000"/>
            </a:schemeClr>
          </a:solidFill>
          <a:ln w="25400" algn="ctr">
            <a:solidFill>
              <a:srgbClr val="006600"/>
            </a:solidFill>
            <a:round/>
            <a:headEnd/>
            <a:tailEnd/>
          </a:ln>
        </p:spPr>
        <p:txBody>
          <a:bodyPr anchor="ctr"/>
          <a:lstStyle/>
          <a:p>
            <a:pPr algn="just" eaLnBrk="0" hangingPunct="0">
              <a:lnSpc>
                <a:spcPts val="2163"/>
              </a:lnSpc>
              <a:defRPr/>
            </a:pPr>
            <a:r>
              <a:rPr lang="ru-RU" altLang="ru-RU" sz="1200" dirty="0">
                <a:solidFill>
                  <a:srgbClr val="1A2906"/>
                </a:solidFill>
              </a:rPr>
              <a:t>«Бюджет для граждан» информационный сборник, который познакомит население района с  основными положениями главного финансового документа </a:t>
            </a:r>
            <a:r>
              <a:rPr lang="ru-RU" altLang="ru-RU" sz="1200" dirty="0" err="1">
                <a:solidFill>
                  <a:srgbClr val="1A2906"/>
                </a:solidFill>
              </a:rPr>
              <a:t>Тоншаевского</a:t>
            </a:r>
            <a:r>
              <a:rPr lang="ru-RU" altLang="ru-RU" sz="1200" dirty="0">
                <a:solidFill>
                  <a:srgbClr val="1A2906"/>
                </a:solidFill>
              </a:rPr>
              <a:t> муниципального района – районного бюджета, а именно проекта районного бюджета на 2017 год. В сборнике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культуры, физической культуры , спорта и в других сферах.</a:t>
            </a:r>
          </a:p>
        </p:txBody>
      </p:sp>
      <p:sp>
        <p:nvSpPr>
          <p:cNvPr id="7" name="Скругленный прямоугольник 18"/>
          <p:cNvSpPr>
            <a:spLocks noChangeArrowheads="1"/>
          </p:cNvSpPr>
          <p:nvPr/>
        </p:nvSpPr>
        <p:spPr bwMode="auto">
          <a:xfrm>
            <a:off x="309563" y="5942013"/>
            <a:ext cx="8366125" cy="792162"/>
          </a:xfrm>
          <a:prstGeom prst="roundRect">
            <a:avLst>
              <a:gd name="adj" fmla="val 16667"/>
            </a:avLst>
          </a:prstGeom>
          <a:solidFill>
            <a:schemeClr val="accent3">
              <a:lumMod val="95000"/>
            </a:schemeClr>
          </a:solidFill>
          <a:ln w="25400" algn="ctr">
            <a:solidFill>
              <a:srgbClr val="0066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lnSpc>
                <a:spcPts val="2163"/>
              </a:lnSpc>
              <a:defRPr/>
            </a:pPr>
            <a:r>
              <a:rPr lang="ru-RU" altLang="ru-RU" sz="1600" dirty="0">
                <a:solidFill>
                  <a:srgbClr val="1A2906"/>
                </a:solidFill>
              </a:rPr>
              <a:t>«Бюджет  для  граждан»  нацелен  на  широкий  круг  пользователей </a:t>
            </a:r>
          </a:p>
          <a:p>
            <a:pPr algn="ctr" eaLnBrk="0" hangingPunct="0">
              <a:lnSpc>
                <a:spcPts val="2163"/>
              </a:lnSpc>
              <a:defRPr/>
            </a:pPr>
            <a:r>
              <a:rPr lang="ru-RU" altLang="ru-RU" sz="1600" dirty="0">
                <a:solidFill>
                  <a:srgbClr val="1A2906"/>
                </a:solidFill>
              </a:rPr>
              <a:t> –  всех граждан  </a:t>
            </a:r>
            <a:r>
              <a:rPr lang="ru-RU" altLang="ru-RU" sz="1600" dirty="0" err="1">
                <a:solidFill>
                  <a:srgbClr val="1A2906"/>
                </a:solidFill>
              </a:rPr>
              <a:t>Тоншаевского</a:t>
            </a:r>
            <a:r>
              <a:rPr lang="ru-RU" altLang="ru-RU" sz="1600" dirty="0">
                <a:solidFill>
                  <a:srgbClr val="1A2906"/>
                </a:solidFill>
              </a:rPr>
              <a:t>  муниципального района,  интересы  которых</a:t>
            </a:r>
          </a:p>
          <a:p>
            <a:pPr algn="ctr" eaLnBrk="0" hangingPunct="0">
              <a:lnSpc>
                <a:spcPts val="2163"/>
              </a:lnSpc>
              <a:defRPr/>
            </a:pPr>
            <a:r>
              <a:rPr lang="ru-RU" altLang="ru-RU" sz="1600" dirty="0">
                <a:solidFill>
                  <a:srgbClr val="1A2906"/>
                </a:solidFill>
              </a:rPr>
              <a:t>  в  той  или  иной  мере затронуты районным бюджетом.</a:t>
            </a: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6" name="Shape"/>
          <p:cNvSpPr>
            <a:spLocks noChangeArrowheads="1"/>
          </p:cNvSpPr>
          <p:nvPr/>
        </p:nvSpPr>
        <p:spPr bwMode="auto">
          <a:xfrm>
            <a:off x="606425" y="171450"/>
            <a:ext cx="7656513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8575" algn="ctr">
              <a:spcAft>
                <a:spcPts val="2100"/>
              </a:spcAft>
            </a:pPr>
            <a:r>
              <a:rPr lang="ru-RU" sz="2400" b="1">
                <a:latin typeface="Times New Roman" pitchFamily="18" charset="0"/>
              </a:rPr>
              <a:t>ЧТО ТАКОЕ «БЮДЖЕТ ДЛЯ ГРАЖДАН»?</a:t>
            </a:r>
          </a:p>
        </p:txBody>
      </p:sp>
      <p:sp>
        <p:nvSpPr>
          <p:cNvPr id="18437" name="Shape"/>
          <p:cNvSpPr>
            <a:spLocks noChangeArrowheads="1"/>
          </p:cNvSpPr>
          <p:nvPr/>
        </p:nvSpPr>
        <p:spPr bwMode="auto">
          <a:xfrm>
            <a:off x="900113" y="5949950"/>
            <a:ext cx="76200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2163"/>
              </a:lnSpc>
              <a:spcBef>
                <a:spcPts val="2100"/>
              </a:spcBef>
            </a:pPr>
            <a:endParaRPr lang="ru-RU"/>
          </a:p>
        </p:txBody>
      </p:sp>
      <p:pic>
        <p:nvPicPr>
          <p:cNvPr id="18438" name="Picture 10" descr="Безимени-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563" y="3260725"/>
            <a:ext cx="8294687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0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Rectangle 4"/>
          <p:cNvSpPr>
            <a:spLocks noGrp="1"/>
          </p:cNvSpPr>
          <p:nvPr>
            <p:ph type="title" sz="quarter"/>
          </p:nvPr>
        </p:nvSpPr>
        <p:spPr>
          <a:xfrm>
            <a:off x="468313" y="0"/>
            <a:ext cx="8229600" cy="922338"/>
          </a:xfrm>
        </p:spPr>
        <p:txBody>
          <a:bodyPr/>
          <a:lstStyle/>
          <a:p>
            <a:r>
              <a:rPr lang="ru-RU" b="1" smtClean="0">
                <a:solidFill>
                  <a:srgbClr val="0070C0"/>
                </a:solidFill>
                <a:latin typeface="Albertus Extra Bold"/>
              </a:rPr>
              <a:t>Что такое бюджет</a:t>
            </a:r>
          </a:p>
        </p:txBody>
      </p:sp>
      <p:graphicFrame>
        <p:nvGraphicFramePr>
          <p:cNvPr id="1636" name="Object 61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684213" y="2133600"/>
          <a:ext cx="3600450" cy="2232025"/>
        </p:xfrm>
        <a:graphic>
          <a:graphicData uri="http://schemas.openxmlformats.org/presentationml/2006/ole">
            <p:oleObj spid="_x0000_s1638" name="Диаграмма" r:id="rId3" imgW="4038735" imgH="2181186" progId="MSGraph.Chart.8">
              <p:embed followColorScheme="full"/>
            </p:oleObj>
          </a:graphicData>
        </a:graphic>
      </p:graphicFrame>
      <p:graphicFrame>
        <p:nvGraphicFramePr>
          <p:cNvPr id="1637" name="Object 61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787900" y="2133600"/>
          <a:ext cx="3816350" cy="2232025"/>
        </p:xfrm>
        <a:graphic>
          <a:graphicData uri="http://schemas.openxmlformats.org/presentationml/2006/ole">
            <p:oleObj spid="_x0000_s1639" name="Диаграмма" r:id="rId4" imgW="4038735" imgH="2181186" progId="MSGraph.Chart.8">
              <p:embed followColorScheme="full"/>
            </p:oleObj>
          </a:graphicData>
        </a:graphic>
      </p:graphicFrame>
      <p:sp>
        <p:nvSpPr>
          <p:cNvPr id="1639" name="Rectangle 7"/>
          <p:cNvSpPr>
            <a:spLocks noGrp="1"/>
          </p:cNvSpPr>
          <p:nvPr>
            <p:ph sz="quarter" idx="3"/>
          </p:nvPr>
        </p:nvSpPr>
        <p:spPr>
          <a:xfrm>
            <a:off x="457200" y="4149725"/>
            <a:ext cx="4038600" cy="1584325"/>
          </a:xfrm>
          <a:solidFill>
            <a:srgbClr val="FFFF99"/>
          </a:solidFill>
        </p:spPr>
        <p:txBody>
          <a:bodyPr/>
          <a:lstStyle/>
          <a:p>
            <a:r>
              <a:rPr lang="ru-RU" sz="1400" b="1" smtClean="0"/>
              <a:t>В случае превышения расходов над доходами образуется дефицит бюджета ( необходимы источники покрытия дефицита, можно например использовать остатки средств или привлечь средства в долг)</a:t>
            </a:r>
          </a:p>
          <a:p>
            <a:endParaRPr lang="ru-RU" sz="1400" b="1" smtClean="0"/>
          </a:p>
        </p:txBody>
      </p:sp>
      <p:sp>
        <p:nvSpPr>
          <p:cNvPr id="1640" name="Rectangle 8"/>
          <p:cNvSpPr>
            <a:spLocks noGrp="1"/>
          </p:cNvSpPr>
          <p:nvPr>
            <p:ph sz="quarter" idx="4"/>
          </p:nvPr>
        </p:nvSpPr>
        <p:spPr>
          <a:xfrm>
            <a:off x="4648200" y="4221163"/>
            <a:ext cx="4038600" cy="1512887"/>
          </a:xfrm>
          <a:solidFill>
            <a:srgbClr val="FFFF99"/>
          </a:solidFill>
        </p:spPr>
        <p:txBody>
          <a:bodyPr/>
          <a:lstStyle/>
          <a:p>
            <a:r>
              <a:rPr lang="ru-RU" sz="1400" b="1" smtClean="0"/>
              <a:t>В случае превышения доходов над расходами образуется профицит бюджета ( можно накапливать резервы, погашать имеющиеся долги)</a:t>
            </a:r>
          </a:p>
        </p:txBody>
      </p:sp>
      <p:sp>
        <p:nvSpPr>
          <p:cNvPr id="1641" name="Text Box 10"/>
          <p:cNvSpPr txBox="1">
            <a:spLocks noChangeArrowheads="1"/>
          </p:cNvSpPr>
          <p:nvPr/>
        </p:nvSpPr>
        <p:spPr bwMode="auto">
          <a:xfrm flipH="1">
            <a:off x="468313" y="6237288"/>
            <a:ext cx="8207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2573" name="Text Box 11"/>
          <p:cNvSpPr txBox="1">
            <a:spLocks noChangeArrowheads="1"/>
          </p:cNvSpPr>
          <p:nvPr/>
        </p:nvSpPr>
        <p:spPr bwMode="auto">
          <a:xfrm>
            <a:off x="539750" y="5805488"/>
            <a:ext cx="8135938" cy="830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tx2"/>
                </a:solidFill>
              </a:rPr>
              <a:t>Сбалансированность бюджета по доходам и расходам – основополагающее требование, предъявляемое к органам, составляющим и утверждающим бюджет.</a:t>
            </a:r>
          </a:p>
        </p:txBody>
      </p:sp>
      <p:sp>
        <p:nvSpPr>
          <p:cNvPr id="1643" name="Text Box 12"/>
          <p:cNvSpPr txBox="1">
            <a:spLocks noChangeArrowheads="1"/>
          </p:cNvSpPr>
          <p:nvPr/>
        </p:nvSpPr>
        <p:spPr bwMode="auto">
          <a:xfrm>
            <a:off x="360363" y="1042988"/>
            <a:ext cx="842486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hlink"/>
                </a:solidFill>
              </a:rPr>
              <a:t>Бюджет – это форма образования и расходования денежных средств, </a:t>
            </a:r>
          </a:p>
          <a:p>
            <a:pPr algn="ctr"/>
            <a:r>
              <a:rPr lang="ru-RU" sz="1400" b="1">
                <a:solidFill>
                  <a:schemeClr val="hlink"/>
                </a:solidFill>
              </a:rPr>
              <a:t>предназначенных для финансового обеспечения задач и функций государства</a:t>
            </a:r>
          </a:p>
          <a:p>
            <a:pPr algn="ctr"/>
            <a:r>
              <a:rPr lang="ru-RU" sz="1400" b="1">
                <a:solidFill>
                  <a:schemeClr val="hlink"/>
                </a:solidFill>
              </a:rPr>
              <a:t> и местного самоуправления. Районный бюджет это план доходов и расходов </a:t>
            </a:r>
          </a:p>
          <a:p>
            <a:pPr algn="ctr"/>
            <a:r>
              <a:rPr lang="ru-RU" sz="1400" b="1">
                <a:solidFill>
                  <a:schemeClr val="hlink"/>
                </a:solidFill>
              </a:rPr>
              <a:t>Тоншаевского муниципального района Нижегородской области</a:t>
            </a:r>
          </a:p>
        </p:txBody>
      </p:sp>
      <p:pic>
        <p:nvPicPr>
          <p:cNvPr id="1644" name="Picture 7" descr="log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950" y="0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7579" y="4056068"/>
            <a:ext cx="2736304" cy="170899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dirty="0"/>
              <a:t>Районный бюджет</a:t>
            </a:r>
          </a:p>
          <a:p>
            <a:pPr algn="ctr">
              <a:defRPr/>
            </a:pPr>
            <a:endParaRPr lang="ru-RU" dirty="0"/>
          </a:p>
        </p:txBody>
      </p:sp>
      <p:pic>
        <p:nvPicPr>
          <p:cNvPr id="21508" name="Picture 5" descr="picture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121025"/>
            <a:ext cx="701675" cy="920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21509" name="Picture 7" descr="picture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4488" y="3111500"/>
            <a:ext cx="688975" cy="8778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sp>
        <p:nvSpPr>
          <p:cNvPr id="21510" name="AutoShape 8"/>
          <p:cNvSpPr>
            <a:spLocks noChangeArrowheads="1"/>
          </p:cNvSpPr>
          <p:nvPr/>
        </p:nvSpPr>
        <p:spPr bwMode="auto">
          <a:xfrm>
            <a:off x="4556125" y="4568825"/>
            <a:ext cx="3773488" cy="1901825"/>
          </a:xfrm>
          <a:custGeom>
            <a:avLst/>
            <a:gdLst/>
            <a:ahLst/>
            <a:cxnLst/>
            <a:rect l="0" t="0" r="0" b="0"/>
            <a:pathLst/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106" name="AutoShape 10"/>
          <p:cNvSpPr>
            <a:spLocks noChangeArrowheads="1"/>
          </p:cNvSpPr>
          <p:nvPr/>
        </p:nvSpPr>
        <p:spPr bwMode="auto">
          <a:xfrm>
            <a:off x="854075" y="5138738"/>
            <a:ext cx="1819275" cy="441325"/>
          </a:xfrm>
          <a:custGeom>
            <a:avLst/>
            <a:gdLst/>
            <a:ahLst/>
            <a:cxnLst/>
            <a:rect l="0" t="0" r="0" b="0"/>
            <a:pathLst/>
          </a:custGeom>
          <a:ln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/>
          <a:lstStyle>
            <a:lvl1pPr marL="92075" indent="-92075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lnSpc>
                <a:spcPts val="1925"/>
              </a:lnSpc>
              <a:defRPr/>
            </a:pPr>
            <a:endParaRPr lang="ru-RU" altLang="ru-RU" sz="1700" dirty="0" smtClean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067944" y="3990986"/>
            <a:ext cx="4968552" cy="25202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288000" tIns="288000" anchor="ctr"/>
          <a:lstStyle/>
          <a:p>
            <a:pPr eaLnBrk="0" hangingPunct="0">
              <a:lnSpc>
                <a:spcPts val="1925"/>
              </a:lnSpc>
              <a:defRPr/>
            </a:pPr>
            <a:r>
              <a:rPr lang="ru-RU" altLang="ru-RU" dirty="0"/>
              <a:t>Бюджет рабочего поселка</a:t>
            </a:r>
            <a:r>
              <a:rPr lang="en-US" altLang="ru-RU" dirty="0"/>
              <a:t> </a:t>
            </a:r>
            <a:r>
              <a:rPr lang="ru-RU" altLang="ru-RU" dirty="0"/>
              <a:t>Тоншаево</a:t>
            </a:r>
          </a:p>
          <a:p>
            <a:pPr eaLnBrk="0" hangingPunct="0">
              <a:lnSpc>
                <a:spcPts val="1925"/>
              </a:lnSpc>
              <a:defRPr/>
            </a:pPr>
            <a:r>
              <a:rPr lang="ru-RU" altLang="ru-RU" dirty="0"/>
              <a:t>Бюджет рабочего посёлка Пижма</a:t>
            </a:r>
          </a:p>
          <a:p>
            <a:pPr eaLnBrk="0" hangingPunct="0">
              <a:lnSpc>
                <a:spcPts val="1925"/>
              </a:lnSpc>
              <a:defRPr/>
            </a:pPr>
            <a:r>
              <a:rPr lang="ru-RU" altLang="ru-RU" dirty="0"/>
              <a:t>Бюджет рабочего посёлка Шайгино </a:t>
            </a:r>
          </a:p>
          <a:p>
            <a:pPr eaLnBrk="0" hangingPunct="0">
              <a:lnSpc>
                <a:spcPts val="1925"/>
              </a:lnSpc>
              <a:defRPr/>
            </a:pPr>
            <a:r>
              <a:rPr lang="ru-RU" altLang="ru-RU" dirty="0"/>
              <a:t>Бюджет </a:t>
            </a:r>
            <a:r>
              <a:rPr lang="ru-RU" altLang="ru-RU" dirty="0" err="1"/>
              <a:t>Увийского</a:t>
            </a:r>
            <a:r>
              <a:rPr lang="ru-RU" altLang="ru-RU" dirty="0"/>
              <a:t> сельсовета </a:t>
            </a:r>
          </a:p>
          <a:p>
            <a:pPr eaLnBrk="0" hangingPunct="0">
              <a:lnSpc>
                <a:spcPts val="1925"/>
              </a:lnSpc>
              <a:defRPr/>
            </a:pPr>
            <a:r>
              <a:rPr lang="ru-RU" altLang="ru-RU" dirty="0"/>
              <a:t>Бюджет </a:t>
            </a:r>
            <a:r>
              <a:rPr lang="ru-RU" altLang="ru-RU" dirty="0" err="1"/>
              <a:t>Ошминского</a:t>
            </a:r>
            <a:r>
              <a:rPr lang="ru-RU" altLang="ru-RU" dirty="0"/>
              <a:t> сельсовета </a:t>
            </a:r>
          </a:p>
          <a:p>
            <a:pPr eaLnBrk="0" hangingPunct="0">
              <a:lnSpc>
                <a:spcPts val="1925"/>
              </a:lnSpc>
              <a:defRPr/>
            </a:pPr>
            <a:r>
              <a:rPr lang="ru-RU" altLang="ru-RU" dirty="0"/>
              <a:t>Бюджет </a:t>
            </a:r>
            <a:r>
              <a:rPr lang="ru-RU" altLang="ru-RU" dirty="0" err="1"/>
              <a:t>Кодочиговского</a:t>
            </a:r>
            <a:r>
              <a:rPr lang="ru-RU" altLang="ru-RU" dirty="0"/>
              <a:t> сельсовета </a:t>
            </a:r>
          </a:p>
          <a:p>
            <a:pPr eaLnBrk="0" hangingPunct="0">
              <a:lnSpc>
                <a:spcPts val="1925"/>
              </a:lnSpc>
              <a:defRPr/>
            </a:pPr>
            <a:r>
              <a:rPr lang="ru-RU" altLang="ru-RU" dirty="0"/>
              <a:t>Бюджет </a:t>
            </a:r>
            <a:r>
              <a:rPr lang="ru-RU" altLang="ru-RU" dirty="0" err="1"/>
              <a:t>Одошнурского</a:t>
            </a:r>
            <a:r>
              <a:rPr lang="ru-RU" altLang="ru-RU" dirty="0"/>
              <a:t> сельсовета </a:t>
            </a:r>
          </a:p>
          <a:p>
            <a:pPr eaLnBrk="0" hangingPunct="0">
              <a:lnSpc>
                <a:spcPts val="1925"/>
              </a:lnSpc>
              <a:defRPr/>
            </a:pPr>
            <a:r>
              <a:rPr lang="ru-RU" altLang="ru-RU" dirty="0"/>
              <a:t>Бюджет </a:t>
            </a:r>
            <a:r>
              <a:rPr lang="ru-RU" altLang="ru-RU" dirty="0" err="1"/>
              <a:t>Ложкинского</a:t>
            </a:r>
            <a:r>
              <a:rPr lang="ru-RU" altLang="ru-RU" dirty="0"/>
              <a:t> сельсовета </a:t>
            </a:r>
          </a:p>
          <a:p>
            <a:pPr eaLnBrk="0" hangingPunct="0">
              <a:lnSpc>
                <a:spcPts val="1925"/>
              </a:lnSpc>
              <a:defRPr/>
            </a:pPr>
            <a:r>
              <a:rPr lang="ru-RU" altLang="ru-RU" dirty="0"/>
              <a:t>Бюджет </a:t>
            </a:r>
            <a:r>
              <a:rPr lang="ru-RU" altLang="ru-RU" dirty="0" err="1"/>
              <a:t>Березятского</a:t>
            </a:r>
            <a:r>
              <a:rPr lang="ru-RU" altLang="ru-RU" dirty="0"/>
              <a:t> сельсовета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9720" y="1871908"/>
            <a:ext cx="8472809" cy="64807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tIns="324000" anchor="ctr"/>
          <a:lstStyle/>
          <a:p>
            <a:pPr algn="ctr">
              <a:defRPr/>
            </a:pPr>
            <a:r>
              <a:rPr lang="ru-RU" altLang="ru-RU" sz="2200" b="1" dirty="0"/>
              <a:t>Из чего состоит бюджетная система </a:t>
            </a:r>
          </a:p>
          <a:p>
            <a:pPr algn="ctr">
              <a:defRPr/>
            </a:pPr>
            <a:r>
              <a:rPr lang="ru-RU" altLang="ru-RU" sz="2200" b="1" dirty="0" err="1"/>
              <a:t>Тоншаевского</a:t>
            </a:r>
            <a:r>
              <a:rPr lang="ru-RU" altLang="ru-RU" sz="2200" b="1" dirty="0"/>
              <a:t> муниципального района</a:t>
            </a:r>
          </a:p>
          <a:p>
            <a:pPr algn="ctr">
              <a:defRPr/>
            </a:pPr>
            <a:endParaRPr lang="ru-RU" sz="2200" dirty="0"/>
          </a:p>
        </p:txBody>
      </p:sp>
      <p:sp>
        <p:nvSpPr>
          <p:cNvPr id="21518" name="AutoShape 4"/>
          <p:cNvSpPr>
            <a:spLocks noChangeArrowheads="1"/>
          </p:cNvSpPr>
          <p:nvPr/>
        </p:nvSpPr>
        <p:spPr bwMode="auto">
          <a:xfrm>
            <a:off x="661988" y="2813050"/>
            <a:ext cx="8448675" cy="280988"/>
          </a:xfrm>
          <a:custGeom>
            <a:avLst/>
            <a:gdLst/>
            <a:ahLst/>
            <a:cxnLst/>
            <a:rect l="0" t="0" r="0" b="0"/>
            <a:pathLst/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89735" y="2840113"/>
            <a:ext cx="4896893" cy="79208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tIns="252000" anchor="ctr"/>
          <a:lstStyle/>
          <a:p>
            <a:pPr algn="ctr">
              <a:defRPr/>
            </a:pPr>
            <a:r>
              <a:rPr lang="ru-RU" altLang="ru-RU" b="1" dirty="0"/>
              <a:t>Консолидированный бюджет </a:t>
            </a:r>
            <a:r>
              <a:rPr lang="ru-RU" altLang="ru-RU" b="1" dirty="0" err="1"/>
              <a:t>Тоншаевского</a:t>
            </a:r>
            <a:r>
              <a:rPr lang="ru-RU" altLang="ru-RU" b="1" dirty="0"/>
              <a:t> муниципального района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21522" name="AutoShape 6"/>
          <p:cNvSpPr>
            <a:spLocks noChangeArrowheads="1"/>
          </p:cNvSpPr>
          <p:nvPr/>
        </p:nvSpPr>
        <p:spPr bwMode="auto">
          <a:xfrm>
            <a:off x="2916238" y="3408363"/>
            <a:ext cx="3455987" cy="447675"/>
          </a:xfrm>
          <a:custGeom>
            <a:avLst/>
            <a:gdLst/>
            <a:ahLst/>
            <a:cxnLst/>
            <a:rect l="0" t="0" r="0" b="0"/>
            <a:pathLst/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21523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950" y="0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4" name="Picture 1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28725" y="95250"/>
            <a:ext cx="2479675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_DSC132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175" y="88900"/>
            <a:ext cx="2360613" cy="142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0"/>
              </a:srgbClr>
            </a:outerShdw>
          </a:effectLst>
        </p:spPr>
      </p:pic>
      <p:pic>
        <p:nvPicPr>
          <p:cNvPr id="21526" name="Picture 1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51613" y="88900"/>
            <a:ext cx="2409825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object 3"/>
          <p:cNvSpPr txBox="1">
            <a:spLocks noChangeArrowheads="1"/>
          </p:cNvSpPr>
          <p:nvPr/>
        </p:nvSpPr>
        <p:spPr bwMode="auto">
          <a:xfrm>
            <a:off x="395288" y="22225"/>
            <a:ext cx="849788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indent="11113" algn="ctr"/>
            <a:r>
              <a:rPr lang="ru-RU" sz="2400" b="1">
                <a:solidFill>
                  <a:srgbClr val="0070C0"/>
                </a:solidFill>
                <a:cs typeface="Times New Roman" pitchFamily="18" charset="0"/>
              </a:rPr>
              <a:t>Основные направления бюджетной и налоговой политики Тоншаевского муниципального района</a:t>
            </a:r>
          </a:p>
          <a:p>
            <a:pPr indent="11113" algn="ctr"/>
            <a:r>
              <a:rPr lang="ru-RU" sz="2400" b="1">
                <a:solidFill>
                  <a:srgbClr val="0070C0"/>
                </a:solidFill>
                <a:cs typeface="Times New Roman" pitchFamily="18" charset="0"/>
              </a:rPr>
              <a:t> на 2017 -2019 годы</a:t>
            </a:r>
            <a:endParaRPr lang="ru-RU" sz="240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22530" name="object 6"/>
          <p:cNvSpPr txBox="1">
            <a:spLocks noChangeArrowheads="1"/>
          </p:cNvSpPr>
          <p:nvPr/>
        </p:nvSpPr>
        <p:spPr bwMode="auto">
          <a:xfrm>
            <a:off x="1116013" y="5000625"/>
            <a:ext cx="2951162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indent="-12700" algn="ctr">
              <a:lnSpc>
                <a:spcPct val="120000"/>
              </a:lnSpc>
            </a:pPr>
            <a:r>
              <a:rPr lang="ru-RU" sz="1700" b="1">
                <a:cs typeface="Times New Roman" pitchFamily="18" charset="0"/>
              </a:rPr>
              <a:t>Повышение качества жизни населения</a:t>
            </a:r>
          </a:p>
        </p:txBody>
      </p:sp>
      <p:sp>
        <p:nvSpPr>
          <p:cNvPr id="22531" name="object 9"/>
          <p:cNvSpPr txBox="1">
            <a:spLocks noChangeArrowheads="1"/>
          </p:cNvSpPr>
          <p:nvPr/>
        </p:nvSpPr>
        <p:spPr bwMode="auto">
          <a:xfrm>
            <a:off x="5278438" y="5000625"/>
            <a:ext cx="2808287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indent="11113" algn="ctr"/>
            <a:r>
              <a:rPr lang="ru-RU" sz="1700" b="1">
                <a:cs typeface="Times New Roman" pitchFamily="18" charset="0"/>
              </a:rPr>
              <a:t>Безусловное выполнение всех принятых обязательств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42938" y="1357313"/>
            <a:ext cx="7643812" cy="2460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b="1" dirty="0">
                <a:latin typeface="Arial" pitchFamily="34" charset="0"/>
                <a:cs typeface="Arial" pitchFamily="34" charset="0"/>
              </a:rPr>
              <a:t>С</a:t>
            </a:r>
            <a:r>
              <a:rPr sz="1600" b="1" spc="-35" dirty="0">
                <a:latin typeface="Arial" pitchFamily="34" charset="0"/>
                <a:cs typeface="Arial" pitchFamily="34" charset="0"/>
              </a:rPr>
              <a:t>о</a:t>
            </a:r>
            <a:r>
              <a:rPr sz="1600" b="1" dirty="0">
                <a:latin typeface="Arial" pitchFamily="34" charset="0"/>
                <a:cs typeface="Arial" pitchFamily="34" charset="0"/>
              </a:rPr>
              <a:t>хра</a:t>
            </a:r>
            <a:r>
              <a:rPr sz="1600" b="1" spc="-5" dirty="0">
                <a:latin typeface="Arial" pitchFamily="34" charset="0"/>
                <a:cs typeface="Arial" pitchFamily="34" charset="0"/>
              </a:rPr>
              <a:t>н</a:t>
            </a:r>
            <a:r>
              <a:rPr sz="1600" b="1" dirty="0">
                <a:latin typeface="Arial" pitchFamily="34" charset="0"/>
                <a:cs typeface="Arial" pitchFamily="34" charset="0"/>
              </a:rPr>
              <a:t>ен</a:t>
            </a:r>
            <a:r>
              <a:rPr sz="1600" b="1" spc="-10" dirty="0">
                <a:latin typeface="Arial" pitchFamily="34" charset="0"/>
                <a:cs typeface="Arial" pitchFamily="34" charset="0"/>
              </a:rPr>
              <a:t>и</a:t>
            </a:r>
            <a:r>
              <a:rPr sz="1600" b="1" dirty="0">
                <a:latin typeface="Arial" pitchFamily="34" charset="0"/>
                <a:cs typeface="Arial" pitchFamily="34" charset="0"/>
              </a:rPr>
              <a:t>е и </a:t>
            </a:r>
            <a:r>
              <a:rPr sz="1600" b="1" dirty="0" err="1">
                <a:latin typeface="Arial" pitchFamily="34" charset="0"/>
                <a:cs typeface="Arial" pitchFamily="34" charset="0"/>
              </a:rPr>
              <a:t>разв</a:t>
            </a:r>
            <a:r>
              <a:rPr sz="1600" b="1" spc="-10" dirty="0" err="1">
                <a:latin typeface="Arial" pitchFamily="34" charset="0"/>
                <a:cs typeface="Arial" pitchFamily="34" charset="0"/>
              </a:rPr>
              <a:t>и</a:t>
            </a:r>
            <a:r>
              <a:rPr sz="1600" b="1" spc="5" dirty="0" err="1">
                <a:latin typeface="Arial" pitchFamily="34" charset="0"/>
                <a:cs typeface="Arial" pitchFamily="34" charset="0"/>
              </a:rPr>
              <a:t>т</a:t>
            </a:r>
            <a:r>
              <a:rPr sz="1600" b="1" spc="-5" dirty="0" err="1">
                <a:latin typeface="Arial" pitchFamily="34" charset="0"/>
                <a:cs typeface="Arial" pitchFamily="34" charset="0"/>
              </a:rPr>
              <a:t>и</a:t>
            </a:r>
            <a:r>
              <a:rPr sz="1600" b="1" dirty="0" err="1">
                <a:latin typeface="Arial" pitchFamily="34" charset="0"/>
                <a:cs typeface="Arial" pitchFamily="34" charset="0"/>
              </a:rPr>
              <a:t>е</a:t>
            </a:r>
            <a:r>
              <a:rPr sz="1600" b="1" spc="50" dirty="0">
                <a:latin typeface="Arial" pitchFamily="34" charset="0"/>
                <a:cs typeface="Arial" pitchFamily="34" charset="0"/>
              </a:rPr>
              <a:t> </a:t>
            </a:r>
            <a:r>
              <a:rPr sz="1600" b="1" spc="-5" dirty="0" err="1">
                <a:latin typeface="Arial" pitchFamily="34" charset="0"/>
                <a:cs typeface="Arial" pitchFamily="34" charset="0"/>
              </a:rPr>
              <a:t>н</a:t>
            </a:r>
            <a:r>
              <a:rPr sz="1600" b="1" spc="15" dirty="0" err="1">
                <a:latin typeface="Arial" pitchFamily="34" charset="0"/>
                <a:cs typeface="Arial" pitchFamily="34" charset="0"/>
              </a:rPr>
              <a:t>а</a:t>
            </a:r>
            <a:r>
              <a:rPr sz="1600" b="1" dirty="0" err="1">
                <a:latin typeface="Arial" pitchFamily="34" charset="0"/>
                <a:cs typeface="Arial" pitchFamily="34" charset="0"/>
              </a:rPr>
              <a:t>ло</a:t>
            </a:r>
            <a:r>
              <a:rPr sz="1600" b="1" spc="-40" dirty="0" err="1">
                <a:latin typeface="Arial" pitchFamily="34" charset="0"/>
                <a:cs typeface="Arial" pitchFamily="34" charset="0"/>
              </a:rPr>
              <a:t>г</a:t>
            </a:r>
            <a:r>
              <a:rPr sz="1600" b="1" spc="-30" dirty="0" err="1">
                <a:latin typeface="Arial" pitchFamily="34" charset="0"/>
                <a:cs typeface="Arial" pitchFamily="34" charset="0"/>
              </a:rPr>
              <a:t>о</a:t>
            </a:r>
            <a:r>
              <a:rPr sz="1600" b="1" spc="-15" dirty="0" err="1">
                <a:latin typeface="Arial" pitchFamily="34" charset="0"/>
                <a:cs typeface="Arial" pitchFamily="34" charset="0"/>
              </a:rPr>
              <a:t>в</a:t>
            </a:r>
            <a:r>
              <a:rPr sz="1600" b="1" dirty="0" err="1">
                <a:latin typeface="Arial" pitchFamily="34" charset="0"/>
                <a:cs typeface="Arial" pitchFamily="34" charset="0"/>
              </a:rPr>
              <a:t>о</a:t>
            </a:r>
            <a:r>
              <a:rPr sz="1600" b="1" spc="-40" dirty="0" err="1">
                <a:latin typeface="Arial" pitchFamily="34" charset="0"/>
                <a:cs typeface="Arial" pitchFamily="34" charset="0"/>
              </a:rPr>
              <a:t>г</a:t>
            </a:r>
            <a:r>
              <a:rPr sz="1600" b="1" dirty="0" err="1">
                <a:latin typeface="Arial" pitchFamily="34" charset="0"/>
                <a:cs typeface="Arial" pitchFamily="34" charset="0"/>
              </a:rPr>
              <a:t>о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sz="1600" b="1" spc="-10" dirty="0" err="1">
                <a:latin typeface="Arial" pitchFamily="34" charset="0"/>
                <a:cs typeface="Arial" pitchFamily="34" charset="0"/>
              </a:rPr>
              <a:t>п</a:t>
            </a:r>
            <a:r>
              <a:rPr sz="1600" b="1" spc="-20" dirty="0" err="1">
                <a:latin typeface="Arial" pitchFamily="34" charset="0"/>
                <a:cs typeface="Arial" pitchFamily="34" charset="0"/>
              </a:rPr>
              <a:t>о</a:t>
            </a:r>
            <a:r>
              <a:rPr sz="1600" b="1" dirty="0" err="1">
                <a:latin typeface="Arial" pitchFamily="34" charset="0"/>
                <a:cs typeface="Arial" pitchFamily="34" charset="0"/>
              </a:rPr>
              <a:t>те</a:t>
            </a:r>
            <a:r>
              <a:rPr sz="1600" b="1" spc="-10" dirty="0" err="1">
                <a:latin typeface="Arial" pitchFamily="34" charset="0"/>
                <a:cs typeface="Arial" pitchFamily="34" charset="0"/>
              </a:rPr>
              <a:t>нци</a:t>
            </a:r>
            <a:r>
              <a:rPr sz="1600" b="1" spc="15" dirty="0" err="1">
                <a:latin typeface="Arial" pitchFamily="34" charset="0"/>
                <a:cs typeface="Arial" pitchFamily="34" charset="0"/>
              </a:rPr>
              <a:t>а</a:t>
            </a:r>
            <a:r>
              <a:rPr sz="1600" b="1" dirty="0" err="1">
                <a:latin typeface="Arial" pitchFamily="34" charset="0"/>
                <a:cs typeface="Arial" pitchFamily="34" charset="0"/>
              </a:rPr>
              <a:t>ла</a:t>
            </a:r>
            <a:r>
              <a:rPr sz="1600" b="1" spc="10" dirty="0">
                <a:latin typeface="Arial" pitchFamily="34" charset="0"/>
                <a:cs typeface="Arial" pitchFamily="34" charset="0"/>
              </a:rPr>
              <a:t> </a:t>
            </a:r>
            <a:r>
              <a:rPr sz="1600" b="1" spc="-10" dirty="0">
                <a:latin typeface="Arial" pitchFamily="34" charset="0"/>
                <a:cs typeface="Arial" pitchFamily="34" charset="0"/>
              </a:rPr>
              <a:t>н</a:t>
            </a:r>
            <a:r>
              <a:rPr sz="1600" b="1" dirty="0">
                <a:latin typeface="Arial" pitchFamily="34" charset="0"/>
                <a:cs typeface="Arial" pitchFamily="34" charset="0"/>
              </a:rPr>
              <a:t>а</a:t>
            </a:r>
            <a:r>
              <a:rPr sz="1600" b="1" spc="10" dirty="0">
                <a:latin typeface="Arial" pitchFamily="34" charset="0"/>
                <a:cs typeface="Arial" pitchFamily="34" charset="0"/>
              </a:rPr>
              <a:t> </a:t>
            </a:r>
            <a:r>
              <a:rPr sz="1600" b="1" dirty="0">
                <a:latin typeface="Arial" pitchFamily="34" charset="0"/>
                <a:cs typeface="Arial" pitchFamily="34" charset="0"/>
              </a:rPr>
              <a:t>тер</a:t>
            </a:r>
            <a:r>
              <a:rPr sz="1600" b="1" spc="-5" dirty="0">
                <a:latin typeface="Arial" pitchFamily="34" charset="0"/>
                <a:cs typeface="Arial" pitchFamily="34" charset="0"/>
              </a:rPr>
              <a:t>р</a:t>
            </a:r>
            <a:r>
              <a:rPr sz="1600" b="1" spc="-10" dirty="0">
                <a:latin typeface="Arial" pitchFamily="34" charset="0"/>
                <a:cs typeface="Arial" pitchFamily="34" charset="0"/>
              </a:rPr>
              <a:t>и</a:t>
            </a:r>
            <a:r>
              <a:rPr sz="1600" b="1" spc="-20" dirty="0">
                <a:latin typeface="Arial" pitchFamily="34" charset="0"/>
                <a:cs typeface="Arial" pitchFamily="34" charset="0"/>
              </a:rPr>
              <a:t>т</a:t>
            </a:r>
            <a:r>
              <a:rPr sz="1600" b="1" dirty="0">
                <a:latin typeface="Arial" pitchFamily="34" charset="0"/>
                <a:cs typeface="Arial" pitchFamily="34" charset="0"/>
              </a:rPr>
              <a:t>ор</a:t>
            </a:r>
            <a:r>
              <a:rPr sz="1600" b="1" spc="-10" dirty="0">
                <a:latin typeface="Arial" pitchFamily="34" charset="0"/>
                <a:cs typeface="Arial" pitchFamily="34" charset="0"/>
              </a:rPr>
              <a:t>и</a:t>
            </a:r>
            <a:r>
              <a:rPr sz="1600" b="1" dirty="0">
                <a:latin typeface="Arial" pitchFamily="34" charset="0"/>
                <a:cs typeface="Arial" pitchFamily="34" charset="0"/>
              </a:rPr>
              <a:t>и</a:t>
            </a:r>
            <a:r>
              <a:rPr sz="1600" b="1" spc="-2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spc="-20" dirty="0">
                <a:latin typeface="Arial" pitchFamily="34" charset="0"/>
                <a:cs typeface="Arial" pitchFamily="34" charset="0"/>
              </a:rPr>
              <a:t>района</a:t>
            </a:r>
            <a:endParaRPr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3" name="object 15"/>
          <p:cNvSpPr txBox="1">
            <a:spLocks noChangeArrowheads="1"/>
          </p:cNvSpPr>
          <p:nvPr/>
        </p:nvSpPr>
        <p:spPr bwMode="auto">
          <a:xfrm>
            <a:off x="642938" y="1928813"/>
            <a:ext cx="80724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/>
            <a:r>
              <a:rPr lang="ru-RU" sz="1600" b="1">
                <a:cs typeface="Times New Roman" pitchFamily="18" charset="0"/>
              </a:rPr>
              <a:t>Обеспечение сбалансированности и устойчивости бюджетной системы района</a:t>
            </a:r>
            <a:endParaRPr lang="ru-RU" sz="1600">
              <a:cs typeface="Times New Roman" pitchFamily="18" charset="0"/>
            </a:endParaRPr>
          </a:p>
        </p:txBody>
      </p:sp>
      <p:sp>
        <p:nvSpPr>
          <p:cNvPr id="22534" name="object 18"/>
          <p:cNvSpPr txBox="1">
            <a:spLocks noChangeArrowheads="1"/>
          </p:cNvSpPr>
          <p:nvPr/>
        </p:nvSpPr>
        <p:spPr bwMode="auto">
          <a:xfrm>
            <a:off x="571500" y="2500313"/>
            <a:ext cx="792956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/>
            <a:r>
              <a:rPr lang="ru-RU" sz="1600" b="1">
                <a:cs typeface="Times New Roman" pitchFamily="18" charset="0"/>
              </a:rPr>
              <a:t>Повышение качества финансового контроля в управлении бюджетным процессом</a:t>
            </a:r>
            <a:endParaRPr lang="ru-RU" sz="1600">
              <a:cs typeface="Times New Roman" pitchFamily="18" charset="0"/>
            </a:endParaRPr>
          </a:p>
        </p:txBody>
      </p:sp>
      <p:sp>
        <p:nvSpPr>
          <p:cNvPr id="22535" name="object 21"/>
          <p:cNvSpPr txBox="1">
            <a:spLocks noChangeArrowheads="1"/>
          </p:cNvSpPr>
          <p:nvPr/>
        </p:nvSpPr>
        <p:spPr bwMode="auto">
          <a:xfrm>
            <a:off x="500063" y="3000375"/>
            <a:ext cx="78581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algn="ctr"/>
            <a:r>
              <a:rPr lang="ru-RU" sz="1600" b="1">
                <a:cs typeface="Times New Roman" pitchFamily="18" charset="0"/>
              </a:rPr>
              <a:t>Повышение эффективности расходования бюджетных средств, выявление и использование резервов для достижения планируемых результатов</a:t>
            </a:r>
            <a:endParaRPr lang="ru-RU" sz="1600">
              <a:cs typeface="Times New Roman" pitchFamily="18" charset="0"/>
            </a:endParaRPr>
          </a:p>
        </p:txBody>
      </p:sp>
      <p:sp>
        <p:nvSpPr>
          <p:cNvPr id="22536" name="object 32"/>
          <p:cNvSpPr>
            <a:spLocks noChangeArrowheads="1"/>
          </p:cNvSpPr>
          <p:nvPr/>
        </p:nvSpPr>
        <p:spPr bwMode="auto">
          <a:xfrm>
            <a:off x="500063" y="3910013"/>
            <a:ext cx="8215312" cy="733425"/>
          </a:xfrm>
          <a:custGeom>
            <a:avLst/>
            <a:gdLst>
              <a:gd name="T0" fmla="*/ 0 w 7412304"/>
              <a:gd name="T1" fmla="*/ 178784 h 498601"/>
              <a:gd name="T2" fmla="*/ 13221 w 7412304"/>
              <a:gd name="T3" fmla="*/ 90722 h 498601"/>
              <a:gd name="T4" fmla="*/ 48087 w 7412304"/>
              <a:gd name="T5" fmla="*/ 27013 h 498601"/>
              <a:gd name="T6" fmla="*/ 97431 w 7412304"/>
              <a:gd name="T7" fmla="*/ 175 h 498601"/>
              <a:gd name="T8" fmla="*/ 8996532 w 7412304"/>
              <a:gd name="T9" fmla="*/ 0 h 498601"/>
              <a:gd name="T10" fmla="*/ 9014377 w 7412304"/>
              <a:gd name="T11" fmla="*/ 2743 h 498601"/>
              <a:gd name="T12" fmla="*/ 9060727 w 7412304"/>
              <a:gd name="T13" fmla="*/ 39954 h 498601"/>
              <a:gd name="T14" fmla="*/ 9090861 w 7412304"/>
              <a:gd name="T15" fmla="*/ 110977 h 498601"/>
              <a:gd name="T16" fmla="*/ 9098468 w 7412304"/>
              <a:gd name="T17" fmla="*/ 894474 h 498601"/>
              <a:gd name="T18" fmla="*/ 9096903 w 7412304"/>
              <a:gd name="T19" fmla="*/ 925763 h 498601"/>
              <a:gd name="T20" fmla="*/ 9075663 w 7412304"/>
              <a:gd name="T21" fmla="*/ 1007113 h 498601"/>
              <a:gd name="T22" fmla="*/ 9035147 w 7412304"/>
              <a:gd name="T23" fmla="*/ 1059949 h 498601"/>
              <a:gd name="T24" fmla="*/ 101999 w 7412304"/>
              <a:gd name="T25" fmla="*/ 1073264 h 498601"/>
              <a:gd name="T26" fmla="*/ 84160 w 7412304"/>
              <a:gd name="T27" fmla="*/ 1070540 h 498601"/>
              <a:gd name="T28" fmla="*/ 37738 w 7412304"/>
              <a:gd name="T29" fmla="*/ 1033314 h 498601"/>
              <a:gd name="T30" fmla="*/ 7611 w 7412304"/>
              <a:gd name="T31" fmla="*/ 962328 h 498601"/>
              <a:gd name="T32" fmla="*/ 0 w 7412304"/>
              <a:gd name="T33" fmla="*/ 178784 h 49860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412304"/>
              <a:gd name="T52" fmla="*/ 0 h 498601"/>
              <a:gd name="T53" fmla="*/ 7412304 w 7412304"/>
              <a:gd name="T54" fmla="*/ 498601 h 498601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412304" h="498601">
                <a:moveTo>
                  <a:pt x="0" y="83058"/>
                </a:moveTo>
                <a:lnTo>
                  <a:pt x="10763" y="42154"/>
                </a:lnTo>
                <a:lnTo>
                  <a:pt x="39167" y="12546"/>
                </a:lnTo>
                <a:lnTo>
                  <a:pt x="79378" y="81"/>
                </a:lnTo>
                <a:lnTo>
                  <a:pt x="7329246" y="0"/>
                </a:lnTo>
                <a:lnTo>
                  <a:pt x="7343778" y="1268"/>
                </a:lnTo>
                <a:lnTo>
                  <a:pt x="7381572" y="18568"/>
                </a:lnTo>
                <a:lnTo>
                  <a:pt x="7406114" y="51556"/>
                </a:lnTo>
                <a:lnTo>
                  <a:pt x="7412304" y="415544"/>
                </a:lnTo>
                <a:lnTo>
                  <a:pt x="7411035" y="430075"/>
                </a:lnTo>
                <a:lnTo>
                  <a:pt x="7393735" y="467870"/>
                </a:lnTo>
                <a:lnTo>
                  <a:pt x="7360747" y="492412"/>
                </a:lnTo>
                <a:lnTo>
                  <a:pt x="83096" y="498602"/>
                </a:lnTo>
                <a:lnTo>
                  <a:pt x="68553" y="497333"/>
                </a:lnTo>
                <a:lnTo>
                  <a:pt x="30742" y="480041"/>
                </a:lnTo>
                <a:lnTo>
                  <a:pt x="6196" y="447066"/>
                </a:lnTo>
                <a:lnTo>
                  <a:pt x="0" y="83058"/>
                </a:lnTo>
                <a:close/>
              </a:path>
            </a:pathLst>
          </a:custGeom>
          <a:noFill/>
          <a:ln w="25400">
            <a:solidFill>
              <a:srgbClr val="385D89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22537" name="object 33"/>
          <p:cNvSpPr txBox="1">
            <a:spLocks noChangeArrowheads="1"/>
          </p:cNvSpPr>
          <p:nvPr/>
        </p:nvSpPr>
        <p:spPr bwMode="auto">
          <a:xfrm>
            <a:off x="642938" y="3968750"/>
            <a:ext cx="86090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/>
            <a:r>
              <a:rPr lang="ru-RU" sz="2000" b="1">
                <a:cs typeface="Times New Roman" pitchFamily="18" charset="0"/>
              </a:rPr>
              <a:t>Главные приоритеты бюджетной политики на 2017 -2019</a:t>
            </a:r>
            <a:r>
              <a:rPr lang="en-US" sz="2000" b="1">
                <a:cs typeface="Times New Roman" pitchFamily="18" charset="0"/>
              </a:rPr>
              <a:t> </a:t>
            </a:r>
            <a:r>
              <a:rPr lang="ru-RU" sz="2000" b="1">
                <a:cs typeface="Times New Roman" pitchFamily="18" charset="0"/>
              </a:rPr>
              <a:t>годы</a:t>
            </a:r>
            <a:endParaRPr lang="ru-RU" sz="2000">
              <a:cs typeface="Times New Roman" pitchFamily="18" charset="0"/>
            </a:endParaRPr>
          </a:p>
        </p:txBody>
      </p:sp>
      <p:sp>
        <p:nvSpPr>
          <p:cNvPr id="22538" name="object 34"/>
          <p:cNvSpPr>
            <a:spLocks noChangeArrowheads="1"/>
          </p:cNvSpPr>
          <p:nvPr/>
        </p:nvSpPr>
        <p:spPr bwMode="auto">
          <a:xfrm>
            <a:off x="2286000" y="4643438"/>
            <a:ext cx="649288" cy="276225"/>
          </a:xfrm>
          <a:custGeom>
            <a:avLst/>
            <a:gdLst>
              <a:gd name="T0" fmla="*/ 676417 w 648081"/>
              <a:gd name="T1" fmla="*/ 132075 h 293497"/>
              <a:gd name="T2" fmla="*/ 0 w 648081"/>
              <a:gd name="T3" fmla="*/ 132075 h 293497"/>
              <a:gd name="T4" fmla="*/ 338277 w 648081"/>
              <a:gd name="T5" fmla="*/ 264263 h 293497"/>
              <a:gd name="T6" fmla="*/ 676417 w 648081"/>
              <a:gd name="T7" fmla="*/ 132075 h 293497"/>
              <a:gd name="T8" fmla="*/ 507281 w 648081"/>
              <a:gd name="T9" fmla="*/ 0 h 293497"/>
              <a:gd name="T10" fmla="*/ 169136 w 648081"/>
              <a:gd name="T11" fmla="*/ 0 h 293497"/>
              <a:gd name="T12" fmla="*/ 169136 w 648081"/>
              <a:gd name="T13" fmla="*/ 132075 h 293497"/>
              <a:gd name="T14" fmla="*/ 507281 w 648081"/>
              <a:gd name="T15" fmla="*/ 132075 h 293497"/>
              <a:gd name="T16" fmla="*/ 507281 w 648081"/>
              <a:gd name="T17" fmla="*/ 0 h 29349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8081"/>
              <a:gd name="T28" fmla="*/ 0 h 293497"/>
              <a:gd name="T29" fmla="*/ 648081 w 648081"/>
              <a:gd name="T30" fmla="*/ 293497 h 2934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8081" h="293497">
                <a:moveTo>
                  <a:pt x="648081" y="146685"/>
                </a:moveTo>
                <a:lnTo>
                  <a:pt x="0" y="146685"/>
                </a:lnTo>
                <a:lnTo>
                  <a:pt x="324104" y="293497"/>
                </a:lnTo>
                <a:lnTo>
                  <a:pt x="648081" y="146685"/>
                </a:lnTo>
                <a:close/>
              </a:path>
              <a:path w="648081" h="293497">
                <a:moveTo>
                  <a:pt x="486029" y="0"/>
                </a:moveTo>
                <a:lnTo>
                  <a:pt x="162051" y="0"/>
                </a:lnTo>
                <a:lnTo>
                  <a:pt x="162051" y="146685"/>
                </a:lnTo>
                <a:lnTo>
                  <a:pt x="486029" y="146685"/>
                </a:lnTo>
                <a:lnTo>
                  <a:pt x="486029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sp>
        <p:nvSpPr>
          <p:cNvPr id="22539" name="object 36"/>
          <p:cNvSpPr>
            <a:spLocks noChangeArrowheads="1"/>
          </p:cNvSpPr>
          <p:nvPr/>
        </p:nvSpPr>
        <p:spPr bwMode="auto">
          <a:xfrm>
            <a:off x="6357938" y="4643438"/>
            <a:ext cx="647700" cy="276225"/>
          </a:xfrm>
          <a:custGeom>
            <a:avLst/>
            <a:gdLst>
              <a:gd name="T0" fmla="*/ 639396 w 648080"/>
              <a:gd name="T1" fmla="*/ 133396 h 293370"/>
              <a:gd name="T2" fmla="*/ 0 w 648080"/>
              <a:gd name="T3" fmla="*/ 133396 h 293370"/>
              <a:gd name="T4" fmla="*/ 319633 w 648080"/>
              <a:gd name="T5" fmla="*/ 266792 h 293370"/>
              <a:gd name="T6" fmla="*/ 639396 w 648080"/>
              <a:gd name="T7" fmla="*/ 133396 h 293370"/>
              <a:gd name="T8" fmla="*/ 479514 w 648080"/>
              <a:gd name="T9" fmla="*/ 0 h 293370"/>
              <a:gd name="T10" fmla="*/ 159879 w 648080"/>
              <a:gd name="T11" fmla="*/ 0 h 293370"/>
              <a:gd name="T12" fmla="*/ 159879 w 648080"/>
              <a:gd name="T13" fmla="*/ 133396 h 293370"/>
              <a:gd name="T14" fmla="*/ 479514 w 648080"/>
              <a:gd name="T15" fmla="*/ 133396 h 293370"/>
              <a:gd name="T16" fmla="*/ 479514 w 648080"/>
              <a:gd name="T17" fmla="*/ 0 h 29337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8080"/>
              <a:gd name="T28" fmla="*/ 0 h 293370"/>
              <a:gd name="T29" fmla="*/ 648080 w 648080"/>
              <a:gd name="T30" fmla="*/ 293370 h 29337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8080" h="293370">
                <a:moveTo>
                  <a:pt x="648080" y="146684"/>
                </a:moveTo>
                <a:lnTo>
                  <a:pt x="0" y="146684"/>
                </a:lnTo>
                <a:lnTo>
                  <a:pt x="323976" y="293369"/>
                </a:lnTo>
                <a:lnTo>
                  <a:pt x="648080" y="146684"/>
                </a:lnTo>
                <a:close/>
              </a:path>
              <a:path w="648080" h="293370">
                <a:moveTo>
                  <a:pt x="486028" y="0"/>
                </a:moveTo>
                <a:lnTo>
                  <a:pt x="162051" y="0"/>
                </a:lnTo>
                <a:lnTo>
                  <a:pt x="162051" y="146684"/>
                </a:lnTo>
                <a:lnTo>
                  <a:pt x="486028" y="146684"/>
                </a:lnTo>
                <a:lnTo>
                  <a:pt x="486028" y="0"/>
                </a:lnTo>
                <a:close/>
              </a:path>
            </a:pathLst>
          </a:custGeom>
          <a:solidFill>
            <a:srgbClr val="4F81BC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89" name="Диаграмма 5"/>
          <p:cNvGraphicFramePr>
            <a:graphicFrameLocks/>
          </p:cNvGraphicFramePr>
          <p:nvPr/>
        </p:nvGraphicFramePr>
        <p:xfrm>
          <a:off x="560388" y="2052638"/>
          <a:ext cx="3098800" cy="2051050"/>
        </p:xfrm>
        <a:graphic>
          <a:graphicData uri="http://schemas.openxmlformats.org/presentationml/2006/ole">
            <p:oleObj spid="_x0000_s37906" r:id="rId3" imgW="3097036" imgH="2048434" progId="Excel.Chart.8">
              <p:embed/>
            </p:oleObj>
          </a:graphicData>
        </a:graphic>
      </p:graphicFrame>
      <p:graphicFrame>
        <p:nvGraphicFramePr>
          <p:cNvPr id="37890" name="Диаграмма 6"/>
          <p:cNvGraphicFramePr>
            <a:graphicFrameLocks/>
          </p:cNvGraphicFramePr>
          <p:nvPr/>
        </p:nvGraphicFramePr>
        <p:xfrm>
          <a:off x="4305300" y="1901825"/>
          <a:ext cx="3846513" cy="2144713"/>
        </p:xfrm>
        <a:graphic>
          <a:graphicData uri="http://schemas.openxmlformats.org/presentationml/2006/ole">
            <p:oleObj spid="_x0000_s37907" r:id="rId4" imgW="3846909" imgH="2145978" progId="Excel.Chart.8">
              <p:embed/>
            </p:oleObj>
          </a:graphicData>
        </a:graphic>
      </p:graphicFrame>
      <p:sp>
        <p:nvSpPr>
          <p:cNvPr id="37891" name="TextBox 7"/>
          <p:cNvSpPr txBox="1">
            <a:spLocks noChangeArrowheads="1"/>
          </p:cNvSpPr>
          <p:nvPr/>
        </p:nvSpPr>
        <p:spPr bwMode="auto">
          <a:xfrm>
            <a:off x="4651375" y="1244600"/>
            <a:ext cx="3338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i="1">
                <a:latin typeface="Times New Roman" pitchFamily="18" charset="0"/>
                <a:cs typeface="Times New Roman" pitchFamily="18" charset="0"/>
              </a:rPr>
              <a:t>Инвестиции в основной капитал, </a:t>
            </a:r>
          </a:p>
          <a:p>
            <a:pPr algn="ctr"/>
            <a:r>
              <a:rPr lang="ru-RU" sz="1200" b="1" i="1"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37892" name="TextBox 8"/>
          <p:cNvSpPr txBox="1">
            <a:spLocks noChangeArrowheads="1"/>
          </p:cNvSpPr>
          <p:nvPr/>
        </p:nvSpPr>
        <p:spPr bwMode="auto">
          <a:xfrm>
            <a:off x="628650" y="1131888"/>
            <a:ext cx="31130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i="1">
                <a:latin typeface="Times New Roman" pitchFamily="18" charset="0"/>
                <a:cs typeface="Times New Roman" pitchFamily="18" charset="0"/>
              </a:rPr>
              <a:t>Отгружено товаров собственного производства по полному кругу организаций, млн.рублей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96673" y="179870"/>
            <a:ext cx="6417071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прогнозных показателей</a:t>
            </a:r>
          </a:p>
          <a:p>
            <a:pPr algn="ctr">
              <a:defRPr/>
            </a:pPr>
            <a:r>
              <a:rPr lang="ru-RU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социально-экономического развития ТОНШАЕВСКОГО РАЙОНА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67600" y="2601913"/>
            <a:ext cx="522288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b="1" dirty="0"/>
              <a:t>396,8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38925" y="2808288"/>
            <a:ext cx="523875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b="1" dirty="0"/>
              <a:t>369,4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891213" y="3019425"/>
            <a:ext cx="523875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b="1" dirty="0"/>
              <a:t>346,7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5064125" y="3078163"/>
            <a:ext cx="431800" cy="269875"/>
          </a:xfrm>
          <a:prstGeom prst="rect">
            <a:avLst/>
          </a:prstGeom>
        </p:spPr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050" b="1" dirty="0" smtClean="0"/>
              <a:t>332,7</a:t>
            </a:r>
            <a:endParaRPr lang="ru-RU" sz="1050" b="1" dirty="0"/>
          </a:p>
        </p:txBody>
      </p:sp>
      <p:sp>
        <p:nvSpPr>
          <p:cNvPr id="37898" name="TextBox 13"/>
          <p:cNvSpPr txBox="1">
            <a:spLocks noChangeArrowheads="1"/>
          </p:cNvSpPr>
          <p:nvPr/>
        </p:nvSpPr>
        <p:spPr bwMode="auto">
          <a:xfrm>
            <a:off x="417513" y="4038600"/>
            <a:ext cx="33385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i="1">
                <a:latin typeface="Times New Roman" pitchFamily="18" charset="0"/>
                <a:cs typeface="Times New Roman" pitchFamily="18" charset="0"/>
              </a:rPr>
              <a:t>Численность населения, тыс.человек</a:t>
            </a:r>
          </a:p>
        </p:txBody>
      </p:sp>
      <p:graphicFrame>
        <p:nvGraphicFramePr>
          <p:cNvPr id="37899" name="Диаграмма 1"/>
          <p:cNvGraphicFramePr>
            <a:graphicFrameLocks/>
          </p:cNvGraphicFramePr>
          <p:nvPr/>
        </p:nvGraphicFramePr>
        <p:xfrm>
          <a:off x="577850" y="4311650"/>
          <a:ext cx="3413125" cy="1506538"/>
        </p:xfrm>
        <a:graphic>
          <a:graphicData uri="http://schemas.openxmlformats.org/presentationml/2006/ole">
            <p:oleObj spid="_x0000_s37908" r:id="rId5" imgW="3414056" imgH="1505843" progId="Excel.Chart.8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871538" y="4465638"/>
            <a:ext cx="509587" cy="220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825" b="1" dirty="0"/>
              <a:t>18,873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01800" y="4552950"/>
            <a:ext cx="509588" cy="219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825" b="1" dirty="0"/>
              <a:t>18,773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30463" y="4778375"/>
            <a:ext cx="509587" cy="219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825" b="1" dirty="0"/>
              <a:t>18,667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84525" y="4887913"/>
            <a:ext cx="511175" cy="219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825" b="1" dirty="0"/>
              <a:t>18,560</a:t>
            </a:r>
          </a:p>
        </p:txBody>
      </p:sp>
      <p:sp>
        <p:nvSpPr>
          <p:cNvPr id="37904" name="TextBox 17"/>
          <p:cNvSpPr txBox="1">
            <a:spLocks noChangeArrowheads="1"/>
          </p:cNvSpPr>
          <p:nvPr/>
        </p:nvSpPr>
        <p:spPr bwMode="auto">
          <a:xfrm>
            <a:off x="4848225" y="4046538"/>
            <a:ext cx="28384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i="1">
                <a:latin typeface="Times New Roman" pitchFamily="18" charset="0"/>
                <a:cs typeface="Times New Roman" pitchFamily="18" charset="0"/>
              </a:rPr>
              <a:t>Фонд заработной платы , млн.рублей</a:t>
            </a:r>
          </a:p>
        </p:txBody>
      </p:sp>
      <p:graphicFrame>
        <p:nvGraphicFramePr>
          <p:cNvPr id="37905" name="Диаграмма 19"/>
          <p:cNvGraphicFramePr>
            <a:graphicFrameLocks/>
          </p:cNvGraphicFramePr>
          <p:nvPr/>
        </p:nvGraphicFramePr>
        <p:xfrm>
          <a:off x="4521200" y="4287838"/>
          <a:ext cx="3989388" cy="2000250"/>
        </p:xfrm>
        <a:graphic>
          <a:graphicData uri="http://schemas.openxmlformats.org/presentationml/2006/ole">
            <p:oleObj spid="_x0000_s37909" r:id="rId6" imgW="3987130" imgH="1999661" progId="Excel.Chart.8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 descr="http://www.funlib.ru/cimg/2014/101916/34529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6082" y="198019"/>
            <a:ext cx="1736702" cy="1434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698" name="TextBox 6"/>
          <p:cNvSpPr txBox="1">
            <a:spLocks noChangeArrowheads="1"/>
          </p:cNvSpPr>
          <p:nvPr/>
        </p:nvSpPr>
        <p:spPr bwMode="auto">
          <a:xfrm>
            <a:off x="0" y="1143000"/>
            <a:ext cx="9144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322263"/>
            <a:ext cx="5829300" cy="428625"/>
          </a:xfrm>
        </p:spPr>
        <p:txBody>
          <a:bodyPr/>
          <a:lstStyle/>
          <a:p>
            <a:r>
              <a:rPr lang="ru-RU" sz="2000" b="1" smtClean="0"/>
              <a:t/>
            </a:r>
            <a:br>
              <a:rPr lang="ru-RU" sz="2000" b="1" smtClean="0"/>
            </a:br>
            <a:r>
              <a:rPr lang="ru-RU" sz="2000" b="1" smtClean="0"/>
              <a:t/>
            </a:r>
            <a:br>
              <a:rPr lang="ru-RU" sz="2000" b="1" smtClean="0"/>
            </a:br>
            <a:r>
              <a:rPr lang="ru-RU" sz="2000" b="1" smtClean="0"/>
              <a:t>Основные параметры бюджета</a:t>
            </a:r>
            <a:br>
              <a:rPr lang="ru-RU" sz="2000" b="1" smtClean="0"/>
            </a:br>
            <a:r>
              <a:rPr lang="ru-RU" sz="2000" b="1" smtClean="0"/>
              <a:t> Тоншаевского муниципального района (млн.руб.) </a:t>
            </a:r>
          </a:p>
        </p:txBody>
      </p:sp>
      <p:graphicFrame>
        <p:nvGraphicFramePr>
          <p:cNvPr id="15" name="Содержимое 14"/>
          <p:cNvGraphicFramePr>
            <a:graphicFrameLocks noGrp="1"/>
          </p:cNvGraphicFramePr>
          <p:nvPr>
            <p:ph idx="1"/>
          </p:nvPr>
        </p:nvGraphicFramePr>
        <p:xfrm>
          <a:off x="352425" y="1925638"/>
          <a:ext cx="8323814" cy="273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8114"/>
                <a:gridCol w="1175914"/>
                <a:gridCol w="1259908"/>
                <a:gridCol w="1679878"/>
              </a:tblGrid>
              <a:tr h="4286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2016 год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(факт)</a:t>
                      </a:r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2017 год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(план)</a:t>
                      </a:r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 (%)</a:t>
                      </a:r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8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I.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Доходы, всего, из них: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619,9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509,8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82</a:t>
                      </a:r>
                      <a:endParaRPr lang="ru-RU" dirty="0"/>
                    </a:p>
                  </a:txBody>
                  <a:tcPr/>
                </a:tc>
              </a:tr>
              <a:tr h="3400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Налоговые и неналоговые доходы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161,5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97</a:t>
                      </a:r>
                      <a:endParaRPr lang="ru-RU" dirty="0"/>
                    </a:p>
                  </a:txBody>
                  <a:tcPr/>
                </a:tc>
              </a:tr>
              <a:tr h="3314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Безвозмездные поступления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458,4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352,8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77</a:t>
                      </a:r>
                      <a:endParaRPr lang="ru-RU" dirty="0"/>
                    </a:p>
                  </a:txBody>
                  <a:tcPr/>
                </a:tc>
              </a:tr>
              <a:tr h="3943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II.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Расходы, всего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503,8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</a:t>
                      </a:r>
                      <a:endParaRPr lang="ru-RU" dirty="0"/>
                    </a:p>
                  </a:txBody>
                  <a:tcPr/>
                </a:tc>
              </a:tr>
              <a:tr h="722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III.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Дефицит (-), профицит (+)</a:t>
                      </a:r>
                    </a:p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-10,1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9737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425" y="5176838"/>
            <a:ext cx="2579688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38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57550" y="5168900"/>
            <a:ext cx="2622550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39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3463" y="5168900"/>
            <a:ext cx="2698750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40" name="Picture 7" descr="logo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950" y="0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http://msk.doski.ru/i/51/49/5149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925" y="0"/>
            <a:ext cx="9050338" cy="742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-35308" y="175327"/>
            <a:ext cx="8912796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>
            <a:spAutoFit/>
          </a:bodyPr>
          <a:lstStyle/>
          <a:p>
            <a:pPr algn="ctr">
              <a:lnSpc>
                <a:spcPts val="2400"/>
              </a:lnSpc>
              <a:tabLst>
                <a:tab pos="977900" algn="l"/>
                <a:tab pos="3441700" algn="l"/>
              </a:tabLst>
              <a:defRPr/>
            </a:pPr>
            <a:r>
              <a:rPr lang="en-US" altLang="zh-CN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Из</a:t>
            </a:r>
            <a:r>
              <a:rPr lang="en-US" altLang="zh-CN" sz="22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 </a:t>
            </a:r>
            <a:r>
              <a:rPr lang="ru-RU" altLang="zh-CN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чего складываются доходы бюджета</a:t>
            </a:r>
            <a:r>
              <a:rPr lang="en-US" altLang="zh-CN" dirty="0">
                <a:ea typeface="宋体"/>
                <a:cs typeface="Times New Roman" pitchFamily="18" charset="0"/>
              </a:rPr>
              <a:t>	</a:t>
            </a:r>
          </a:p>
          <a:p>
            <a:pPr algn="ctr">
              <a:lnSpc>
                <a:spcPts val="3000"/>
              </a:lnSpc>
              <a:tabLst>
                <a:tab pos="977900" algn="l"/>
                <a:tab pos="3441700" algn="l"/>
              </a:tabLst>
              <a:defRPr/>
            </a:pPr>
            <a:r>
              <a:rPr lang="en-US" altLang="zh-CN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Доходы бюджета </a:t>
            </a:r>
            <a:r>
              <a:rPr lang="en-US" altLang="zh-CN" sz="2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-</a:t>
            </a:r>
            <a:r>
              <a:rPr lang="en-US" altLang="zh-CN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 безвозмездные и безвозвратные поступления денежных сре</a:t>
            </a:r>
            <a:r>
              <a:rPr lang="ru-RU" altLang="zh-CN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宋体"/>
                <a:cs typeface="Times New Roman" pitchFamily="18" charset="0"/>
              </a:rPr>
              <a:t>дств в бюджет</a:t>
            </a:r>
            <a:endParaRPr lang="ru-RU" sz="2400" b="1" cap="all" dirty="0">
              <a:ln w="0"/>
              <a:solidFill>
                <a:schemeClr val="accent6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>
              <a:lnSpc>
                <a:spcPts val="3000"/>
              </a:lnSpc>
              <a:tabLst>
                <a:tab pos="977900" algn="l"/>
                <a:tab pos="3441700" algn="l"/>
              </a:tabLst>
              <a:defRPr/>
            </a:pPr>
            <a:endParaRPr lang="en-US" altLang="zh-CN" sz="2200" dirty="0">
              <a:solidFill>
                <a:srgbClr val="000000"/>
              </a:solidFill>
              <a:latin typeface="Times New Roman" pitchFamily="18" charset="0"/>
              <a:ea typeface="宋体"/>
              <a:cs typeface="Times New Roman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3120387" y="1441001"/>
            <a:ext cx="2405290" cy="1057199"/>
            <a:chOff x="2689973" y="-239826"/>
            <a:chExt cx="2405290" cy="1228716"/>
          </a:xfrm>
          <a:scene3d>
            <a:camera prst="orthographicFront"/>
            <a:lightRig rig="soft" dir="tl">
              <a:rot lat="0" lon="0" rev="0"/>
            </a:lightRig>
          </a:scene3d>
        </p:grpSpPr>
        <p:sp>
          <p:nvSpPr>
            <p:cNvPr id="12" name="Прямоугольник 11"/>
            <p:cNvSpPr/>
            <p:nvPr/>
          </p:nvSpPr>
          <p:spPr>
            <a:xfrm>
              <a:off x="2689973" y="-239826"/>
              <a:ext cx="2405289" cy="1202644"/>
            </a:xfrm>
            <a:prstGeom prst="rect">
              <a:avLst/>
            </a:prstGeom>
            <a:ln>
              <a:solidFill>
                <a:schemeClr val="tx1"/>
              </a:solidFill>
            </a:ln>
            <a:sp3d>
              <a:bevelT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3" name="Прямоугольник 12"/>
            <p:cNvSpPr/>
            <p:nvPr/>
          </p:nvSpPr>
          <p:spPr>
            <a:xfrm>
              <a:off x="2689974" y="-213754"/>
              <a:ext cx="2405289" cy="120264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20320" tIns="20320" rIns="20320" bIns="20320" spcCol="1270" anchor="ctr"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defTabSz="1422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zh-CN" sz="32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Arial Black" pitchFamily="18" charset="0"/>
                  <a:cs typeface="Arial Black" pitchFamily="18" charset="0"/>
                </a:rPr>
                <a:t>Доходы</a:t>
              </a:r>
              <a:r>
                <a:rPr lang="en-US" altLang="zh-CN" sz="32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sz="32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Arial Black" pitchFamily="18" charset="0"/>
                  <a:cs typeface="Arial Black" pitchFamily="18" charset="0"/>
                </a:rPr>
                <a:t>бюджета</a:t>
              </a:r>
              <a:r>
                <a:rPr lang="en-US" altLang="zh-CN" sz="32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6017643" y="2782390"/>
            <a:ext cx="2662944" cy="862633"/>
            <a:chOff x="8488719" y="2503738"/>
            <a:chExt cx="2662944" cy="752064"/>
          </a:xfrm>
          <a:scene3d>
            <a:camera prst="orthographicFront"/>
            <a:lightRig rig="threePt" dir="t"/>
          </a:scene3d>
        </p:grpSpPr>
        <p:sp>
          <p:nvSpPr>
            <p:cNvPr id="15" name="Прямоугольник 14"/>
            <p:cNvSpPr/>
            <p:nvPr/>
          </p:nvSpPr>
          <p:spPr>
            <a:xfrm>
              <a:off x="8488719" y="2503738"/>
              <a:ext cx="2662944" cy="704353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solidFill>
                <a:schemeClr val="tx1"/>
              </a:solidFill>
            </a:ln>
            <a:sp3d>
              <a:bevelT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16" name="Прямоугольник 15"/>
            <p:cNvSpPr/>
            <p:nvPr/>
          </p:nvSpPr>
          <p:spPr>
            <a:xfrm>
              <a:off x="8535066" y="2538264"/>
              <a:ext cx="2511432" cy="717538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335" tIns="13335" rIns="13335" bIns="13335" spcCol="1270" anchor="ctr"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zh-CN" sz="2100" b="1" cap="all" dirty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itchFamily="18" charset="0"/>
                  <a:cs typeface="Times New Roman" pitchFamily="18" charset="0"/>
                </a:rPr>
                <a:t>БЕЗВОЗМЕЗДНЫЕ</a:t>
              </a:r>
            </a:p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zh-CN" sz="2100" b="1" cap="all" dirty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itchFamily="18" charset="0"/>
                  <a:cs typeface="Times New Roman" pitchFamily="18" charset="0"/>
                </a:rPr>
                <a:t>ПОСТУПЛЕНИЯ</a:t>
              </a:r>
              <a:endParaRPr lang="ru-RU" sz="21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</p:grpSp>
      <p:grpSp>
        <p:nvGrpSpPr>
          <p:cNvPr id="25605" name="Группа 16"/>
          <p:cNvGrpSpPr>
            <a:grpSpLocks/>
          </p:cNvGrpSpPr>
          <p:nvPr/>
        </p:nvGrpSpPr>
        <p:grpSpPr bwMode="auto">
          <a:xfrm>
            <a:off x="2976563" y="2725738"/>
            <a:ext cx="2492375" cy="865187"/>
            <a:chOff x="2847483" y="1737676"/>
            <a:chExt cx="2491963" cy="751285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2871291" y="1737676"/>
              <a:ext cx="2468155" cy="733365"/>
            </a:xfrm>
            <a:prstGeom prst="rect">
              <a:avLst/>
            </a:prstGeom>
            <a:gradFill flip="none" rotWithShape="0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2847483" y="1755384"/>
              <a:ext cx="2468789" cy="733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13335" tIns="13335" rIns="13335" bIns="13335" spcCol="1270" anchor="ctr"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zh-CN" sz="2100" b="1" cap="all" dirty="0">
                  <a:ln w="0">
                    <a:solidFill>
                      <a:schemeClr val="tx1"/>
                    </a:solidFill>
                  </a:ln>
                  <a:solidFill>
                    <a:srgbClr val="00B05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itchFamily="18" charset="0"/>
                  <a:cs typeface="Times New Roman" pitchFamily="18" charset="0"/>
                </a:rPr>
                <a:t>НЕНАЛОГОВЫЕ ДОХОДЫ</a:t>
              </a:r>
            </a:p>
          </p:txBody>
        </p:sp>
      </p:grpSp>
      <p:grpSp>
        <p:nvGrpSpPr>
          <p:cNvPr id="25606" name="Группа 20"/>
          <p:cNvGrpSpPr>
            <a:grpSpLocks/>
          </p:cNvGrpSpPr>
          <p:nvPr/>
        </p:nvGrpSpPr>
        <p:grpSpPr bwMode="auto">
          <a:xfrm>
            <a:off x="319088" y="2608263"/>
            <a:ext cx="2133600" cy="1036637"/>
            <a:chOff x="4006427" y="-426206"/>
            <a:chExt cx="2132213" cy="92600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4006427" y="-292907"/>
              <a:ext cx="2100484" cy="733144"/>
            </a:xfrm>
            <a:prstGeom prst="rect">
              <a:avLst/>
            </a:prstGeom>
            <a:gradFill flip="none" rotWithShape="0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  <a:lin ang="108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23" name="Прямоугольник 22"/>
            <p:cNvSpPr/>
            <p:nvPr/>
          </p:nvSpPr>
          <p:spPr>
            <a:xfrm>
              <a:off x="4038293" y="-426206"/>
              <a:ext cx="2100347" cy="926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13335" tIns="13335" rIns="13335" bIns="13335" spcCol="1270" anchor="ctr"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 defTabSz="9334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zh-CN" sz="2100" b="1" cap="all" dirty="0">
                  <a:ln w="0"/>
                  <a:solidFill>
                    <a:schemeClr val="tx2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itchFamily="18" charset="0"/>
                  <a:cs typeface="Times New Roman" pitchFamily="18" charset="0"/>
                </a:rPr>
                <a:t>НАЛОГОВЫЕ ДОХОДЫ</a:t>
              </a:r>
              <a:endParaRPr lang="ru-RU" sz="2100" b="1" cap="all" dirty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</p:grpSp>
      <p:cxnSp>
        <p:nvCxnSpPr>
          <p:cNvPr id="28" name="Прямая со стрелкой 27"/>
          <p:cNvCxnSpPr>
            <a:stCxn id="13" idx="2"/>
          </p:cNvCxnSpPr>
          <p:nvPr/>
        </p:nvCxnSpPr>
        <p:spPr>
          <a:xfrm>
            <a:off x="4322763" y="2498725"/>
            <a:ext cx="3175" cy="2206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48" name="Вертикальный свиток 27647"/>
          <p:cNvSpPr/>
          <p:nvPr/>
        </p:nvSpPr>
        <p:spPr>
          <a:xfrm>
            <a:off x="0" y="3848100"/>
            <a:ext cx="2916238" cy="2820988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05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Российской Федерации, законодательством Нижегородской области и решениями земского собрания </a:t>
            </a:r>
            <a:r>
              <a:rPr lang="ru-RU" sz="105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Тоншаевского</a:t>
            </a:r>
            <a:r>
              <a:rPr lang="ru-RU" sz="105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муниципального  района (налог на доходы физических лиц, акцизы, земельный налог, налог на имущество физических лиц и другие налоги)</a:t>
            </a:r>
          </a:p>
        </p:txBody>
      </p:sp>
      <p:sp>
        <p:nvSpPr>
          <p:cNvPr id="35" name="Вертикальный свиток 34"/>
          <p:cNvSpPr/>
          <p:nvPr/>
        </p:nvSpPr>
        <p:spPr>
          <a:xfrm>
            <a:off x="2916238" y="3800475"/>
            <a:ext cx="2879725" cy="2868613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50800" algn="l"/>
                <a:tab pos="152400" algn="l"/>
                <a:tab pos="203200" algn="l"/>
                <a:tab pos="254000" algn="l"/>
                <a:tab pos="381000" algn="l"/>
                <a:tab pos="469900" algn="l"/>
                <a:tab pos="673100" algn="l"/>
              </a:tabLst>
              <a:defRPr/>
            </a:pPr>
            <a:r>
              <a:rPr lang="ru-RU" altLang="zh-CN" sz="105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Поступления от уплаты пошлин и сборов, установленных законодательством РФ, нормативными правовыми актами Администрации </a:t>
            </a:r>
            <a:r>
              <a:rPr lang="ru-RU" altLang="zh-CN" sz="1050" b="1" dirty="0" err="1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Тоншаевского</a:t>
            </a:r>
            <a:r>
              <a:rPr lang="ru-RU" altLang="zh-CN" sz="105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муниципального</a:t>
            </a:r>
          </a:p>
          <a:p>
            <a:pPr>
              <a:tabLst>
                <a:tab pos="50800" algn="l"/>
                <a:tab pos="152400" algn="l"/>
                <a:tab pos="203200" algn="l"/>
                <a:tab pos="254000" algn="l"/>
                <a:tab pos="381000" algn="l"/>
                <a:tab pos="469900" algn="l"/>
                <a:tab pos="673100" algn="l"/>
              </a:tabLst>
              <a:defRPr/>
            </a:pPr>
            <a:r>
              <a:rPr lang="ru-RU" altLang="zh-CN" sz="105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района (доходы от использования и продажи муниципального имущества и земли, плата за негативное воздействие на окружающую среду, штрафы и иные неналоговые доходы)</a:t>
            </a:r>
            <a:endParaRPr lang="ru-RU" sz="1050" b="1" dirty="0">
              <a:solidFill>
                <a:srgbClr val="00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36" name="Вертикальный свиток 35"/>
          <p:cNvSpPr/>
          <p:nvPr/>
        </p:nvSpPr>
        <p:spPr>
          <a:xfrm>
            <a:off x="5848350" y="3800475"/>
            <a:ext cx="2771775" cy="2868613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050" b="1" dirty="0">
                <a:solidFill>
                  <a:srgbClr val="000000"/>
                </a:solidFill>
              </a:rPr>
              <a:t>Поступления от других бюджетов бюджетной системы, граждан и организаций (межбюджетные трансферты в виде дотаций, субсидий, субвенций и иных межбюджетных трансфертов, а также поступления от физических и юридических лиц (кроме налоговых и неналоговых доходов)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171381"/>
            <a:ext cx="8352928" cy="7920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rgbClr val="C00000"/>
                </a:solidFill>
              </a:rPr>
              <a:t>Каковы основные параметры бюджета</a:t>
            </a:r>
          </a:p>
          <a:p>
            <a:pPr algn="ctr">
              <a:defRPr/>
            </a:pPr>
            <a:r>
              <a:rPr lang="ru-RU" sz="2400" dirty="0" err="1">
                <a:solidFill>
                  <a:srgbClr val="C00000"/>
                </a:solidFill>
              </a:rPr>
              <a:t>Тоншаевского</a:t>
            </a:r>
            <a:r>
              <a:rPr lang="ru-RU" sz="2400" dirty="0">
                <a:solidFill>
                  <a:srgbClr val="C00000"/>
                </a:solidFill>
              </a:rPr>
              <a:t> муниципального района</a:t>
            </a:r>
          </a:p>
        </p:txBody>
      </p:sp>
      <p:graphicFrame>
        <p:nvGraphicFramePr>
          <p:cNvPr id="23569" name="Object 17"/>
          <p:cNvGraphicFramePr>
            <a:graphicFrameLocks/>
          </p:cNvGraphicFramePr>
          <p:nvPr/>
        </p:nvGraphicFramePr>
        <p:xfrm>
          <a:off x="992188" y="1146175"/>
          <a:ext cx="7375525" cy="4854575"/>
        </p:xfrm>
        <a:graphic>
          <a:graphicData uri="http://schemas.openxmlformats.org/presentationml/2006/ole">
            <p:oleObj spid="_x0000_s23570" r:id="rId3" imgW="7376799" imgH="4852837" progId="Excel.Chart.8">
              <p:embed/>
            </p:oleObj>
          </a:graphicData>
        </a:graphic>
      </p:graphicFrame>
      <p:sp>
        <p:nvSpPr>
          <p:cNvPr id="23573" name="TextBox 2"/>
          <p:cNvSpPr txBox="1">
            <a:spLocks noChangeArrowheads="1"/>
          </p:cNvSpPr>
          <p:nvPr/>
        </p:nvSpPr>
        <p:spPr bwMode="auto">
          <a:xfrm>
            <a:off x="971550" y="981075"/>
            <a:ext cx="86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Млн.руб.</a:t>
            </a:r>
          </a:p>
        </p:txBody>
      </p:sp>
      <p:sp>
        <p:nvSpPr>
          <p:cNvPr id="23574" name="TextBox 4"/>
          <p:cNvSpPr txBox="1">
            <a:spLocks noChangeArrowheads="1"/>
          </p:cNvSpPr>
          <p:nvPr/>
        </p:nvSpPr>
        <p:spPr bwMode="auto">
          <a:xfrm>
            <a:off x="1997075" y="1566863"/>
            <a:ext cx="647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619,9</a:t>
            </a:r>
          </a:p>
        </p:txBody>
      </p:sp>
      <p:sp>
        <p:nvSpPr>
          <p:cNvPr id="23575" name="TextBox 5"/>
          <p:cNvSpPr txBox="1">
            <a:spLocks noChangeArrowheads="1"/>
          </p:cNvSpPr>
          <p:nvPr/>
        </p:nvSpPr>
        <p:spPr bwMode="auto">
          <a:xfrm>
            <a:off x="2644775" y="1566863"/>
            <a:ext cx="720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630</a:t>
            </a:r>
          </a:p>
        </p:txBody>
      </p:sp>
      <p:sp>
        <p:nvSpPr>
          <p:cNvPr id="23576" name="TextBox 6"/>
          <p:cNvSpPr txBox="1">
            <a:spLocks noChangeArrowheads="1"/>
          </p:cNvSpPr>
          <p:nvPr/>
        </p:nvSpPr>
        <p:spPr bwMode="auto">
          <a:xfrm>
            <a:off x="4427538" y="2133600"/>
            <a:ext cx="7207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509,8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188640"/>
            <a:ext cx="7848872" cy="108796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tIns="216000" anchor="ctr"/>
          <a:lstStyle/>
          <a:p>
            <a:pPr algn="ctr">
              <a:defRPr/>
            </a:pPr>
            <a:r>
              <a:rPr lang="ru-RU" altLang="ru-RU" sz="2200" b="1" dirty="0">
                <a:solidFill>
                  <a:srgbClr val="C00000"/>
                </a:solidFill>
              </a:rPr>
              <a:t>Из каких поступлений формируются доходы бюджета </a:t>
            </a:r>
            <a:r>
              <a:rPr lang="ru-RU" altLang="ru-RU" sz="2200" b="1" dirty="0" err="1">
                <a:solidFill>
                  <a:srgbClr val="C00000"/>
                </a:solidFill>
              </a:rPr>
              <a:t>Тоншаевского</a:t>
            </a:r>
            <a:r>
              <a:rPr lang="ru-RU" altLang="ru-RU" sz="2200" b="1" dirty="0">
                <a:solidFill>
                  <a:srgbClr val="C00000"/>
                </a:solidFill>
              </a:rPr>
              <a:t> муниципального района </a:t>
            </a:r>
          </a:p>
          <a:p>
            <a:pPr algn="ctr">
              <a:defRPr/>
            </a:pPr>
            <a:r>
              <a:rPr lang="ru-RU" altLang="ru-RU" sz="2200" b="1" dirty="0">
                <a:solidFill>
                  <a:srgbClr val="C00000"/>
                </a:solidFill>
              </a:rPr>
              <a:t>на 2017 год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24616" name="AutoShape 2"/>
          <p:cNvSpPr>
            <a:spLocks noChangeArrowheads="1"/>
          </p:cNvSpPr>
          <p:nvPr/>
        </p:nvSpPr>
        <p:spPr bwMode="auto">
          <a:xfrm>
            <a:off x="1301750" y="361950"/>
            <a:ext cx="6616700" cy="669925"/>
          </a:xfrm>
          <a:custGeom>
            <a:avLst/>
            <a:gdLst/>
            <a:ahLst/>
            <a:cxnLst/>
            <a:rect l="0" t="0" r="0" b="0"/>
            <a:pathLst/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4617" name="AutoShape 5"/>
          <p:cNvSpPr>
            <a:spLocks noChangeArrowheads="1"/>
          </p:cNvSpPr>
          <p:nvPr/>
        </p:nvSpPr>
        <p:spPr bwMode="auto">
          <a:xfrm>
            <a:off x="6997700" y="5121275"/>
            <a:ext cx="487363" cy="109538"/>
          </a:xfrm>
          <a:custGeom>
            <a:avLst/>
            <a:gdLst/>
            <a:ahLst/>
            <a:cxnLst/>
            <a:rect l="0" t="0" r="0" b="0"/>
            <a:pathLst/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4618" name="Прямоугольник 2"/>
          <p:cNvSpPr>
            <a:spLocks noChangeArrowheads="1"/>
          </p:cNvSpPr>
          <p:nvPr/>
        </p:nvSpPr>
        <p:spPr bwMode="auto">
          <a:xfrm>
            <a:off x="6257925" y="5383213"/>
            <a:ext cx="14795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ts val="1388"/>
              </a:lnSpc>
            </a:pPr>
            <a:r>
              <a:rPr lang="ru-RU" altLang="ru-RU" sz="1400" b="1">
                <a:solidFill>
                  <a:srgbClr val="1A2906"/>
                </a:solidFill>
              </a:rPr>
              <a:t>Неналоговые </a:t>
            </a:r>
          </a:p>
          <a:p>
            <a:pPr algn="ctr" eaLnBrk="0" hangingPunct="0">
              <a:lnSpc>
                <a:spcPts val="1388"/>
              </a:lnSpc>
            </a:pPr>
            <a:r>
              <a:rPr lang="ru-RU" altLang="ru-RU" sz="1400" b="1">
                <a:solidFill>
                  <a:srgbClr val="1A2906"/>
                </a:solidFill>
              </a:rPr>
              <a:t>доходы 5,1%</a:t>
            </a:r>
          </a:p>
        </p:txBody>
      </p:sp>
      <p:sp>
        <p:nvSpPr>
          <p:cNvPr id="24619" name="Прямоугольник 3"/>
          <p:cNvSpPr>
            <a:spLocks noChangeArrowheads="1"/>
          </p:cNvSpPr>
          <p:nvPr/>
        </p:nvSpPr>
        <p:spPr bwMode="auto">
          <a:xfrm>
            <a:off x="3995738" y="1276350"/>
            <a:ext cx="214153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/>
              <a:t>Безвозмездные </a:t>
            </a:r>
          </a:p>
          <a:p>
            <a:pPr algn="ctr"/>
            <a:r>
              <a:rPr lang="ru-RU" sz="1400" b="1"/>
              <a:t>поступления </a:t>
            </a:r>
          </a:p>
          <a:p>
            <a:pPr algn="ctr"/>
            <a:r>
              <a:rPr lang="ru-RU" sz="1400" b="1"/>
              <a:t>69,2 %</a:t>
            </a:r>
          </a:p>
        </p:txBody>
      </p:sp>
      <p:sp>
        <p:nvSpPr>
          <p:cNvPr id="24620" name="Прямоугольник 4"/>
          <p:cNvSpPr>
            <a:spLocks noChangeArrowheads="1"/>
          </p:cNvSpPr>
          <p:nvPr/>
        </p:nvSpPr>
        <p:spPr bwMode="auto">
          <a:xfrm>
            <a:off x="3635375" y="5383213"/>
            <a:ext cx="163830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/>
              <a:t>Налоговые доходы</a:t>
            </a:r>
          </a:p>
          <a:p>
            <a:pPr algn="ctr"/>
            <a:r>
              <a:rPr lang="ru-RU" sz="1400" b="1"/>
              <a:t>25,7 %</a:t>
            </a:r>
          </a:p>
        </p:txBody>
      </p:sp>
      <p:graphicFrame>
        <p:nvGraphicFramePr>
          <p:cNvPr id="24611" name="Object 35"/>
          <p:cNvGraphicFramePr>
            <a:graphicFrameLocks/>
          </p:cNvGraphicFramePr>
          <p:nvPr/>
        </p:nvGraphicFramePr>
        <p:xfrm>
          <a:off x="1712913" y="2006600"/>
          <a:ext cx="5822950" cy="3275013"/>
        </p:xfrm>
        <a:graphic>
          <a:graphicData uri="http://schemas.openxmlformats.org/presentationml/2006/ole">
            <p:oleObj spid="_x0000_s24613" r:id="rId3" imgW="5822185" imgH="3273836" progId="Excel.Chart.8">
              <p:embed/>
            </p:oleObj>
          </a:graphicData>
        </a:graphic>
      </p:graphicFrame>
      <p:graphicFrame>
        <p:nvGraphicFramePr>
          <p:cNvPr id="24612" name="Object 36"/>
          <p:cNvGraphicFramePr>
            <a:graphicFrameLocks/>
          </p:cNvGraphicFramePr>
          <p:nvPr/>
        </p:nvGraphicFramePr>
        <p:xfrm>
          <a:off x="849313" y="1922463"/>
          <a:ext cx="8021637" cy="3670300"/>
        </p:xfrm>
        <a:graphic>
          <a:graphicData uri="http://schemas.openxmlformats.org/presentationml/2006/ole">
            <p:oleObj spid="_x0000_s24614" r:id="rId4" imgW="8023031" imgH="3670110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Вертикальный свиток 35"/>
          <p:cNvSpPr/>
          <p:nvPr/>
        </p:nvSpPr>
        <p:spPr>
          <a:xfrm>
            <a:off x="1476375" y="4437063"/>
            <a:ext cx="5472113" cy="2349500"/>
          </a:xfrm>
          <a:prstGeom prst="verticalScroll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endParaRPr lang="ru-RU" sz="1050" b="1" u="sng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Ставка налога исходя из кадастровой стоимости объектов налогообложения: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-в размере 0,3% в отношении жилых домов, жилых помещений, гаражей, хозяйственных строений площадь каждого из которых не превышает 50 кв.м.;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-в размере 2% в отношении объектов, кадастровая стоимость которых превышает 300 млн.рублей;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-в размере 0,5% в отношении прочих объектов недвижимости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62381" y="269523"/>
            <a:ext cx="7848872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Какие налоги уплачивают жители </a:t>
            </a:r>
          </a:p>
          <a:p>
            <a:pPr algn="ctr">
              <a:defRPr/>
            </a:pP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Тоншаевского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 муниципального района</a:t>
            </a:r>
            <a:endParaRPr lang="ru-RU" dirty="0"/>
          </a:p>
        </p:txBody>
      </p:sp>
      <p:sp>
        <p:nvSpPr>
          <p:cNvPr id="26" name="Вертикальный свиток 25"/>
          <p:cNvSpPr/>
          <p:nvPr/>
        </p:nvSpPr>
        <p:spPr>
          <a:xfrm>
            <a:off x="5651500" y="1182688"/>
            <a:ext cx="3259138" cy="3024187"/>
          </a:xfrm>
          <a:prstGeom prst="verticalScroll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Земельный налог</a:t>
            </a:r>
            <a:endParaRPr 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Ставка налога от кадастровой стоимости земельных участков:</a:t>
            </a:r>
          </a:p>
          <a:p>
            <a:pPr algn="ctr"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0,3% по участкам, занятым жилищным фондом, землям с/х назначения, для личного подсобного хозяйства; </a:t>
            </a:r>
          </a:p>
          <a:p>
            <a:pPr algn="ctr"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1,5% - в отношении других участков</a:t>
            </a:r>
          </a:p>
        </p:txBody>
      </p:sp>
      <p:sp>
        <p:nvSpPr>
          <p:cNvPr id="27" name="Вертикальный свиток 26"/>
          <p:cNvSpPr/>
          <p:nvPr/>
        </p:nvSpPr>
        <p:spPr>
          <a:xfrm>
            <a:off x="-73025" y="930275"/>
            <a:ext cx="3097213" cy="3311525"/>
          </a:xfrm>
          <a:prstGeom prst="verticalScroll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Гл.23 Налогового кодекса РФ, ставка налога 13%, в отдельных случаях: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9% (проценты по облигациям),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30% (доходы, получаемые нерезидентами РФ и доходы по ценным бумагам),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35% (выигрыши, призы)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8939" y="1424965"/>
            <a:ext cx="2961051" cy="25390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669" name="Rectangle 35"/>
          <p:cNvSpPr>
            <a:spLocks noChangeArrowheads="1"/>
          </p:cNvSpPr>
          <p:nvPr/>
        </p:nvSpPr>
        <p:spPr bwMode="auto">
          <a:xfrm>
            <a:off x="0" y="2338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-12159" y="366062"/>
            <a:ext cx="8903317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Из каких поступлений формируются </a:t>
            </a:r>
          </a:p>
          <a:p>
            <a:pPr algn="ctr"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доходы бюджета </a:t>
            </a:r>
            <a:r>
              <a:rPr lang="ru-RU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Тоншаевского</a:t>
            </a: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 муниципального района </a:t>
            </a:r>
          </a:p>
          <a:p>
            <a:pPr algn="ctr"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в 2017 году, </a:t>
            </a:r>
            <a:r>
              <a:rPr lang="ru-RU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тыс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.рублей</a:t>
            </a:r>
            <a:endParaRPr lang="ru-RU" sz="20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868144" y="4691179"/>
            <a:ext cx="2359022" cy="188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7667" name="Object 19"/>
          <p:cNvGraphicFramePr>
            <a:graphicFrameLocks/>
          </p:cNvGraphicFramePr>
          <p:nvPr/>
        </p:nvGraphicFramePr>
        <p:xfrm>
          <a:off x="5241925" y="2060575"/>
          <a:ext cx="4119563" cy="2570163"/>
        </p:xfrm>
        <a:graphic>
          <a:graphicData uri="http://schemas.openxmlformats.org/presentationml/2006/ole">
            <p:oleObj spid="_x0000_s27668" r:id="rId4" imgW="4121253" imgH="2572735" progId="Excel.Chart.8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2713" y="1557338"/>
          <a:ext cx="5112568" cy="4831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16424"/>
                <a:gridCol w="1296144"/>
              </a:tblGrid>
              <a:tr h="51485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Прогноз на 2017 год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Доходы бюджета,</a:t>
                      </a:r>
                      <a:r>
                        <a:rPr lang="ru-RU" sz="1600" b="1" baseline="0" dirty="0" smtClean="0"/>
                        <a:t> ВСЕГО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509832,7</a:t>
                      </a:r>
                      <a:endParaRPr lang="ru-RU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Налоговые и неналоговые доходы,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156976,7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 том числе налоговые</a:t>
                      </a:r>
                      <a:r>
                        <a:rPr lang="ru-RU" sz="1600" baseline="0" dirty="0" smtClean="0"/>
                        <a:t> и неналоговые доходы, являющиеся источниками формирования дорожного фонда городского округа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9752,4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Безвозмездные поступления, ВСЕГО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352856</a:t>
                      </a:r>
                      <a:endParaRPr lang="ru-RU" sz="1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 том числе межбюджетные трансферты: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i="1" dirty="0" smtClean="0"/>
                        <a:t>         нецелевые (дотации)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 smtClean="0"/>
                        <a:t>89278,4</a:t>
                      </a:r>
                      <a:endParaRPr lang="ru-RU" sz="160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i="1" dirty="0" smtClean="0"/>
                        <a:t>        целевые (субсидии, субвенции, иные межбюджетные трансферты)</a:t>
                      </a:r>
                      <a:endParaRPr lang="ru-RU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 smtClean="0"/>
                        <a:t>263577,6</a:t>
                      </a:r>
                      <a:endParaRPr lang="ru-RU" sz="1600" i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701" name="TextBox 1"/>
          <p:cNvSpPr txBox="1">
            <a:spLocks noChangeArrowheads="1"/>
          </p:cNvSpPr>
          <p:nvPr/>
        </p:nvSpPr>
        <p:spPr bwMode="auto">
          <a:xfrm>
            <a:off x="6300788" y="3141663"/>
            <a:ext cx="43180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ru-RU" sz="1400" b="1"/>
          </a:p>
        </p:txBody>
      </p:sp>
      <p:sp>
        <p:nvSpPr>
          <p:cNvPr id="27702" name="TextBox 1"/>
          <p:cNvSpPr txBox="1">
            <a:spLocks noChangeArrowheads="1"/>
          </p:cNvSpPr>
          <p:nvPr/>
        </p:nvSpPr>
        <p:spPr bwMode="auto">
          <a:xfrm>
            <a:off x="6254750" y="3562350"/>
            <a:ext cx="431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ru-RU" sz="1400" b="1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3794" name="Rectangle 35"/>
          <p:cNvSpPr>
            <a:spLocks noChangeArrowheads="1"/>
          </p:cNvSpPr>
          <p:nvPr/>
        </p:nvSpPr>
        <p:spPr bwMode="auto">
          <a:xfrm>
            <a:off x="0" y="2338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-28927" y="109081"/>
            <a:ext cx="8903317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Какие основные налоговые и неналоговые доходы поступят в</a:t>
            </a:r>
          </a:p>
          <a:p>
            <a:pPr algn="ctr"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бюджет </a:t>
            </a:r>
            <a:r>
              <a:rPr lang="ru-RU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Тоншаевского</a:t>
            </a: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 муниципального района в 2017 году, </a:t>
            </a:r>
            <a:r>
              <a:rPr lang="ru-RU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тыс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.рублей</a:t>
            </a:r>
            <a:endParaRPr lang="ru-RU" sz="20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850" y="1125538"/>
          <a:ext cx="7700755" cy="5541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0755"/>
                <a:gridCol w="1128391"/>
                <a:gridCol w="1091609"/>
              </a:tblGrid>
              <a:tr h="57302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Наименование</a:t>
                      </a:r>
                      <a:endParaRPr lang="ru-RU" sz="14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2016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год</a:t>
                      </a:r>
                      <a:endParaRPr lang="ru-RU" sz="14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Прогноз 2017 год</a:t>
                      </a:r>
                      <a:endParaRPr lang="ru-RU" sz="14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78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Налоговые и неналоговые доходы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161525,2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156976,7</a:t>
                      </a:r>
                      <a:endParaRPr lang="ru-RU" sz="1200" b="1" dirty="0"/>
                    </a:p>
                  </a:txBody>
                  <a:tcPr/>
                </a:tc>
              </a:tr>
              <a:tr h="640438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Налоговые доходы всего,</a:t>
                      </a:r>
                    </a:p>
                    <a:p>
                      <a:r>
                        <a:rPr lang="ru-RU" sz="1600" dirty="0" smtClean="0"/>
                        <a:t>из них: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150005,9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131093,6</a:t>
                      </a:r>
                      <a:endParaRPr lang="ru-RU" sz="1200" b="1" dirty="0"/>
                    </a:p>
                  </a:txBody>
                  <a:tcPr/>
                </a:tc>
              </a:tr>
              <a:tr h="37078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Налог на доходы физических лиц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129964,3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110548,9</a:t>
                      </a:r>
                      <a:endParaRPr lang="ru-RU" sz="1200" dirty="0"/>
                    </a:p>
                  </a:txBody>
                  <a:tcPr/>
                </a:tc>
              </a:tr>
              <a:tr h="37078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Акцизы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10405,8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9752,4</a:t>
                      </a:r>
                      <a:endParaRPr lang="ru-RU" sz="1200" dirty="0"/>
                    </a:p>
                  </a:txBody>
                  <a:tcPr/>
                </a:tc>
              </a:tr>
              <a:tr h="64043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Единый налог на вмененный доход для отдельных видов деятельности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4488,1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4701,4</a:t>
                      </a:r>
                      <a:endParaRPr lang="ru-RU" sz="1200" dirty="0"/>
                    </a:p>
                  </a:txBody>
                  <a:tcPr/>
                </a:tc>
              </a:tr>
              <a:tr h="37078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Единый сельскохозяйственный налог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60,7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66,9</a:t>
                      </a:r>
                      <a:endParaRPr lang="ru-RU" sz="1200" dirty="0"/>
                    </a:p>
                  </a:txBody>
                  <a:tcPr/>
                </a:tc>
              </a:tr>
              <a:tr h="64043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Налог, взимаемый в связи с применением патентной системы налогообложения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48,3</a:t>
                      </a:r>
                      <a:endParaRPr lang="ru-RU" sz="1200" dirty="0"/>
                    </a:p>
                  </a:txBody>
                  <a:tcPr/>
                </a:tc>
              </a:tr>
              <a:tr h="37078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Налог на имущество физических лиц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1414,7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1934,4</a:t>
                      </a:r>
                      <a:endParaRPr lang="ru-RU" sz="1200" dirty="0"/>
                    </a:p>
                  </a:txBody>
                  <a:tcPr/>
                </a:tc>
              </a:tr>
              <a:tr h="37078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Земельный налог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2522,9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2690,8</a:t>
                      </a:r>
                      <a:endParaRPr lang="ru-RU" sz="1200" dirty="0"/>
                    </a:p>
                  </a:txBody>
                  <a:tcPr/>
                </a:tc>
              </a:tr>
              <a:tr h="37078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Государственная</a:t>
                      </a:r>
                      <a:r>
                        <a:rPr lang="ru-RU" sz="1600" baseline="0" dirty="0" smtClean="0"/>
                        <a:t> пошлина</a:t>
                      </a:r>
                    </a:p>
                    <a:p>
                      <a:endParaRPr lang="ru-RU" sz="1600" baseline="0" dirty="0" smtClean="0"/>
                    </a:p>
                    <a:p>
                      <a:r>
                        <a:rPr lang="ru-RU" sz="1600" baseline="0" dirty="0" smtClean="0"/>
                        <a:t>Прочие налоговые доходы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1083,1</a:t>
                      </a:r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24,3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1350,5</a:t>
                      </a:r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0962" name="Rectangle 35"/>
          <p:cNvSpPr>
            <a:spLocks noChangeArrowheads="1"/>
          </p:cNvSpPr>
          <p:nvPr/>
        </p:nvSpPr>
        <p:spPr bwMode="auto">
          <a:xfrm>
            <a:off x="0" y="2338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2410" y="183769"/>
            <a:ext cx="8903317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Какие основные налоговые и неналоговые доходы поступят в</a:t>
            </a:r>
          </a:p>
          <a:p>
            <a:pPr algn="ctr"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бюджет </a:t>
            </a:r>
            <a:r>
              <a:rPr lang="ru-RU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Тоншаевского</a:t>
            </a: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 муниципального района в 2017 году, </a:t>
            </a:r>
            <a:r>
              <a:rPr lang="ru-RU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тыс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.рублей</a:t>
            </a:r>
            <a:endParaRPr lang="ru-RU" sz="20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52400" y="1268413"/>
          <a:ext cx="8380413" cy="391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4151"/>
                <a:gridCol w="1227914"/>
                <a:gridCol w="1187888"/>
              </a:tblGrid>
              <a:tr h="4320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Наименование</a:t>
                      </a:r>
                      <a:endParaRPr lang="ru-RU" sz="14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2016 год</a:t>
                      </a:r>
                      <a:endParaRPr lang="ru-RU" sz="14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Прогноз 2017 год</a:t>
                      </a:r>
                      <a:endParaRPr lang="ru-RU" sz="14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53596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Неналоговые доходы всего,</a:t>
                      </a:r>
                    </a:p>
                    <a:p>
                      <a:r>
                        <a:rPr lang="ru-RU" sz="1600" dirty="0" smtClean="0"/>
                        <a:t>из них: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11519,3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25883,1</a:t>
                      </a:r>
                      <a:endParaRPr lang="ru-RU" sz="1200" b="1" dirty="0"/>
                    </a:p>
                  </a:txBody>
                  <a:tcPr/>
                </a:tc>
              </a:tr>
              <a:tr h="23797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7204,4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7295,7</a:t>
                      </a:r>
                      <a:endParaRPr lang="ru-RU" sz="1200" dirty="0"/>
                    </a:p>
                  </a:txBody>
                  <a:tcPr/>
                </a:tc>
              </a:tr>
              <a:tr h="22717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Плата</a:t>
                      </a:r>
                      <a:r>
                        <a:rPr lang="ru-RU" sz="1600" baseline="0" dirty="0" smtClean="0"/>
                        <a:t> за негативное воздействие на окружающую среду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823,1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1386,3</a:t>
                      </a:r>
                      <a:endParaRPr lang="ru-RU" sz="1200" dirty="0"/>
                    </a:p>
                  </a:txBody>
                  <a:tcPr/>
                </a:tc>
              </a:tr>
              <a:tr h="28991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Доходы от оказания платных услуг и компенсации затрат государства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307,2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Доходы от продажи материальных и нематериальных активов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2468,6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16350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Штрафы, санкции, возмещение ущерба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716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851,1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1002" name="object 3"/>
          <p:cNvSpPr>
            <a:spLocks noChangeArrowheads="1"/>
          </p:cNvSpPr>
          <p:nvPr/>
        </p:nvSpPr>
        <p:spPr bwMode="auto">
          <a:xfrm>
            <a:off x="169863" y="5167313"/>
            <a:ext cx="2457450" cy="15716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ru-RU"/>
          </a:p>
        </p:txBody>
      </p:sp>
      <p:pic>
        <p:nvPicPr>
          <p:cNvPr id="9" name="Picture 11" descr="C:\Users\Kolobova\Desktop\бг16\Безымянный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987824" y="5166952"/>
            <a:ext cx="2204864" cy="157186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0" name="Picture 12" descr="C:\Users\Kolobova\Desktop\343fbe2f69e17dba620999b2d3b7a7df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164887" y="5145192"/>
            <a:ext cx="3663280" cy="1783086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53199" y="91687"/>
            <a:ext cx="8216900" cy="576064"/>
          </a:xfrm>
          <a:prstGeom prst="roundRect">
            <a:avLst/>
          </a:prstGeom>
          <a:solidFill>
            <a:schemeClr val="accent3">
              <a:lumMod val="8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Как зачисляются налоги на территории района</a:t>
            </a:r>
          </a:p>
        </p:txBody>
      </p:sp>
      <p:grpSp>
        <p:nvGrpSpPr>
          <p:cNvPr id="40" name="Группа 39"/>
          <p:cNvGrpSpPr/>
          <p:nvPr/>
        </p:nvGrpSpPr>
        <p:grpSpPr>
          <a:xfrm>
            <a:off x="358501" y="811305"/>
            <a:ext cx="8364269" cy="5226565"/>
            <a:chOff x="420688" y="1004373"/>
            <a:chExt cx="8364269" cy="5226565"/>
          </a:xfrm>
          <a:solidFill>
            <a:schemeClr val="accent3">
              <a:lumMod val="95000"/>
            </a:schemeClr>
          </a:solidFill>
        </p:grpSpPr>
        <p:sp>
          <p:nvSpPr>
            <p:cNvPr id="10247" name="AutoShape 7"/>
            <p:cNvSpPr>
              <a:spLocks noChangeArrowheads="1"/>
            </p:cNvSpPr>
            <p:nvPr/>
          </p:nvSpPr>
          <p:spPr bwMode="auto">
            <a:xfrm>
              <a:off x="6115050" y="1816100"/>
              <a:ext cx="155575" cy="133350"/>
            </a:xfrm>
            <a:custGeom>
              <a:avLst/>
              <a:gdLst/>
              <a:ahLst/>
              <a:cxnLst/>
              <a:rect l="0" t="0" r="0" b="0"/>
              <a:pathLst/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53" name="AutoShape 13"/>
            <p:cNvSpPr>
              <a:spLocks noChangeArrowheads="1"/>
            </p:cNvSpPr>
            <p:nvPr/>
          </p:nvSpPr>
          <p:spPr bwMode="auto">
            <a:xfrm>
              <a:off x="6115050" y="1951038"/>
              <a:ext cx="238125" cy="238125"/>
            </a:xfrm>
            <a:custGeom>
              <a:avLst/>
              <a:gdLst/>
              <a:ahLst/>
              <a:cxnLst/>
              <a:rect l="0" t="0" r="0" b="0"/>
              <a:pathLst/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58" name="AutoShape 18"/>
            <p:cNvSpPr>
              <a:spLocks noChangeArrowheads="1"/>
            </p:cNvSpPr>
            <p:nvPr/>
          </p:nvSpPr>
          <p:spPr bwMode="auto">
            <a:xfrm>
              <a:off x="8521700" y="3981450"/>
              <a:ext cx="249238" cy="420688"/>
            </a:xfrm>
            <a:custGeom>
              <a:avLst/>
              <a:gdLst/>
              <a:ahLst/>
              <a:cxnLst/>
              <a:rect l="0" t="0" r="0" b="0"/>
              <a:pathLst/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72" name="AutoShape 32"/>
            <p:cNvSpPr>
              <a:spLocks noChangeArrowheads="1"/>
            </p:cNvSpPr>
            <p:nvPr/>
          </p:nvSpPr>
          <p:spPr bwMode="auto">
            <a:xfrm>
              <a:off x="1195388" y="6215063"/>
              <a:ext cx="1835150" cy="15875"/>
            </a:xfrm>
            <a:custGeom>
              <a:avLst/>
              <a:gdLst/>
              <a:ahLst/>
              <a:cxnLst/>
              <a:rect l="0" t="0" r="0" b="0"/>
              <a:pathLst/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424657" y="1004373"/>
              <a:ext cx="5211762" cy="120240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Налоги и сборы, установленные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законодательством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646469" y="1004373"/>
              <a:ext cx="3138488" cy="47533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Уровни бюджета</a:t>
              </a: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646469" y="1479705"/>
              <a:ext cx="1675854" cy="72707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100" dirty="0">
                  <a:solidFill>
                    <a:schemeClr val="tx1"/>
                  </a:solidFill>
                </a:rPr>
                <a:t>Бюджет </a:t>
              </a:r>
            </a:p>
            <a:p>
              <a:pPr algn="ctr">
                <a:defRPr/>
              </a:pPr>
              <a:r>
                <a:rPr lang="ru-RU" sz="1100" dirty="0">
                  <a:solidFill>
                    <a:schemeClr val="tx1"/>
                  </a:solidFill>
                </a:rPr>
                <a:t>муниципального </a:t>
              </a:r>
            </a:p>
            <a:p>
              <a:pPr algn="ctr">
                <a:defRPr/>
              </a:pPr>
              <a:r>
                <a:rPr lang="ru-RU" sz="1100" dirty="0">
                  <a:solidFill>
                    <a:schemeClr val="tx1"/>
                  </a:solidFill>
                </a:rPr>
                <a:t>района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322323" y="1487478"/>
              <a:ext cx="1462634" cy="70226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100" dirty="0">
                  <a:solidFill>
                    <a:schemeClr val="tx1"/>
                  </a:solidFill>
                </a:rPr>
                <a:t>Бюджеты </a:t>
              </a:r>
            </a:p>
            <a:p>
              <a:pPr algn="ctr">
                <a:defRPr/>
              </a:pPr>
              <a:r>
                <a:rPr lang="ru-RU" sz="1100" dirty="0">
                  <a:solidFill>
                    <a:schemeClr val="tx1"/>
                  </a:solidFill>
                </a:rPr>
                <a:t>городских и </a:t>
              </a:r>
            </a:p>
            <a:p>
              <a:pPr algn="ctr">
                <a:defRPr/>
              </a:pPr>
              <a:r>
                <a:rPr lang="ru-RU" sz="1100" dirty="0">
                  <a:solidFill>
                    <a:schemeClr val="tx1"/>
                  </a:solidFill>
                </a:rPr>
                <a:t>сельских </a:t>
              </a:r>
            </a:p>
            <a:p>
              <a:pPr algn="ctr">
                <a:defRPr/>
              </a:pPr>
              <a:r>
                <a:rPr lang="ru-RU" sz="1100" dirty="0">
                  <a:solidFill>
                    <a:schemeClr val="tx1"/>
                  </a:solidFill>
                </a:rPr>
                <a:t>поселений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20688" y="2207782"/>
              <a:ext cx="483220" cy="280539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Федеральные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20688" y="5013176"/>
              <a:ext cx="483220" cy="121776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Местные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928662" y="2214554"/>
              <a:ext cx="4728542" cy="35241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ru-RU" dirty="0">
                  <a:solidFill>
                    <a:schemeClr val="tx1"/>
                  </a:solidFill>
                </a:rPr>
                <a:t>Налог на доходы физических лиц 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5643570" y="2214554"/>
              <a:ext cx="1675854" cy="35241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90%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7358082" y="2214554"/>
              <a:ext cx="1426875" cy="35241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10%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928662" y="2571744"/>
              <a:ext cx="7856295" cy="38519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ru-RU" dirty="0">
                  <a:solidFill>
                    <a:schemeClr val="tx1"/>
                  </a:solidFill>
                </a:rPr>
                <a:t>Налоги со специальными налоговыми режимами, в том числе: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928662" y="3000372"/>
              <a:ext cx="4728542" cy="33488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ru-RU" dirty="0">
                  <a:solidFill>
                    <a:schemeClr val="tx1"/>
                  </a:solidFill>
                </a:rPr>
                <a:t>единый налог на вмененный доход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5643570" y="3000372"/>
              <a:ext cx="1675854" cy="33488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100%</a:t>
              </a: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7358082" y="3000372"/>
              <a:ext cx="1426875" cy="33916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-</a:t>
              </a: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928662" y="3357562"/>
              <a:ext cx="4728542" cy="36004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ru-RU" dirty="0">
                  <a:solidFill>
                    <a:schemeClr val="tx1"/>
                  </a:solidFill>
                </a:rPr>
                <a:t>единый сельскохозяйственный налог</a:t>
              </a: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5643570" y="3357562"/>
              <a:ext cx="1655778" cy="38365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50%</a:t>
              </a: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7358083" y="3357562"/>
              <a:ext cx="1426874" cy="37076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50%</a:t>
              </a: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928662" y="3714752"/>
              <a:ext cx="4725852" cy="64294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ru-RU" sz="1600" dirty="0">
                  <a:solidFill>
                    <a:schemeClr val="tx1"/>
                  </a:solidFill>
                </a:rPr>
                <a:t>налог, взимаемый в связи с применением патентной системы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901218" y="4357694"/>
              <a:ext cx="4748101" cy="65548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ru-RU" sz="1600" dirty="0">
                  <a:solidFill>
                    <a:schemeClr val="tx1"/>
                  </a:solidFill>
                </a:rPr>
                <a:t>Государственная пошлина (в зависимости от  установленных полномочий)</a:t>
              </a:r>
            </a:p>
          </p:txBody>
        </p:sp>
        <p:sp>
          <p:nvSpPr>
            <p:cNvPr id="10240" name="Прямоугольник 10239"/>
            <p:cNvSpPr/>
            <p:nvPr/>
          </p:nvSpPr>
          <p:spPr>
            <a:xfrm>
              <a:off x="5643570" y="3714752"/>
              <a:ext cx="1672487" cy="64294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100%</a:t>
              </a:r>
            </a:p>
          </p:txBody>
        </p:sp>
        <p:sp>
          <p:nvSpPr>
            <p:cNvPr id="10241" name="Прямоугольник 10240"/>
            <p:cNvSpPr/>
            <p:nvPr/>
          </p:nvSpPr>
          <p:spPr>
            <a:xfrm>
              <a:off x="7358081" y="3714752"/>
              <a:ext cx="1426876" cy="64294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-</a:t>
              </a:r>
            </a:p>
          </p:txBody>
        </p:sp>
        <p:sp>
          <p:nvSpPr>
            <p:cNvPr id="10242" name="Прямоугольник 10241"/>
            <p:cNvSpPr/>
            <p:nvPr/>
          </p:nvSpPr>
          <p:spPr>
            <a:xfrm>
              <a:off x="5649319" y="4357694"/>
              <a:ext cx="1675854" cy="65548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100%</a:t>
              </a:r>
            </a:p>
          </p:txBody>
        </p:sp>
        <p:sp>
          <p:nvSpPr>
            <p:cNvPr id="10243" name="Прямоугольник 10242"/>
            <p:cNvSpPr/>
            <p:nvPr/>
          </p:nvSpPr>
          <p:spPr>
            <a:xfrm>
              <a:off x="7330822" y="4357694"/>
              <a:ext cx="1454135" cy="65548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100%</a:t>
              </a:r>
            </a:p>
          </p:txBody>
        </p:sp>
        <p:sp>
          <p:nvSpPr>
            <p:cNvPr id="10245" name="Прямоугольник 10244"/>
            <p:cNvSpPr/>
            <p:nvPr/>
          </p:nvSpPr>
          <p:spPr>
            <a:xfrm>
              <a:off x="901218" y="5013176"/>
              <a:ext cx="4748101" cy="60888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ru-RU" dirty="0">
                  <a:solidFill>
                    <a:schemeClr val="tx1"/>
                  </a:solidFill>
                </a:rPr>
                <a:t>Налог на имущество физических лиц</a:t>
              </a:r>
            </a:p>
          </p:txBody>
        </p:sp>
        <p:sp>
          <p:nvSpPr>
            <p:cNvPr id="10248" name="Прямоугольник 10247"/>
            <p:cNvSpPr/>
            <p:nvPr/>
          </p:nvSpPr>
          <p:spPr>
            <a:xfrm>
              <a:off x="5629760" y="5013176"/>
              <a:ext cx="1701062" cy="60888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-</a:t>
              </a:r>
            </a:p>
          </p:txBody>
        </p:sp>
        <p:sp>
          <p:nvSpPr>
            <p:cNvPr id="10249" name="Прямоугольник 10248"/>
            <p:cNvSpPr/>
            <p:nvPr/>
          </p:nvSpPr>
          <p:spPr>
            <a:xfrm>
              <a:off x="7330822" y="5013176"/>
              <a:ext cx="1454135" cy="60888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100%</a:t>
              </a:r>
            </a:p>
          </p:txBody>
        </p:sp>
        <p:sp>
          <p:nvSpPr>
            <p:cNvPr id="10250" name="Прямоугольник 10249"/>
            <p:cNvSpPr/>
            <p:nvPr/>
          </p:nvSpPr>
          <p:spPr>
            <a:xfrm>
              <a:off x="903908" y="5622057"/>
              <a:ext cx="4732511" cy="59300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ru-RU" dirty="0">
                  <a:solidFill>
                    <a:schemeClr val="tx1"/>
                  </a:solidFill>
                </a:rPr>
                <a:t>Земельный налог</a:t>
              </a:r>
            </a:p>
          </p:txBody>
        </p:sp>
        <p:sp>
          <p:nvSpPr>
            <p:cNvPr id="10251" name="Прямоугольник 10250"/>
            <p:cNvSpPr/>
            <p:nvPr/>
          </p:nvSpPr>
          <p:spPr>
            <a:xfrm>
              <a:off x="5636419" y="5622057"/>
              <a:ext cx="1694403" cy="59300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-</a:t>
              </a:r>
            </a:p>
          </p:txBody>
        </p:sp>
        <p:sp>
          <p:nvSpPr>
            <p:cNvPr id="10252" name="Прямоугольник 10251"/>
            <p:cNvSpPr/>
            <p:nvPr/>
          </p:nvSpPr>
          <p:spPr>
            <a:xfrm>
              <a:off x="7330822" y="5622057"/>
              <a:ext cx="1454135" cy="59300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100%</a:t>
              </a:r>
            </a:p>
          </p:txBody>
        </p:sp>
      </p:grpSp>
      <p:pic>
        <p:nvPicPr>
          <p:cNvPr id="36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0313" y="6103938"/>
            <a:ext cx="1296987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125" y="6022975"/>
            <a:ext cx="137795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" descr="C:\Users\ker\Desktop\МОЁ\прочее\- animashka\тематика\расчёт 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41575" y="6037263"/>
            <a:ext cx="2009775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26" descr="C:\Users\ker\Desktop\МОЁ\прочее\- animashka\тематика\расчёт 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05625" y="5892800"/>
            <a:ext cx="1749425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7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2788" name="Rectangle 35"/>
          <p:cNvSpPr>
            <a:spLocks noChangeArrowheads="1"/>
          </p:cNvSpPr>
          <p:nvPr/>
        </p:nvSpPr>
        <p:spPr bwMode="auto">
          <a:xfrm>
            <a:off x="0" y="2338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-108520" y="503755"/>
            <a:ext cx="8903317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Какую помощь из областного бюджета</a:t>
            </a:r>
          </a:p>
          <a:p>
            <a:pPr algn="ctr"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 получает </a:t>
            </a:r>
            <a:r>
              <a:rPr lang="ru-RU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Тоншаевский</a:t>
            </a: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 муниципальный район, 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млн.рублей</a:t>
            </a:r>
          </a:p>
        </p:txBody>
      </p:sp>
      <p:graphicFrame>
        <p:nvGraphicFramePr>
          <p:cNvPr id="32786" name="Object 18"/>
          <p:cNvGraphicFramePr>
            <a:graphicFrameLocks/>
          </p:cNvGraphicFramePr>
          <p:nvPr/>
        </p:nvGraphicFramePr>
        <p:xfrm>
          <a:off x="400050" y="1778000"/>
          <a:ext cx="8755063" cy="4797425"/>
        </p:xfrm>
        <a:graphic>
          <a:graphicData uri="http://schemas.openxmlformats.org/presentationml/2006/ole">
            <p:oleObj spid="_x0000_s32787" r:id="rId3" imgW="8754615" imgH="4797968" progId="Excel.Chart.8">
              <p:embed/>
            </p:oleObj>
          </a:graphicData>
        </a:graphic>
      </p:graphicFrame>
      <p:sp>
        <p:nvSpPr>
          <p:cNvPr id="32790" name="TextBox 3"/>
          <p:cNvSpPr txBox="1">
            <a:spLocks noChangeArrowheads="1"/>
          </p:cNvSpPr>
          <p:nvPr/>
        </p:nvSpPr>
        <p:spPr bwMode="auto">
          <a:xfrm>
            <a:off x="1149350" y="3402013"/>
            <a:ext cx="53340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/>
              <a:t>60,6</a:t>
            </a:r>
          </a:p>
        </p:txBody>
      </p:sp>
      <p:sp>
        <p:nvSpPr>
          <p:cNvPr id="32791" name="TextBox 13"/>
          <p:cNvSpPr txBox="1">
            <a:spLocks noChangeArrowheads="1"/>
          </p:cNvSpPr>
          <p:nvPr/>
        </p:nvSpPr>
        <p:spPr bwMode="auto">
          <a:xfrm>
            <a:off x="1600200" y="3230563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/>
              <a:t>89,2</a:t>
            </a:r>
          </a:p>
        </p:txBody>
      </p:sp>
      <p:sp>
        <p:nvSpPr>
          <p:cNvPr id="32792" name="TextBox 15"/>
          <p:cNvSpPr txBox="1">
            <a:spLocks noChangeArrowheads="1"/>
          </p:cNvSpPr>
          <p:nvPr/>
        </p:nvSpPr>
        <p:spPr bwMode="auto">
          <a:xfrm>
            <a:off x="5511800" y="3630613"/>
            <a:ext cx="2841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/>
              <a:t>0</a:t>
            </a:r>
          </a:p>
        </p:txBody>
      </p:sp>
      <p:sp>
        <p:nvSpPr>
          <p:cNvPr id="32793" name="TextBox 16"/>
          <p:cNvSpPr txBox="1">
            <a:spLocks noChangeArrowheads="1"/>
          </p:cNvSpPr>
          <p:nvPr/>
        </p:nvSpPr>
        <p:spPr bwMode="auto">
          <a:xfrm>
            <a:off x="2471738" y="2449513"/>
            <a:ext cx="631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/>
              <a:t>176,4</a:t>
            </a:r>
          </a:p>
        </p:txBody>
      </p:sp>
      <p:sp>
        <p:nvSpPr>
          <p:cNvPr id="32794" name="TextBox 17"/>
          <p:cNvSpPr txBox="1">
            <a:spLocks noChangeArrowheads="1"/>
          </p:cNvSpPr>
          <p:nvPr/>
        </p:nvSpPr>
        <p:spPr bwMode="auto">
          <a:xfrm>
            <a:off x="3103563" y="3643313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/>
              <a:t>12,5</a:t>
            </a:r>
          </a:p>
        </p:txBody>
      </p:sp>
      <p:sp>
        <p:nvSpPr>
          <p:cNvPr id="32795" name="TextBox 18"/>
          <p:cNvSpPr txBox="1">
            <a:spLocks noChangeArrowheads="1"/>
          </p:cNvSpPr>
          <p:nvPr/>
        </p:nvSpPr>
        <p:spPr bwMode="auto">
          <a:xfrm>
            <a:off x="3779838" y="1925638"/>
            <a:ext cx="482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/>
              <a:t>236</a:t>
            </a:r>
          </a:p>
          <a:p>
            <a:endParaRPr lang="ru-RU" sz="1400" b="1"/>
          </a:p>
        </p:txBody>
      </p:sp>
      <p:sp>
        <p:nvSpPr>
          <p:cNvPr id="32796" name="TextBox 21"/>
          <p:cNvSpPr txBox="1">
            <a:spLocks noChangeArrowheads="1"/>
          </p:cNvSpPr>
          <p:nvPr/>
        </p:nvSpPr>
        <p:spPr bwMode="auto">
          <a:xfrm>
            <a:off x="4227513" y="2055813"/>
            <a:ext cx="482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/>
              <a:t>251</a:t>
            </a:r>
          </a:p>
        </p:txBody>
      </p:sp>
      <p:sp>
        <p:nvSpPr>
          <p:cNvPr id="32797" name="TextBox 22"/>
          <p:cNvSpPr txBox="1">
            <a:spLocks noChangeArrowheads="1"/>
          </p:cNvSpPr>
          <p:nvPr/>
        </p:nvSpPr>
        <p:spPr bwMode="auto">
          <a:xfrm>
            <a:off x="5078413" y="3797300"/>
            <a:ext cx="4333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/>
              <a:t>2,1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914400" y="0"/>
            <a:ext cx="8229600" cy="1285875"/>
          </a:xfrm>
          <a:extLst/>
        </p:spPr>
        <p:txBody>
          <a:bodyPr rtlCol="0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kern="12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</a:t>
            </a: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112713" y="420688"/>
            <a:ext cx="4357687" cy="20621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поступающие в бюджет денежные средства (налоги юридических и физических лиц, доходы от использования имущества, административные платежи и сборы, безвозмездные поступления)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4535488" y="420688"/>
            <a:ext cx="4572000" cy="20621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anchor="ctr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выплачиваемые из бюджета денежные средства (социальные выплаты населению, содержание муниципальных учреждений (образование, ЖКХ, культура, молодежная политика, физическая культура и спорт и другие), капитальное строительство и другие расходы)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12713" y="4919663"/>
            <a:ext cx="4357687" cy="1784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превышение доходов над расходами (можно накапливать резервы, погашать имеющиеся долги)</a:t>
            </a:r>
          </a:p>
          <a:p>
            <a:pPr algn="ctr">
              <a:defRPr/>
            </a:pPr>
            <a:endParaRPr lang="ru-RU" b="1" dirty="0">
              <a:solidFill>
                <a:schemeClr val="accent2"/>
              </a:solidFill>
              <a:cs typeface="Arial" pitchFamily="34" charset="0"/>
            </a:endParaRPr>
          </a:p>
          <a:p>
            <a:pPr algn="ctr">
              <a:defRPr/>
            </a:pPr>
            <a:endParaRPr lang="ru-RU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4578350" y="4919663"/>
            <a:ext cx="4357688" cy="1784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превышение расходов над доходами (необходимы источники покрытия дефицита, можно например использовать остатки средств или привлечь средства в долг)</a:t>
            </a:r>
          </a:p>
        </p:txBody>
      </p:sp>
      <p:pic>
        <p:nvPicPr>
          <p:cNvPr id="38918" name="Picture 2" descr="http://www.adzinstva.by/wp-content/uploads/2012/12/0_7e8ac_c112dbaf_X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7575" y="2428875"/>
            <a:ext cx="2063750" cy="216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9" name="TextBox 1"/>
          <p:cNvSpPr txBox="1">
            <a:spLocks noChangeArrowheads="1"/>
          </p:cNvSpPr>
          <p:nvPr/>
        </p:nvSpPr>
        <p:spPr bwMode="auto">
          <a:xfrm>
            <a:off x="203200" y="3995738"/>
            <a:ext cx="88931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C00000"/>
                </a:solidFill>
              </a:rPr>
              <a:t>Сбалансированность бюджета по доходам и расходам – основополагающее требование, предъявляемое к органам, составляющим и утверждающим бюджет.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1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600"/>
                            </p:stCondLst>
                            <p:childTnLst>
                              <p:par>
                                <p:cTn id="1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3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4839" name="Rectangle 35"/>
          <p:cNvSpPr>
            <a:spLocks noChangeArrowheads="1"/>
          </p:cNvSpPr>
          <p:nvPr/>
        </p:nvSpPr>
        <p:spPr bwMode="auto">
          <a:xfrm>
            <a:off x="0" y="2338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" name="Picture 6" descr="http://krd.ru/uploads/cache/socialimg/44/f0/37029-e0271f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8254" y="175448"/>
            <a:ext cx="1500198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8" descr="http://www.dddkursk.ru/image/lenta/023139.1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269392"/>
            <a:ext cx="1357354" cy="115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8" name="Picture 10" descr="http://boombob.ru/img/picture/Jul/10/f7d4a69600577c35427daff74f8c3964/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88069" y="269392"/>
            <a:ext cx="1944216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80" name="Picture 12" descr="http://vadinsk.pnzreg.ru/files/vadinsk_pnzreg_ru/0-t773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224060"/>
            <a:ext cx="1944216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844" name="TextBox 12"/>
          <p:cNvSpPr txBox="1">
            <a:spLocks noChangeArrowheads="1"/>
          </p:cNvSpPr>
          <p:nvPr/>
        </p:nvSpPr>
        <p:spPr bwMode="auto">
          <a:xfrm>
            <a:off x="215900" y="1543050"/>
            <a:ext cx="87122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/>
              <a:t>Структура расходов бюджета Тоншаевского муниципального района </a:t>
            </a:r>
          </a:p>
          <a:p>
            <a:pPr algn="ctr"/>
            <a:r>
              <a:rPr lang="ru-RU" sz="1400" b="1"/>
              <a:t> по основным отраслям на 2017 год, (%)</a:t>
            </a:r>
          </a:p>
        </p:txBody>
      </p:sp>
      <p:graphicFrame>
        <p:nvGraphicFramePr>
          <p:cNvPr id="34837" name="Object 21"/>
          <p:cNvGraphicFramePr>
            <a:graphicFrameLocks/>
          </p:cNvGraphicFramePr>
          <p:nvPr/>
        </p:nvGraphicFramePr>
        <p:xfrm>
          <a:off x="273050" y="2144713"/>
          <a:ext cx="8370888" cy="4522787"/>
        </p:xfrm>
        <a:graphic>
          <a:graphicData uri="http://schemas.openxmlformats.org/presentationml/2006/ole">
            <p:oleObj spid="_x0000_s34838" r:id="rId8" imgW="8370533" imgH="4523624" progId="Excel.Chart.8">
              <p:embed/>
            </p:oleObj>
          </a:graphicData>
        </a:graphic>
      </p:graphicFrame>
      <p:sp>
        <p:nvSpPr>
          <p:cNvPr id="34845" name="TextBox 6"/>
          <p:cNvSpPr txBox="1">
            <a:spLocks noChangeArrowheads="1"/>
          </p:cNvSpPr>
          <p:nvPr/>
        </p:nvSpPr>
        <p:spPr bwMode="auto">
          <a:xfrm>
            <a:off x="2555875" y="4830763"/>
            <a:ext cx="531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59,3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39750" y="1196975"/>
          <a:ext cx="7200900" cy="4754563"/>
        </p:xfrm>
        <a:graphic>
          <a:graphicData uri="http://schemas.openxmlformats.org/drawingml/2006/table">
            <a:tbl>
              <a:tblPr/>
              <a:tblGrid>
                <a:gridCol w="864096"/>
                <a:gridCol w="3198358"/>
                <a:gridCol w="1188688"/>
                <a:gridCol w="1056611"/>
                <a:gridCol w="893046"/>
              </a:tblGrid>
              <a:tr h="5486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latin typeface="MS Sans Serif"/>
                        </a:rPr>
                        <a:t>Раздел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latin typeface="MS Sans Serif"/>
                        </a:rPr>
                        <a:t>Наименование раздела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latin typeface="MS Sans Serif"/>
                        </a:rPr>
                        <a:t>2016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MS Sans Serif"/>
                        </a:rPr>
                        <a:t>(факт)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MS Sans Serif"/>
                        </a:rPr>
                        <a:t>тыс. руб.</a:t>
                      </a:r>
                      <a:endParaRPr lang="ru-RU" sz="1200" b="1" i="0" u="none" strike="noStrike" dirty="0">
                        <a:latin typeface="MS Sans Serif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latin typeface="MS Sans Serif"/>
                        </a:rPr>
                        <a:t>2017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MS Sans Serif"/>
                        </a:rPr>
                        <a:t>(план)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MS Sans Serif"/>
                        </a:rPr>
                        <a:t>тыс. руб.</a:t>
                      </a:r>
                      <a:endParaRPr lang="ru-RU" sz="1200" b="1" i="0" u="none" strike="noStrike" dirty="0">
                        <a:latin typeface="MS Sans Serif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latin typeface="MS Sans Serif"/>
                        </a:rPr>
                        <a:t>Рост</a:t>
                      </a:r>
                    </a:p>
                    <a:p>
                      <a:pPr algn="ctr" fontAlgn="ctr"/>
                      <a:r>
                        <a:rPr lang="ru-RU" sz="1800" b="1" i="0" u="none" strike="noStrike" dirty="0" smtClean="0">
                          <a:latin typeface="MS Sans Serif"/>
                        </a:rPr>
                        <a:t>%</a:t>
                      </a:r>
                      <a:endParaRPr lang="ru-RU" sz="1800" b="1" i="0" u="none" strike="noStrike" dirty="0">
                        <a:latin typeface="MS Sans Serif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66083,6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66896,7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101,2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938,4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915,6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97,6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5845,9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6875,6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117,6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28520,9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26115,5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91,6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159011,4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13050,1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293025,1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298792,8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059" name="object 10"/>
          <p:cNvSpPr>
            <a:spLocks noChangeArrowheads="1"/>
          </p:cNvSpPr>
          <p:nvPr/>
        </p:nvSpPr>
        <p:spPr bwMode="auto">
          <a:xfrm>
            <a:off x="1000125" y="142875"/>
            <a:ext cx="7469188" cy="369888"/>
          </a:xfrm>
          <a:custGeom>
            <a:avLst/>
            <a:gdLst>
              <a:gd name="T0" fmla="*/ 0 w 7468514"/>
              <a:gd name="T1" fmla="*/ 172717 h 636270"/>
              <a:gd name="T2" fmla="*/ 8605 w 7468514"/>
              <a:gd name="T3" fmla="*/ 104504 h 636270"/>
              <a:gd name="T4" fmla="*/ 32028 w 7468514"/>
              <a:gd name="T5" fmla="*/ 49100 h 636270"/>
              <a:gd name="T6" fmla="*/ 66693 w 7468514"/>
              <a:gd name="T7" fmla="*/ 12339 h 636270"/>
              <a:gd name="T8" fmla="*/ 7370439 w 7468514"/>
              <a:gd name="T9" fmla="*/ 0 h 636270"/>
              <a:gd name="T10" fmla="*/ 7385096 w 7468514"/>
              <a:gd name="T11" fmla="*/ 1624 h 636270"/>
              <a:gd name="T12" fmla="*/ 7424796 w 7468514"/>
              <a:gd name="T13" fmla="*/ 24319 h 636270"/>
              <a:gd name="T14" fmla="*/ 7455411 w 7468514"/>
              <a:gd name="T15" fmla="*/ 69185 h 636270"/>
              <a:gd name="T16" fmla="*/ 7473412 w 7468514"/>
              <a:gd name="T17" fmla="*/ 130380 h 636270"/>
              <a:gd name="T18" fmla="*/ 7476625 w 7468514"/>
              <a:gd name="T19" fmla="*/ 863586 h 636270"/>
              <a:gd name="T20" fmla="*/ 7475625 w 7468514"/>
              <a:gd name="T21" fmla="*/ 887388 h 636270"/>
              <a:gd name="T22" fmla="*/ 7461647 w 7468514"/>
              <a:gd name="T23" fmla="*/ 951984 h 636270"/>
              <a:gd name="T24" fmla="*/ 7434097 w 7468514"/>
              <a:gd name="T25" fmla="*/ 1001828 h 636270"/>
              <a:gd name="T26" fmla="*/ 7396477 w 7468514"/>
              <a:gd name="T27" fmla="*/ 1031073 h 636270"/>
              <a:gd name="T28" fmla="*/ 106190 w 7468514"/>
              <a:gd name="T29" fmla="*/ 1036303 h 636270"/>
              <a:gd name="T30" fmla="*/ 91542 w 7468514"/>
              <a:gd name="T31" fmla="*/ 1034676 h 636270"/>
              <a:gd name="T32" fmla="*/ 51831 w 7468514"/>
              <a:gd name="T33" fmla="*/ 1011989 h 636270"/>
              <a:gd name="T34" fmla="*/ 21192 w 7468514"/>
              <a:gd name="T35" fmla="*/ 967133 h 636270"/>
              <a:gd name="T36" fmla="*/ 3214 w 7468514"/>
              <a:gd name="T37" fmla="*/ 905949 h 636270"/>
              <a:gd name="T38" fmla="*/ 0 w 7468514"/>
              <a:gd name="T39" fmla="*/ 172717 h 63627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468514"/>
              <a:gd name="T61" fmla="*/ 0 h 636270"/>
              <a:gd name="T62" fmla="*/ 7468514 w 7468514"/>
              <a:gd name="T63" fmla="*/ 636270 h 63627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468514" h="636270">
                <a:moveTo>
                  <a:pt x="0" y="106045"/>
                </a:moveTo>
                <a:lnTo>
                  <a:pt x="8593" y="64164"/>
                </a:lnTo>
                <a:lnTo>
                  <a:pt x="31992" y="30147"/>
                </a:lnTo>
                <a:lnTo>
                  <a:pt x="66621" y="7576"/>
                </a:lnTo>
                <a:lnTo>
                  <a:pt x="7362469" y="0"/>
                </a:lnTo>
                <a:lnTo>
                  <a:pt x="7377083" y="999"/>
                </a:lnTo>
                <a:lnTo>
                  <a:pt x="7416744" y="14933"/>
                </a:lnTo>
                <a:lnTo>
                  <a:pt x="7447346" y="42479"/>
                </a:lnTo>
                <a:lnTo>
                  <a:pt x="7465302" y="80051"/>
                </a:lnTo>
                <a:lnTo>
                  <a:pt x="7468514" y="530225"/>
                </a:lnTo>
                <a:lnTo>
                  <a:pt x="7467514" y="544839"/>
                </a:lnTo>
                <a:lnTo>
                  <a:pt x="7453581" y="584500"/>
                </a:lnTo>
                <a:lnTo>
                  <a:pt x="7426035" y="615102"/>
                </a:lnTo>
                <a:lnTo>
                  <a:pt x="7388462" y="633058"/>
                </a:lnTo>
                <a:lnTo>
                  <a:pt x="106070" y="636270"/>
                </a:lnTo>
                <a:lnTo>
                  <a:pt x="91446" y="635270"/>
                </a:lnTo>
                <a:lnTo>
                  <a:pt x="51771" y="621340"/>
                </a:lnTo>
                <a:lnTo>
                  <a:pt x="21168" y="593800"/>
                </a:lnTo>
                <a:lnTo>
                  <a:pt x="3214" y="556235"/>
                </a:lnTo>
                <a:lnTo>
                  <a:pt x="0" y="106045"/>
                </a:lnTo>
                <a:close/>
              </a:path>
            </a:pathLst>
          </a:custGeom>
          <a:noFill/>
          <a:ln w="254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>
                <a:solidFill>
                  <a:srgbClr val="00B050"/>
                </a:solidFill>
                <a:cs typeface="Arial" charset="0"/>
              </a:rPr>
              <a:t>Сравнение расходов по разделам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8313" y="981075"/>
          <a:ext cx="7848600" cy="4662488"/>
        </p:xfrm>
        <a:graphic>
          <a:graphicData uri="http://schemas.openxmlformats.org/drawingml/2006/table">
            <a:tbl>
              <a:tblPr/>
              <a:tblGrid>
                <a:gridCol w="829295"/>
                <a:gridCol w="3672408"/>
                <a:gridCol w="1296144"/>
                <a:gridCol w="1080120"/>
                <a:gridCol w="970905"/>
              </a:tblGrid>
              <a:tr h="5486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latin typeface="MS Sans Serif"/>
                        </a:rPr>
                        <a:t>Раздел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latin typeface="MS Sans Serif"/>
                        </a:rPr>
                        <a:t>Наименование раздела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latin typeface="MS Sans Serif"/>
                        </a:rPr>
                        <a:t>2016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MS Sans Serif"/>
                        </a:rPr>
                        <a:t>(факт)</a:t>
                      </a:r>
                      <a:endParaRPr lang="ru-RU" sz="1200" b="1" i="0" u="none" strike="noStrike" dirty="0">
                        <a:latin typeface="MS Sans Serif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latin typeface="MS Sans Serif"/>
                        </a:rPr>
                        <a:t>2017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latin typeface="MS Sans Serif"/>
                        </a:rPr>
                        <a:t>(план)</a:t>
                      </a:r>
                      <a:endParaRPr lang="ru-RU" sz="1200" b="1" i="0" u="none" strike="noStrike" dirty="0">
                        <a:latin typeface="MS Sans Serif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latin typeface="MS Sans Serif"/>
                        </a:rPr>
                        <a:t>Рост</a:t>
                      </a:r>
                    </a:p>
                    <a:p>
                      <a:pPr algn="ctr" fontAlgn="ctr"/>
                      <a:r>
                        <a:rPr lang="ru-RU" sz="1800" b="1" i="0" u="none" strike="noStrike" dirty="0" smtClean="0">
                          <a:latin typeface="MS Sans Serif"/>
                        </a:rPr>
                        <a:t>%</a:t>
                      </a:r>
                      <a:endParaRPr lang="ru-RU" sz="1800" b="1" i="0" u="none" strike="noStrike" dirty="0">
                        <a:latin typeface="MS Sans Serif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 и кинематография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52845,3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74389,3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140,8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17963,8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11504,5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3648,1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3612,5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1988,3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80,5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149,2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53,6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45762,9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46949,1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102,6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675782,9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550781,7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81,5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089" name="object 10"/>
          <p:cNvSpPr>
            <a:spLocks noChangeArrowheads="1"/>
          </p:cNvSpPr>
          <p:nvPr/>
        </p:nvSpPr>
        <p:spPr bwMode="auto">
          <a:xfrm>
            <a:off x="1000125" y="142875"/>
            <a:ext cx="7469188" cy="369888"/>
          </a:xfrm>
          <a:custGeom>
            <a:avLst/>
            <a:gdLst>
              <a:gd name="T0" fmla="*/ 0 w 7468514"/>
              <a:gd name="T1" fmla="*/ 172717 h 636270"/>
              <a:gd name="T2" fmla="*/ 8605 w 7468514"/>
              <a:gd name="T3" fmla="*/ 104504 h 636270"/>
              <a:gd name="T4" fmla="*/ 32028 w 7468514"/>
              <a:gd name="T5" fmla="*/ 49100 h 636270"/>
              <a:gd name="T6" fmla="*/ 66693 w 7468514"/>
              <a:gd name="T7" fmla="*/ 12339 h 636270"/>
              <a:gd name="T8" fmla="*/ 7370439 w 7468514"/>
              <a:gd name="T9" fmla="*/ 0 h 636270"/>
              <a:gd name="T10" fmla="*/ 7385096 w 7468514"/>
              <a:gd name="T11" fmla="*/ 1624 h 636270"/>
              <a:gd name="T12" fmla="*/ 7424796 w 7468514"/>
              <a:gd name="T13" fmla="*/ 24319 h 636270"/>
              <a:gd name="T14" fmla="*/ 7455411 w 7468514"/>
              <a:gd name="T15" fmla="*/ 69185 h 636270"/>
              <a:gd name="T16" fmla="*/ 7473412 w 7468514"/>
              <a:gd name="T17" fmla="*/ 130380 h 636270"/>
              <a:gd name="T18" fmla="*/ 7476625 w 7468514"/>
              <a:gd name="T19" fmla="*/ 863586 h 636270"/>
              <a:gd name="T20" fmla="*/ 7475625 w 7468514"/>
              <a:gd name="T21" fmla="*/ 887388 h 636270"/>
              <a:gd name="T22" fmla="*/ 7461647 w 7468514"/>
              <a:gd name="T23" fmla="*/ 951984 h 636270"/>
              <a:gd name="T24" fmla="*/ 7434097 w 7468514"/>
              <a:gd name="T25" fmla="*/ 1001828 h 636270"/>
              <a:gd name="T26" fmla="*/ 7396477 w 7468514"/>
              <a:gd name="T27" fmla="*/ 1031073 h 636270"/>
              <a:gd name="T28" fmla="*/ 106190 w 7468514"/>
              <a:gd name="T29" fmla="*/ 1036303 h 636270"/>
              <a:gd name="T30" fmla="*/ 91542 w 7468514"/>
              <a:gd name="T31" fmla="*/ 1034676 h 636270"/>
              <a:gd name="T32" fmla="*/ 51831 w 7468514"/>
              <a:gd name="T33" fmla="*/ 1011989 h 636270"/>
              <a:gd name="T34" fmla="*/ 21192 w 7468514"/>
              <a:gd name="T35" fmla="*/ 967133 h 636270"/>
              <a:gd name="T36" fmla="*/ 3214 w 7468514"/>
              <a:gd name="T37" fmla="*/ 905949 h 636270"/>
              <a:gd name="T38" fmla="*/ 0 w 7468514"/>
              <a:gd name="T39" fmla="*/ 172717 h 63627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468514"/>
              <a:gd name="T61" fmla="*/ 0 h 636270"/>
              <a:gd name="T62" fmla="*/ 7468514 w 7468514"/>
              <a:gd name="T63" fmla="*/ 636270 h 63627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468514" h="636270">
                <a:moveTo>
                  <a:pt x="0" y="106045"/>
                </a:moveTo>
                <a:lnTo>
                  <a:pt x="8593" y="64164"/>
                </a:lnTo>
                <a:lnTo>
                  <a:pt x="31992" y="30147"/>
                </a:lnTo>
                <a:lnTo>
                  <a:pt x="66621" y="7576"/>
                </a:lnTo>
                <a:lnTo>
                  <a:pt x="7362469" y="0"/>
                </a:lnTo>
                <a:lnTo>
                  <a:pt x="7377083" y="999"/>
                </a:lnTo>
                <a:lnTo>
                  <a:pt x="7416744" y="14933"/>
                </a:lnTo>
                <a:lnTo>
                  <a:pt x="7447346" y="42479"/>
                </a:lnTo>
                <a:lnTo>
                  <a:pt x="7465302" y="80051"/>
                </a:lnTo>
                <a:lnTo>
                  <a:pt x="7468514" y="530225"/>
                </a:lnTo>
                <a:lnTo>
                  <a:pt x="7467514" y="544839"/>
                </a:lnTo>
                <a:lnTo>
                  <a:pt x="7453581" y="584500"/>
                </a:lnTo>
                <a:lnTo>
                  <a:pt x="7426035" y="615102"/>
                </a:lnTo>
                <a:lnTo>
                  <a:pt x="7388462" y="633058"/>
                </a:lnTo>
                <a:lnTo>
                  <a:pt x="106070" y="636270"/>
                </a:lnTo>
                <a:lnTo>
                  <a:pt x="91446" y="635270"/>
                </a:lnTo>
                <a:lnTo>
                  <a:pt x="51771" y="621340"/>
                </a:lnTo>
                <a:lnTo>
                  <a:pt x="21168" y="593800"/>
                </a:lnTo>
                <a:lnTo>
                  <a:pt x="3214" y="556235"/>
                </a:lnTo>
                <a:lnTo>
                  <a:pt x="0" y="106045"/>
                </a:lnTo>
                <a:close/>
              </a:path>
            </a:pathLst>
          </a:custGeom>
          <a:noFill/>
          <a:ln w="254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2400" b="1">
                <a:solidFill>
                  <a:srgbClr val="00B050"/>
                </a:solidFill>
                <a:cs typeface="Arial" charset="0"/>
              </a:rPr>
              <a:t>Сравнение расходов по разделам  ( тыс.руб)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950" y="5876925"/>
            <a:ext cx="8821738" cy="792163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Увеличение показателей по разделу </a:t>
            </a:r>
            <a:r>
              <a:rPr lang="en-US" dirty="0"/>
              <a:t>“</a:t>
            </a:r>
            <a:r>
              <a:rPr lang="ru-RU" dirty="0"/>
              <a:t>Культура и </a:t>
            </a:r>
            <a:r>
              <a:rPr lang="ru-RU" dirty="0" err="1"/>
              <a:t>киноматография</a:t>
            </a:r>
            <a:r>
              <a:rPr lang="en-US" dirty="0"/>
              <a:t>”</a:t>
            </a:r>
            <a:r>
              <a:rPr lang="ru-RU" dirty="0"/>
              <a:t> произошло </a:t>
            </a:r>
          </a:p>
          <a:p>
            <a:pPr algn="ctr">
              <a:defRPr/>
            </a:pPr>
            <a:r>
              <a:rPr lang="ru-RU" dirty="0"/>
              <a:t>в связи с планируемым строительством дома культуры в п. </a:t>
            </a:r>
            <a:r>
              <a:rPr lang="ru-RU" dirty="0" err="1"/>
              <a:t>Буреполом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object 19"/>
          <p:cNvSpPr>
            <a:spLocks noChangeArrowheads="1"/>
          </p:cNvSpPr>
          <p:nvPr/>
        </p:nvSpPr>
        <p:spPr bwMode="auto">
          <a:xfrm>
            <a:off x="5280025" y="852488"/>
            <a:ext cx="411163" cy="4318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5058" name="object 25"/>
          <p:cNvSpPr txBox="1">
            <a:spLocks noChangeArrowheads="1"/>
          </p:cNvSpPr>
          <p:nvPr/>
        </p:nvSpPr>
        <p:spPr bwMode="auto">
          <a:xfrm>
            <a:off x="1000125" y="214313"/>
            <a:ext cx="70627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9525" algn="ctr"/>
            <a:r>
              <a:rPr lang="ru-RU" sz="2400" b="1">
                <a:solidFill>
                  <a:srgbClr val="0070C0"/>
                </a:solidFill>
                <a:cs typeface="Arial" charset="0"/>
              </a:rPr>
              <a:t>Приоритеты бюджетных расходов на 2017 год</a:t>
            </a:r>
            <a:endParaRPr lang="ru-RU" sz="2400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45059" name="object 26"/>
          <p:cNvSpPr txBox="1">
            <a:spLocks noChangeArrowheads="1"/>
          </p:cNvSpPr>
          <p:nvPr/>
        </p:nvSpPr>
        <p:spPr bwMode="auto">
          <a:xfrm>
            <a:off x="5913438" y="6597650"/>
            <a:ext cx="300037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11125"/>
            <a:endParaRPr lang="ru-RU" sz="1100">
              <a:latin typeface="Constantia" pitchFamily="18" charset="0"/>
            </a:endParaRPr>
          </a:p>
        </p:txBody>
      </p:sp>
      <p:sp>
        <p:nvSpPr>
          <p:cNvPr id="45060" name="Rectangle 1"/>
          <p:cNvSpPr>
            <a:spLocks noChangeArrowheads="1"/>
          </p:cNvSpPr>
          <p:nvPr/>
        </p:nvSpPr>
        <p:spPr bwMode="auto">
          <a:xfrm>
            <a:off x="323850" y="1263650"/>
            <a:ext cx="7993063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>
              <a:buFontTx/>
              <a:buChar char="-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Обеспечение выплаты и поэтапное повышение заработной платы отдельным категориям работников социальной сферы в соответствии с утвержденными "дорожными картами" развития отраслей социальной сферы.</a:t>
            </a:r>
          </a:p>
          <a:p>
            <a:pPr indent="450850" algn="just"/>
            <a:r>
              <a:rPr lang="ru-RU" b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450850" algn="just" eaLnBrk="0" hangingPunct="0">
              <a:buFontTx/>
              <a:buChar char="-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Строительство Дома культуры в поселке Буреполом,</a:t>
            </a:r>
          </a:p>
          <a:p>
            <a:pPr indent="450850" algn="just" eaLnBrk="0" hangingPunct="0">
              <a:buFontTx/>
              <a:buChar char="-"/>
            </a:pPr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pPr indent="450850" algn="just" eaLnBrk="0" hangingPunct="0">
              <a:buFontTx/>
              <a:buChar char="-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Ремонт  спортзалов в р.п.Пижма, д. Гагаринское,</a:t>
            </a:r>
          </a:p>
          <a:p>
            <a:pPr indent="450850" algn="just" eaLnBrk="0" hangingPunct="0">
              <a:buFontTx/>
              <a:buChar char="-"/>
            </a:pPr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pPr indent="450850" algn="just" eaLnBrk="0" hangingPunct="0">
              <a:buFontTx/>
              <a:buChar char="-"/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Предоставление межбюджетных трансфертов бюджетам поселений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150938" y="96838"/>
            <a:ext cx="6769100" cy="5048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/>
              <a:t>Что такое программный бюджет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4313" y="836613"/>
            <a:ext cx="8712200" cy="33956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90000"/>
              </a:schemeClr>
            </a:solidFill>
          </a:ln>
        </p:spPr>
        <p:txBody>
          <a:bodyPr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ru-RU" sz="1100" dirty="0">
                <a:latin typeface="Calibri" pitchFamily="34" charset="0"/>
              </a:rPr>
              <a:t>         </a:t>
            </a:r>
          </a:p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ru-RU" sz="1100" dirty="0">
                <a:latin typeface="Calibri" pitchFamily="34" charset="0"/>
              </a:rPr>
              <a:t>               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бюджет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ведомства.</a:t>
            </a:r>
          </a:p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Программное бюджетирование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представляет собой методологию планирования, исполнения и контроля за исполнением бюджета, обеспечивающую взаимосвязь процесса распределения расходов с результатами от реализации программ, разрабатываемых на основе стратегических целей, целей социально-экономического развития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Нижегородской области, с учетом приоритетов государственной политики, задач органа местного самоуправления, общественной значимости ожидаемых и конечных результатов использования бюджетных средств.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ru-RU" sz="1200" b="1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ru-RU" sz="1200" b="1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ru-RU" sz="1200" b="1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ru-RU" sz="1200" b="1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ru-RU" sz="1200" b="1" dirty="0">
              <a:latin typeface="Calibri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313" y="5289550"/>
            <a:ext cx="8678862" cy="79216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Районный бюджет на 2017 год сформирован на основе 13 муниципальных программ </a:t>
            </a:r>
            <a:r>
              <a:rPr lang="ru-RU" dirty="0" err="1"/>
              <a:t>Тоншаевского</a:t>
            </a:r>
            <a:r>
              <a:rPr lang="ru-RU" dirty="0"/>
              <a:t> муниципального района</a:t>
            </a:r>
          </a:p>
        </p:txBody>
      </p:sp>
      <p:graphicFrame>
        <p:nvGraphicFramePr>
          <p:cNvPr id="14" name="Схема 13"/>
          <p:cNvGraphicFramePr/>
          <p:nvPr/>
        </p:nvGraphicFramePr>
        <p:xfrm>
          <a:off x="214209" y="3526276"/>
          <a:ext cx="8678271" cy="1749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object 14"/>
          <p:cNvSpPr txBox="1">
            <a:spLocks noChangeArrowheads="1"/>
          </p:cNvSpPr>
          <p:nvPr/>
        </p:nvSpPr>
        <p:spPr bwMode="auto">
          <a:xfrm>
            <a:off x="-33338" y="0"/>
            <a:ext cx="9144001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95250" indent="-84138" algn="ctr">
              <a:tabLst>
                <a:tab pos="2755900" algn="l"/>
              </a:tabLst>
            </a:pPr>
            <a:r>
              <a:rPr lang="ru-RU" sz="2400" b="1">
                <a:solidFill>
                  <a:srgbClr val="002060"/>
                </a:solidFill>
                <a:cs typeface="Arial" charset="0"/>
              </a:rPr>
              <a:t>Как изменится финансирование муниципальных программ в 2017 году (тыс. руб.)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0825" y="908050"/>
          <a:ext cx="8569325" cy="5761038"/>
        </p:xfrm>
        <a:graphic>
          <a:graphicData uri="http://schemas.openxmlformats.org/drawingml/2006/table">
            <a:tbl>
              <a:tblPr/>
              <a:tblGrid>
                <a:gridCol w="5157730"/>
                <a:gridCol w="1198016"/>
                <a:gridCol w="1173962"/>
                <a:gridCol w="1039244"/>
              </a:tblGrid>
              <a:tr h="5485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2016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Рост в % к 2016 году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0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"Развитие образования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Нижегородской области"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292406,54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299255,1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102,3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3621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"Развитие культуры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56835,33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78704,3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138,5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6337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"Развитие агропромышленного комплекса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Нижегородской области"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8241,96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10426,4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106,64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90539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"Защита населения и территорий от чрезвычайных ситуаций, обеспечение пожарной безопасности и безопасности людей на водных объектах в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Тоншаевском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муниципальном районе Нижегородской области"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6447,20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6875,65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106,64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7243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"Управление муниципальным имуществом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 Нижегородской области"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2272,76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3684,5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162,1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6337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"Управление муниципальными финансами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Нижегородской области"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11598,83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11052,2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95,28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6337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"Содействие занятости населения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Нижегородской области"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296,07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101,3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599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"Развитие малого и среднего  предпринимательства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3449,3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3693,9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107,09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object 14"/>
          <p:cNvSpPr txBox="1">
            <a:spLocks noChangeArrowheads="1"/>
          </p:cNvSpPr>
          <p:nvPr/>
        </p:nvSpPr>
        <p:spPr bwMode="auto">
          <a:xfrm>
            <a:off x="34925" y="0"/>
            <a:ext cx="8929688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95250" indent="-84138" algn="ctr">
              <a:tabLst>
                <a:tab pos="2755900" algn="l"/>
              </a:tabLst>
            </a:pPr>
            <a:r>
              <a:rPr lang="ru-RU" sz="2400" b="1">
                <a:solidFill>
                  <a:srgbClr val="002060"/>
                </a:solidFill>
                <a:cs typeface="Arial" charset="0"/>
              </a:rPr>
              <a:t>Как изменится финансирование муниципальных программ в 2017 году (тыс. руб.)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388" y="895350"/>
          <a:ext cx="8640762" cy="5233988"/>
        </p:xfrm>
        <a:graphic>
          <a:graphicData uri="http://schemas.openxmlformats.org/drawingml/2006/table">
            <a:tbl>
              <a:tblPr/>
              <a:tblGrid>
                <a:gridCol w="5172405"/>
                <a:gridCol w="1218151"/>
                <a:gridCol w="1193693"/>
                <a:gridCol w="1056710"/>
              </a:tblGrid>
              <a:tr h="46690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Рост в % к 2016 году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83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"Обеспечение граждан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муниципального района Нижегородской области доступным и комфортным жильем"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151994,63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3775,6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6683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"Противодействие коррупции в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Тоншаевском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муниципальном районе Нижегородской области"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6683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"Развитие физической культуры, спорта и молодежной политики в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Тоншаевском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муниципальном районе Нижегородской области"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3598,09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3662,5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101,79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8890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"Профилактика насилия и жестокого обращения с детьми, безнадзорности и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аправонарушений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несовершеннолетних в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Тоншаевском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районе"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6683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"Профилактика преступлений и иных правонарушений  в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Тоншаевском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муниципальном районе"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6683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</a:p>
                    <a:p>
                      <a:pPr algn="l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537157,72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421526,15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78,4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40529">
                <a:tc>
                  <a:txBody>
                    <a:bodyPr/>
                    <a:lstStyle/>
                    <a:p>
                      <a:pPr algn="l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6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40529">
                <a:tc>
                  <a:txBody>
                    <a:bodyPr/>
                    <a:lstStyle/>
                    <a:p>
                      <a:pPr algn="l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01525" y="1070731"/>
            <a:ext cx="7149148" cy="2677381"/>
          </a:xfrm>
          <a:prstGeom prst="roundRect">
            <a:avLst/>
          </a:prstGeom>
          <a:solidFill>
            <a:srgbClr val="AFDC7E"/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1454531" y="1242902"/>
            <a:ext cx="5472608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4F8A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Общий объем расходов  на 2017 год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4F8A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– 503,8 млн.руб.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804106" y="2138990"/>
            <a:ext cx="254120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Программные расходы</a:t>
            </a:r>
          </a:p>
        </p:txBody>
      </p:sp>
      <p:sp>
        <p:nvSpPr>
          <p:cNvPr id="60425" name="WordArt 106"/>
          <p:cNvSpPr>
            <a:spLocks noChangeArrowheads="1" noChangeShapeType="1" noTextEdit="1"/>
          </p:cNvSpPr>
          <p:nvPr/>
        </p:nvSpPr>
        <p:spPr bwMode="auto">
          <a:xfrm>
            <a:off x="1958586" y="2801514"/>
            <a:ext cx="2232248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24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80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421,5</a:t>
            </a:r>
          </a:p>
          <a:p>
            <a:pPr algn="ctr">
              <a:defRPr/>
            </a:pPr>
            <a:r>
              <a:rPr lang="ru-RU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80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млн.руб</a:t>
            </a:r>
            <a:r>
              <a:rPr lang="ru-RU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80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itchFamily="34" charset="0"/>
              </a:rPr>
              <a:t>.</a:t>
            </a:r>
            <a:r>
              <a:rPr lang="ru-RU" sz="24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80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(83,7%)</a:t>
            </a:r>
          </a:p>
        </p:txBody>
      </p:sp>
      <p:sp>
        <p:nvSpPr>
          <p:cNvPr id="60426" name="WordArt 107"/>
          <p:cNvSpPr>
            <a:spLocks noChangeArrowheads="1" noChangeShapeType="1" noTextEdit="1"/>
          </p:cNvSpPr>
          <p:nvPr/>
        </p:nvSpPr>
        <p:spPr bwMode="auto">
          <a:xfrm>
            <a:off x="4711987" y="2808262"/>
            <a:ext cx="252028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24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80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82,3 </a:t>
            </a:r>
          </a:p>
          <a:p>
            <a:pPr algn="ctr">
              <a:defRPr/>
            </a:pPr>
            <a:r>
              <a:rPr lang="ru-RU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80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млн.руб.</a:t>
            </a:r>
            <a:r>
              <a:rPr lang="ru-RU" sz="24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100000">
                      <a:srgbClr val="80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(16,3%)</a:t>
            </a:r>
          </a:p>
        </p:txBody>
      </p:sp>
      <p:sp>
        <p:nvSpPr>
          <p:cNvPr id="60430" name="Text Box 16"/>
          <p:cNvSpPr txBox="1">
            <a:spLocks noChangeArrowheads="1"/>
          </p:cNvSpPr>
          <p:nvPr/>
        </p:nvSpPr>
        <p:spPr bwMode="auto">
          <a:xfrm>
            <a:off x="4475349" y="2163331"/>
            <a:ext cx="2900734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Непрограммные расходы</a:t>
            </a:r>
            <a:endParaRPr lang="ru-RU" sz="10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55903" y="316711"/>
            <a:ext cx="8229600" cy="710952"/>
          </a:xfrm>
          <a:prstGeom prst="rect">
            <a:avLst/>
          </a:prstGeom>
        </p:spPr>
        <p:txBody>
          <a:bodyPr anchor="ctr">
            <a:normAutofit fontScale="60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Программные и непрограммные расходы бюджета </a:t>
            </a:r>
            <a:r>
              <a:rPr lang="ru-RU" sz="36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Тоншаевского</a:t>
            </a:r>
            <a:r>
              <a:rPr lang="ru-RU" sz="3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 муниципального района</a:t>
            </a:r>
            <a:endParaRPr lang="ru-RU" sz="36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323850" y="4652963"/>
            <a:ext cx="3687763" cy="1897062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Программные расходы </a:t>
            </a:r>
            <a:r>
              <a:rPr lang="ru-RU" sz="1400" dirty="0">
                <a:solidFill>
                  <a:schemeClr val="tx1"/>
                </a:solidFill>
              </a:rPr>
              <a:t>определены исходя из необходимости достижения запланированных индикаторов и конечных результатов муниципальных программ по муниципальным программам </a:t>
            </a:r>
            <a:r>
              <a:rPr lang="ru-RU" sz="1400" dirty="0" err="1">
                <a:solidFill>
                  <a:schemeClr val="tx1"/>
                </a:solidFill>
              </a:rPr>
              <a:t>Тоншаевского</a:t>
            </a:r>
            <a:r>
              <a:rPr lang="ru-RU" sz="1400" dirty="0">
                <a:solidFill>
                  <a:schemeClr val="tx1"/>
                </a:solidFill>
              </a:rPr>
              <a:t> муниципального района Нижегородской области (в 2017 году по 13 муниципальным программам) </a:t>
            </a: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4716463" y="5386388"/>
            <a:ext cx="3260725" cy="1295400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Непрограммные расходы </a:t>
            </a:r>
            <a:r>
              <a:rPr lang="ru-RU" sz="1400" dirty="0">
                <a:solidFill>
                  <a:schemeClr val="tx1"/>
                </a:solidFill>
              </a:rPr>
              <a:t>– расходы не вошедшие в мероприятия муниципальных программ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56583" y="3861048"/>
            <a:ext cx="2570601" cy="1412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Box 10"/>
          <p:cNvSpPr txBox="1">
            <a:spLocks noChangeArrowheads="1"/>
          </p:cNvSpPr>
          <p:nvPr/>
        </p:nvSpPr>
        <p:spPr bwMode="auto">
          <a:xfrm>
            <a:off x="1571625" y="3357563"/>
            <a:ext cx="2071688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400" b="1">
              <a:latin typeface="Georgia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982663" y="292100"/>
            <a:ext cx="717867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МП «Развитие образования </a:t>
            </a:r>
            <a:r>
              <a:rPr lang="ru-RU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Тоншаевского</a:t>
            </a:r>
            <a:r>
              <a:rPr lang="ru-RU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муниципального района Нижегородской области»</a:t>
            </a:r>
          </a:p>
        </p:txBody>
      </p:sp>
      <p:sp>
        <p:nvSpPr>
          <p:cNvPr id="51" name="Rectangle 4"/>
          <p:cNvSpPr txBox="1">
            <a:spLocks/>
          </p:cNvSpPr>
          <p:nvPr/>
        </p:nvSpPr>
        <p:spPr bwMode="auto">
          <a:xfrm>
            <a:off x="571500" y="714375"/>
            <a:ext cx="8001000" cy="50006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endParaRPr lang="ru-RU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204" name="TextBox 1"/>
          <p:cNvSpPr txBox="1">
            <a:spLocks noChangeArrowheads="1"/>
          </p:cNvSpPr>
          <p:nvPr/>
        </p:nvSpPr>
        <p:spPr bwMode="auto">
          <a:xfrm>
            <a:off x="155575" y="1773238"/>
            <a:ext cx="69119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u="sng"/>
              <a:t>Утверждена:</a:t>
            </a:r>
          </a:p>
          <a:p>
            <a:r>
              <a:rPr lang="ru-RU" sz="1200"/>
              <a:t>Постановлением администрации Тоншаевского муниципального района</a:t>
            </a:r>
          </a:p>
          <a:p>
            <a:r>
              <a:rPr lang="ru-RU" sz="1200"/>
              <a:t> Нижегородской области от 12.11.2014 года № 165 «Об утверждении муниципальной программы «Развитие образования Тоншаевского муниципального района  Нижегородской области».</a:t>
            </a:r>
          </a:p>
          <a:p>
            <a:r>
              <a:rPr lang="ru-RU" sz="1200" b="1" u="sng"/>
              <a:t>Срок действия программы:</a:t>
            </a:r>
            <a:r>
              <a:rPr lang="ru-RU" sz="1200"/>
              <a:t> </a:t>
            </a:r>
          </a:p>
          <a:p>
            <a:r>
              <a:rPr lang="ru-RU" sz="1200"/>
              <a:t>2015-2020 годы.</a:t>
            </a:r>
          </a:p>
          <a:p>
            <a:r>
              <a:rPr lang="ru-RU" sz="1200" b="1" u="sng"/>
              <a:t>Муниципальный заказчик – координатор: </a:t>
            </a:r>
          </a:p>
          <a:p>
            <a:r>
              <a:rPr lang="ru-RU" sz="1200"/>
              <a:t>Отдел образования администрации Тоншаевского муниципального района Нижегородской области</a:t>
            </a:r>
          </a:p>
          <a:p>
            <a:r>
              <a:rPr lang="ru-RU" sz="1200" b="1" u="sng"/>
              <a:t>Цель:</a:t>
            </a:r>
          </a:p>
          <a:p>
            <a:r>
              <a:rPr lang="ru-RU" sz="1200"/>
              <a:t>Формирование на территории Тоншаевского муниципального района Нижегородской области образовательной системы, обеспечивающей доступность качественного образования отвечающего потребностям инновационного развития экономики района, ожиданиям общества и каждого гражданина.</a:t>
            </a:r>
          </a:p>
          <a:p>
            <a:r>
              <a:rPr lang="ru-RU" sz="1200" b="1" u="sng"/>
              <a:t>Целевая группа программы:</a:t>
            </a:r>
          </a:p>
          <a:p>
            <a:r>
              <a:rPr lang="ru-RU" sz="1200"/>
              <a:t>Дети дошкольного возраста, учащиеся общеобразовательных учреждений, работники образователных учреждений</a:t>
            </a:r>
          </a:p>
          <a:p>
            <a:endParaRPr lang="ru-RU" sz="12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092280" y="1850023"/>
            <a:ext cx="1641550" cy="1615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590844" y="5373653"/>
            <a:ext cx="4206158" cy="1009595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Всего расходы </a:t>
            </a:r>
          </a:p>
          <a:p>
            <a:pPr algn="ctr">
              <a:defRPr/>
            </a:pPr>
            <a:r>
              <a:rPr lang="ru-RU" sz="1600" b="1" dirty="0"/>
              <a:t>по муниципальной программе на 2017 год </a:t>
            </a:r>
          </a:p>
          <a:p>
            <a:pPr algn="ctr">
              <a:defRPr/>
            </a:pPr>
            <a:r>
              <a:rPr lang="ru-RU" sz="1600" b="1" dirty="0"/>
              <a:t>– 299,2 млн.рублей</a:t>
            </a:r>
          </a:p>
        </p:txBody>
      </p:sp>
      <p:pic>
        <p:nvPicPr>
          <p:cNvPr id="51209" name="Picture 2059" descr="100_44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88" y="5243513"/>
            <a:ext cx="2093912" cy="1441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1210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65950" y="5200650"/>
            <a:ext cx="2001838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1" name="Picture 4" descr="https://im1-tub-ru.yandex.net/i?id=9a088f7b0e9c6975ae7cd5dbd37ffa68-l&amp;n=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65950" y="3740150"/>
            <a:ext cx="1893888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Box 10"/>
          <p:cNvSpPr txBox="1">
            <a:spLocks noChangeArrowheads="1"/>
          </p:cNvSpPr>
          <p:nvPr/>
        </p:nvSpPr>
        <p:spPr bwMode="auto">
          <a:xfrm>
            <a:off x="1571625" y="3357563"/>
            <a:ext cx="2071688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400" b="1">
              <a:latin typeface="Georgia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1042988" y="287338"/>
            <a:ext cx="71770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Подпрограммы муниципальной программы «Развитие образования </a:t>
            </a:r>
            <a:r>
              <a:rPr lang="ru-RU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Тоншаевского</a:t>
            </a:r>
            <a:r>
              <a:rPr lang="ru-RU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муниципального района Нижегородской области»</a:t>
            </a:r>
          </a:p>
        </p:txBody>
      </p:sp>
      <p:sp>
        <p:nvSpPr>
          <p:cNvPr id="51" name="Rectangle 4"/>
          <p:cNvSpPr txBox="1">
            <a:spLocks/>
          </p:cNvSpPr>
          <p:nvPr/>
        </p:nvSpPr>
        <p:spPr bwMode="auto">
          <a:xfrm>
            <a:off x="571500" y="714375"/>
            <a:ext cx="8001000" cy="50006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endParaRPr lang="ru-RU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3252" name="TextBox 5"/>
          <p:cNvSpPr txBox="1">
            <a:spLocks noChangeArrowheads="1"/>
          </p:cNvSpPr>
          <p:nvPr/>
        </p:nvSpPr>
        <p:spPr bwMode="auto">
          <a:xfrm>
            <a:off x="7624763" y="962025"/>
            <a:ext cx="109061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/>
              <a:t>Млн.рублей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504" y="1328905"/>
          <a:ext cx="8784975" cy="260276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{F5AB1C69-6EDB-4FF4-983F-18BD219EF322}</a:tableStyleId>
              </a:tblPr>
              <a:tblGrid>
                <a:gridCol w="4999331"/>
                <a:gridCol w="208280"/>
                <a:gridCol w="1057085"/>
                <a:gridCol w="1152128"/>
                <a:gridCol w="1368151"/>
              </a:tblGrid>
              <a:tr h="65993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Подпрограммы</a:t>
                      </a:r>
                      <a:endParaRPr lang="ru-RU" sz="1600" dirty="0">
                        <a:solidFill>
                          <a:srgbClr val="92D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92D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 год</a:t>
                      </a:r>
                      <a:endParaRPr lang="ru-RU" sz="1600" dirty="0">
                        <a:solidFill>
                          <a:srgbClr val="92D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 год</a:t>
                      </a:r>
                      <a:endParaRPr lang="ru-RU" sz="1600" dirty="0">
                        <a:solidFill>
                          <a:srgbClr val="92D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 к 2016 году</a:t>
                      </a:r>
                      <a:endParaRPr lang="ru-RU" sz="1600" dirty="0">
                        <a:solidFill>
                          <a:srgbClr val="92D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26141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дошкольного образования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90,3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86,7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4444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общего образования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166,6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172,8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103,7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4444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молодежной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политики и оздоровление детей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44440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144,1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26141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реализации муниципальной 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26,6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114,6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Picture 8" descr="C:\Documents and Settings\Админ\Мои документы\Мои рисунки\Березка 2013\РОНО\PA110008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714994" y="4797152"/>
            <a:ext cx="1712688" cy="1274597"/>
          </a:xfrm>
          <a:prstGeom prst="rect">
            <a:avLst/>
          </a:prstGeom>
          <a:noFill/>
          <a:effectLst>
            <a:softEdge rad="127000"/>
          </a:effectLst>
          <a:extLst/>
        </p:spPr>
      </p:pic>
      <p:pic>
        <p:nvPicPr>
          <p:cNvPr id="11" name="Picture 7" descr="Z:\NIKON D3100\02.10.2013\DSC_0219.JPG"/>
          <p:cNvPicPr>
            <a:picLocks noChangeAspect="1" noChangeArrowheads="1"/>
          </p:cNvPicPr>
          <p:nvPr/>
        </p:nvPicPr>
        <p:blipFill rotWithShape="1">
          <a:blip r:embed="rId4" cstate="print">
            <a:extLst/>
          </a:blip>
          <a:srcRect l="9733" t="44221" r="51057" b="10766"/>
          <a:stretch/>
        </p:blipFill>
        <p:spPr bwMode="auto">
          <a:xfrm>
            <a:off x="3347135" y="4797152"/>
            <a:ext cx="2449730" cy="1472412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2" name="Picture 2" descr="C:\Documents and Settings\Админ\Мои документы\Мои рисунки\берёзка лето\летние проекты 13\Копия P8120011.JPG"/>
          <p:cNvPicPr>
            <a:picLocks noChangeAspect="1" noChangeArrowheads="1"/>
          </p:cNvPicPr>
          <p:nvPr/>
        </p:nvPicPr>
        <p:blipFill>
          <a:blip r:embed="rId5" cstate="print"/>
          <a:srcRect l="23363"/>
          <a:stretch>
            <a:fillRect/>
          </a:stretch>
        </p:blipFill>
        <p:spPr>
          <a:xfrm>
            <a:off x="6522567" y="4797152"/>
            <a:ext cx="1655663" cy="1266355"/>
          </a:xfrm>
          <a:prstGeom prst="rect">
            <a:avLst/>
          </a:prstGeom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Box 10"/>
          <p:cNvSpPr txBox="1">
            <a:spLocks noChangeArrowheads="1"/>
          </p:cNvSpPr>
          <p:nvPr/>
        </p:nvSpPr>
        <p:spPr bwMode="auto">
          <a:xfrm>
            <a:off x="1571625" y="3357563"/>
            <a:ext cx="2071688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400" b="1">
              <a:latin typeface="Georgia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509588" y="133350"/>
            <a:ext cx="853281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МП «Развитие культуры </a:t>
            </a:r>
            <a:r>
              <a:rPr lang="ru-RU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Тоншаевского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муниципального района Нижегородской области»</a:t>
            </a:r>
          </a:p>
        </p:txBody>
      </p:sp>
      <p:sp>
        <p:nvSpPr>
          <p:cNvPr id="51" name="Rectangle 4"/>
          <p:cNvSpPr txBox="1">
            <a:spLocks/>
          </p:cNvSpPr>
          <p:nvPr/>
        </p:nvSpPr>
        <p:spPr bwMode="auto">
          <a:xfrm>
            <a:off x="571500" y="714375"/>
            <a:ext cx="8001000" cy="50006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endParaRPr lang="ru-RU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5300" name="TextBox 1"/>
          <p:cNvSpPr txBox="1">
            <a:spLocks noChangeArrowheads="1"/>
          </p:cNvSpPr>
          <p:nvPr/>
        </p:nvSpPr>
        <p:spPr bwMode="auto">
          <a:xfrm>
            <a:off x="155575" y="1773238"/>
            <a:ext cx="6361113" cy="323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u="sng"/>
              <a:t>Утверждена:</a:t>
            </a:r>
          </a:p>
          <a:p>
            <a:r>
              <a:rPr lang="ru-RU" sz="1200"/>
              <a:t>Постановлением администрации Тоншаевского муниципального района</a:t>
            </a:r>
          </a:p>
          <a:p>
            <a:r>
              <a:rPr lang="ru-RU" sz="1200"/>
              <a:t> Нижегородской области от 12.11.2014 года № 1665 «Об утверждении муниципальной программы «Развитие культуры Тоншаевского муниципального района Нижегородской области».</a:t>
            </a:r>
          </a:p>
          <a:p>
            <a:r>
              <a:rPr lang="ru-RU" sz="1200" b="1" u="sng"/>
              <a:t>Срок действия программы:</a:t>
            </a:r>
            <a:r>
              <a:rPr lang="ru-RU" sz="1200"/>
              <a:t> </a:t>
            </a:r>
          </a:p>
          <a:p>
            <a:r>
              <a:rPr lang="ru-RU" sz="1200"/>
              <a:t>2015-2017 годы.</a:t>
            </a:r>
          </a:p>
          <a:p>
            <a:r>
              <a:rPr lang="ru-RU" sz="1200" b="1" u="sng"/>
              <a:t>Муниципальный заказчик – координатор: </a:t>
            </a:r>
          </a:p>
          <a:p>
            <a:r>
              <a:rPr lang="ru-RU" sz="1200"/>
              <a:t>Отдел культуры администрации Тоншаевского муниципального района</a:t>
            </a:r>
          </a:p>
          <a:p>
            <a:r>
              <a:rPr lang="ru-RU" sz="1200"/>
              <a:t>Нижегородской области</a:t>
            </a:r>
          </a:p>
          <a:p>
            <a:r>
              <a:rPr lang="ru-RU" sz="1200" b="1" u="sng"/>
              <a:t>Цель:</a:t>
            </a:r>
          </a:p>
          <a:p>
            <a:r>
              <a:rPr lang="ru-RU" sz="1200"/>
              <a:t>Создание условий и возможностей для повышения роли культуры в воспитании и просвещении населения Тоншаевского муниципального района Нижегородской</a:t>
            </a:r>
          </a:p>
          <a:p>
            <a:r>
              <a:rPr lang="ru-RU" sz="1200"/>
              <a:t>области в ее лучших традициях и достижениях, сохранение культурного наследия и единого культурно-информационного пространства</a:t>
            </a:r>
          </a:p>
          <a:p>
            <a:r>
              <a:rPr lang="ru-RU" sz="1200" b="1" u="sng"/>
              <a:t>Целевая группа программы:</a:t>
            </a:r>
          </a:p>
          <a:p>
            <a:r>
              <a:rPr lang="ru-RU" sz="1200"/>
              <a:t>Жители Тоншаевского муниципального района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23230" y="5405826"/>
            <a:ext cx="4206158" cy="1009595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</a:rPr>
              <a:t>Всего расходы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</a:rPr>
              <a:t>по муниципальной программе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</a:rPr>
              <a:t>на 2017 год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</a:rPr>
              <a:t>– 78,7 млн.рублей</a:t>
            </a:r>
          </a:p>
        </p:txBody>
      </p:sp>
      <p:pic>
        <p:nvPicPr>
          <p:cNvPr id="55304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3213100"/>
            <a:ext cx="2300287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963" y="5229225"/>
            <a:ext cx="2043112" cy="142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6" name="Рисунок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59563" y="1544638"/>
            <a:ext cx="222250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7" name="Рисунок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08763" y="5059363"/>
            <a:ext cx="2411412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Box 10"/>
          <p:cNvSpPr txBox="1">
            <a:spLocks noChangeArrowheads="1"/>
          </p:cNvSpPr>
          <p:nvPr/>
        </p:nvSpPr>
        <p:spPr bwMode="auto">
          <a:xfrm>
            <a:off x="1571625" y="3357563"/>
            <a:ext cx="2071688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400" b="1">
              <a:latin typeface="Georgia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1042988" y="287338"/>
            <a:ext cx="71770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Подпрограммы муниципальной программы МП «Развитие культуры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Тоншаевского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муниципального района Нижегородской области»</a:t>
            </a:r>
          </a:p>
        </p:txBody>
      </p:sp>
      <p:sp>
        <p:nvSpPr>
          <p:cNvPr id="51" name="Rectangle 4"/>
          <p:cNvSpPr txBox="1">
            <a:spLocks/>
          </p:cNvSpPr>
          <p:nvPr/>
        </p:nvSpPr>
        <p:spPr bwMode="auto">
          <a:xfrm>
            <a:off x="571500" y="714375"/>
            <a:ext cx="8001000" cy="50006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endParaRPr lang="ru-RU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7348" name="TextBox 5"/>
          <p:cNvSpPr txBox="1">
            <a:spLocks noChangeArrowheads="1"/>
          </p:cNvSpPr>
          <p:nvPr/>
        </p:nvSpPr>
        <p:spPr bwMode="auto">
          <a:xfrm>
            <a:off x="7624763" y="962025"/>
            <a:ext cx="109061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/>
              <a:t>Млн.рублей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504" y="1328905"/>
          <a:ext cx="8784975" cy="316992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{F5AB1C69-6EDB-4FF4-983F-18BD219EF322}</a:tableStyleId>
              </a:tblPr>
              <a:tblGrid>
                <a:gridCol w="4999331"/>
                <a:gridCol w="208280"/>
                <a:gridCol w="1057085"/>
                <a:gridCol w="1152128"/>
                <a:gridCol w="1368151"/>
              </a:tblGrid>
              <a:tr h="5497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Подпрограммы</a:t>
                      </a:r>
                      <a:endParaRPr lang="ru-RU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 год</a:t>
                      </a:r>
                      <a:endParaRPr lang="ru-RU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 год</a:t>
                      </a:r>
                      <a:endParaRPr lang="ru-RU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 к 2016 году</a:t>
                      </a:r>
                      <a:endParaRPr lang="ru-RU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4918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культурно-досуговой деятельности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библиотечного обслуживания населения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32,9</a:t>
                      </a:r>
                    </a:p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39,5</a:t>
                      </a:r>
                    </a:p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</a:p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49189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музейной деятельности</a:t>
                      </a: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дополнительного образования в области искусств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</a:p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</a:p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118</a:t>
                      </a:r>
                    </a:p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107,5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28935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киноматографии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4918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реализации муниципальной программы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289350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7350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638" y="4699000"/>
            <a:ext cx="2339975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1" name="Рисунок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9113" y="4699000"/>
            <a:ext cx="2628900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2" name="Рисунок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38850" y="4699000"/>
            <a:ext cx="2843213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extBox 10"/>
          <p:cNvSpPr txBox="1">
            <a:spLocks noChangeArrowheads="1"/>
          </p:cNvSpPr>
          <p:nvPr/>
        </p:nvSpPr>
        <p:spPr bwMode="auto">
          <a:xfrm>
            <a:off x="1571625" y="3357563"/>
            <a:ext cx="2071688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400" b="1">
              <a:latin typeface="Georgia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982663" y="292100"/>
            <a:ext cx="71786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МП «Развитие агропромышленного комплекса </a:t>
            </a:r>
            <a:r>
              <a:rPr lang="ru-RU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Тоншаевского</a:t>
            </a:r>
            <a:r>
              <a:rPr lang="ru-RU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муниципального района Нижегородской области»</a:t>
            </a:r>
          </a:p>
        </p:txBody>
      </p:sp>
      <p:sp>
        <p:nvSpPr>
          <p:cNvPr id="51" name="Rectangle 4"/>
          <p:cNvSpPr txBox="1">
            <a:spLocks/>
          </p:cNvSpPr>
          <p:nvPr/>
        </p:nvSpPr>
        <p:spPr bwMode="auto">
          <a:xfrm>
            <a:off x="571500" y="714375"/>
            <a:ext cx="8001000" cy="50006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endParaRPr lang="ru-RU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9396" name="TextBox 1"/>
          <p:cNvSpPr txBox="1">
            <a:spLocks noChangeArrowheads="1"/>
          </p:cNvSpPr>
          <p:nvPr/>
        </p:nvSpPr>
        <p:spPr bwMode="auto">
          <a:xfrm>
            <a:off x="155575" y="1773238"/>
            <a:ext cx="6145213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u="sng"/>
              <a:t>Утверждена:</a:t>
            </a:r>
          </a:p>
          <a:p>
            <a:r>
              <a:rPr lang="ru-RU" sz="1200"/>
              <a:t>Постановлением администрации Тоншаевского муниципального района</a:t>
            </a:r>
          </a:p>
          <a:p>
            <a:r>
              <a:rPr lang="ru-RU" sz="1200"/>
              <a:t> Нижегородской области от 21.07.2014 года № 115 «Об утверждении муниципальной программы «Развитие агропромышленного комплекса Тоншаевского муниципального района  Нижегородской области».</a:t>
            </a:r>
          </a:p>
          <a:p>
            <a:r>
              <a:rPr lang="ru-RU" sz="1200" b="1" u="sng"/>
              <a:t>Срок действия программы:</a:t>
            </a:r>
            <a:r>
              <a:rPr lang="ru-RU" sz="1200"/>
              <a:t> </a:t>
            </a:r>
          </a:p>
          <a:p>
            <a:r>
              <a:rPr lang="ru-RU" sz="1200"/>
              <a:t>2015-2020 годы.</a:t>
            </a:r>
          </a:p>
          <a:p>
            <a:r>
              <a:rPr lang="ru-RU" sz="1200" b="1" u="sng"/>
              <a:t>Муниципальный заказчик – координатор: </a:t>
            </a:r>
          </a:p>
          <a:p>
            <a:r>
              <a:rPr lang="ru-RU" sz="1200"/>
              <a:t>Управление сельского хозяйства Тоншаевского муниципального района Нижегородской области</a:t>
            </a:r>
          </a:p>
          <a:p>
            <a:r>
              <a:rPr lang="ru-RU" sz="1200" b="1" u="sng"/>
              <a:t>Цель:</a:t>
            </a:r>
          </a:p>
          <a:p>
            <a:r>
              <a:rPr lang="ru-RU" sz="1200"/>
              <a:t>Развитие производственно-финансовой деятельности организаций агропромышленного комплекса, создание условий для устойчивого развития сельских территорий;обеспечение эффективности деятельности управления сельского хозяйства администрации Тоншаевского муниципального района Нижегородской области в сфере развития агропромышленного комплекса</a:t>
            </a:r>
          </a:p>
          <a:p>
            <a:r>
              <a:rPr lang="ru-RU" sz="1200" b="1" u="sng"/>
              <a:t>Целевая группа программы:</a:t>
            </a:r>
          </a:p>
          <a:p>
            <a:r>
              <a:rPr lang="ru-RU" sz="1200"/>
              <a:t>Жители Тоншаевского муниципального района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23230" y="5528395"/>
            <a:ext cx="4206158" cy="1009595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2">
                    <a:lumMod val="75000"/>
                  </a:schemeClr>
                </a:solidFill>
              </a:rPr>
              <a:t>Всего расходы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bg2">
                    <a:lumMod val="75000"/>
                  </a:schemeClr>
                </a:solidFill>
              </a:rPr>
              <a:t>по муниципальной программе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bg2">
                    <a:lumMod val="75000"/>
                  </a:schemeClr>
                </a:solidFill>
              </a:rPr>
              <a:t>на 2017 год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bg2">
                    <a:lumMod val="75000"/>
                  </a:schemeClr>
                </a:solidFill>
              </a:rPr>
              <a:t>– 10,4 млн.рублей</a:t>
            </a:r>
          </a:p>
        </p:txBody>
      </p:sp>
      <p:pic>
        <p:nvPicPr>
          <p:cNvPr id="59400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5321300"/>
            <a:ext cx="1895475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1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75" y="1616075"/>
            <a:ext cx="2700338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2" name="Рисунок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35725" y="3357563"/>
            <a:ext cx="2687638" cy="178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3" name="Рисунок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48425" y="5237163"/>
            <a:ext cx="2674938" cy="159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Box 10"/>
          <p:cNvSpPr txBox="1">
            <a:spLocks noChangeArrowheads="1"/>
          </p:cNvSpPr>
          <p:nvPr/>
        </p:nvSpPr>
        <p:spPr bwMode="auto">
          <a:xfrm>
            <a:off x="1571625" y="3357563"/>
            <a:ext cx="2071688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400" b="1">
              <a:latin typeface="Georgia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1042988" y="287338"/>
            <a:ext cx="7177087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Подпрограммы муниципальной программы МП «Развитие агропромышленного комплекса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Тоншаевского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муниципального района Нижегородской области»</a:t>
            </a:r>
          </a:p>
        </p:txBody>
      </p:sp>
      <p:sp>
        <p:nvSpPr>
          <p:cNvPr id="51" name="Rectangle 4"/>
          <p:cNvSpPr txBox="1">
            <a:spLocks/>
          </p:cNvSpPr>
          <p:nvPr/>
        </p:nvSpPr>
        <p:spPr bwMode="auto">
          <a:xfrm>
            <a:off x="571500" y="714375"/>
            <a:ext cx="8001000" cy="50006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endParaRPr lang="ru-RU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1444" name="TextBox 5"/>
          <p:cNvSpPr txBox="1">
            <a:spLocks noChangeArrowheads="1"/>
          </p:cNvSpPr>
          <p:nvPr/>
        </p:nvSpPr>
        <p:spPr bwMode="auto">
          <a:xfrm>
            <a:off x="7624763" y="962025"/>
            <a:ext cx="109061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/>
              <a:t>Млн.рублей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504" y="1328905"/>
          <a:ext cx="8784975" cy="2771047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{F5AB1C69-6EDB-4FF4-983F-18BD219EF322}</a:tableStyleId>
              </a:tblPr>
              <a:tblGrid>
                <a:gridCol w="4999331"/>
                <a:gridCol w="208280"/>
                <a:gridCol w="1057085"/>
                <a:gridCol w="1152128"/>
                <a:gridCol w="1368151"/>
              </a:tblGrid>
              <a:tr h="50711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Подпрограммы</a:t>
                      </a:r>
                      <a:endParaRPr lang="ru-RU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 год</a:t>
                      </a:r>
                      <a:endParaRPr lang="ru-RU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 год</a:t>
                      </a:r>
                      <a:endParaRPr lang="ru-RU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 к 2016 году</a:t>
                      </a:r>
                      <a:endParaRPr lang="ru-RU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7288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сельского хозяйства, пищевой и перерабатывающей промышленности </a:t>
                      </a:r>
                      <a:r>
                        <a:rPr lang="ru-RU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Тоншаевского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муниципального района Нижегородской области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129,6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3994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Устойчивое развитие сельских территорий </a:t>
                      </a:r>
                      <a:r>
                        <a:rPr lang="ru-RU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Тоншаевского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муниципального района Нижегородской области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3202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реализации муниципальной программы</a:t>
                      </a:r>
                    </a:p>
                    <a:p>
                      <a:endParaRPr lang="ru-RU" sz="1200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106,2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32028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446" name="Рисунок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3775" y="4797425"/>
            <a:ext cx="2195513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7" name="Рисунок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797425"/>
            <a:ext cx="2736850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8" name="Рисунок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3850" y="4797425"/>
            <a:ext cx="1785938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Box 10"/>
          <p:cNvSpPr txBox="1">
            <a:spLocks noChangeArrowheads="1"/>
          </p:cNvSpPr>
          <p:nvPr/>
        </p:nvSpPr>
        <p:spPr bwMode="auto">
          <a:xfrm>
            <a:off x="1571625" y="3357563"/>
            <a:ext cx="2071688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400" b="1">
              <a:latin typeface="Georgia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284163" y="195263"/>
            <a:ext cx="853281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МП «Развитие физической культуры , спорта и молодежной политики в </a:t>
            </a:r>
            <a:r>
              <a:rPr lang="ru-RU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Тоншаевском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муниципальном районе Нижегородской области»</a:t>
            </a:r>
          </a:p>
        </p:txBody>
      </p:sp>
      <p:sp>
        <p:nvSpPr>
          <p:cNvPr id="51" name="Rectangle 4"/>
          <p:cNvSpPr txBox="1">
            <a:spLocks/>
          </p:cNvSpPr>
          <p:nvPr/>
        </p:nvSpPr>
        <p:spPr bwMode="auto">
          <a:xfrm>
            <a:off x="571500" y="714375"/>
            <a:ext cx="8001000" cy="50006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endParaRPr lang="ru-RU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3492" name="TextBox 1"/>
          <p:cNvSpPr txBox="1">
            <a:spLocks noChangeArrowheads="1"/>
          </p:cNvSpPr>
          <p:nvPr/>
        </p:nvSpPr>
        <p:spPr bwMode="auto">
          <a:xfrm>
            <a:off x="155575" y="1773238"/>
            <a:ext cx="6086475" cy="323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u="sng"/>
              <a:t>Утверждена:</a:t>
            </a:r>
          </a:p>
          <a:p>
            <a:r>
              <a:rPr lang="ru-RU" sz="1200"/>
              <a:t>Постановлением администрации Тоншаевского муниципального района</a:t>
            </a:r>
          </a:p>
          <a:p>
            <a:r>
              <a:rPr lang="ru-RU" sz="1200"/>
              <a:t> Нижегородской области от 19.11.2014 года № 183 «Об утверждении муниципальной программы «Развитие физической культуры, спорта и молодежной политики в Тоншаевском муниципальном районе Нижегородской области».</a:t>
            </a:r>
          </a:p>
          <a:p>
            <a:r>
              <a:rPr lang="ru-RU" sz="1200" b="1" u="sng"/>
              <a:t>Срок действия программы:</a:t>
            </a:r>
            <a:r>
              <a:rPr lang="ru-RU" sz="1200"/>
              <a:t> </a:t>
            </a:r>
          </a:p>
          <a:p>
            <a:r>
              <a:rPr lang="ru-RU" sz="1200"/>
              <a:t>2015-2020 годы.</a:t>
            </a:r>
          </a:p>
          <a:p>
            <a:r>
              <a:rPr lang="ru-RU" sz="1200" b="1" u="sng"/>
              <a:t>Муниципальный заказчик – координатор: </a:t>
            </a:r>
          </a:p>
          <a:p>
            <a:r>
              <a:rPr lang="ru-RU" sz="1200"/>
              <a:t>Отдел культуры Тоншаевского муниципального района Нижегородской области</a:t>
            </a:r>
          </a:p>
          <a:p>
            <a:r>
              <a:rPr lang="ru-RU" sz="1200" b="1" u="sng"/>
              <a:t>Цель:</a:t>
            </a:r>
          </a:p>
          <a:p>
            <a:r>
              <a:rPr lang="ru-RU" sz="1200"/>
              <a:t>Создание условий, обеспечивающих возможность гражданам систематически заниматься физической культурой и спортом, создание условий для успешного выступления спортсменов городского округа на различных соревнованиях</a:t>
            </a:r>
          </a:p>
          <a:p>
            <a:r>
              <a:rPr lang="ru-RU" sz="1200" b="1" u="sng"/>
              <a:t>Целевая группа программы:</a:t>
            </a:r>
          </a:p>
          <a:p>
            <a:r>
              <a:rPr lang="ru-RU" sz="1200"/>
              <a:t>Жители Тоншаевского муниципального района</a:t>
            </a:r>
          </a:p>
          <a:p>
            <a:endParaRPr lang="ru-RU" sz="120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85102" y="5186630"/>
            <a:ext cx="3572906" cy="1009595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</a:rPr>
              <a:t>Всего расходы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</a:rPr>
              <a:t>по муниципальной программе на 2017 год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C00000"/>
                </a:solidFill>
              </a:rPr>
              <a:t>– 3,7 млн.рублей</a:t>
            </a:r>
          </a:p>
        </p:txBody>
      </p:sp>
      <p:pic>
        <p:nvPicPr>
          <p:cNvPr id="63496" name="Picture 4" descr="P108058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1790700"/>
            <a:ext cx="2689225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7" name="Picture 8" descr="S25001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2050" y="5086350"/>
            <a:ext cx="2732088" cy="16605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" name="Picture 7" descr="DSC_718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3988" y="4929188"/>
            <a:ext cx="2292350" cy="16605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13500000" algn="ctr" rotWithShape="0">
              <a:srgbClr val="808080">
                <a:alpha val="0"/>
              </a:srgbClr>
            </a:outerShdw>
          </a:effectLst>
        </p:spPr>
      </p:pic>
      <p:pic>
        <p:nvPicPr>
          <p:cNvPr id="63499" name="Picture 4" descr="_DSC909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27763" y="3429000"/>
            <a:ext cx="2689225" cy="16065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65538" name="Подзаголовок 3"/>
          <p:cNvSpPr txBox="1">
            <a:spLocks/>
          </p:cNvSpPr>
          <p:nvPr/>
        </p:nvSpPr>
        <p:spPr bwMode="auto">
          <a:xfrm>
            <a:off x="6454775" y="152400"/>
            <a:ext cx="19446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3"/>
          <p:cNvSpPr txBox="1">
            <a:spLocks/>
          </p:cNvSpPr>
          <p:nvPr/>
        </p:nvSpPr>
        <p:spPr>
          <a:xfrm>
            <a:off x="7446963" y="523875"/>
            <a:ext cx="827087" cy="381000"/>
          </a:xfrm>
          <a:prstGeom prst="rect">
            <a:avLst/>
          </a:prstGeom>
        </p:spPr>
        <p:txBody>
          <a:bodyPr>
            <a:normAutofit/>
            <a:scene3d>
              <a:camera prst="orthographicFront">
                <a:rot lat="600000" lon="600000" rev="0"/>
              </a:camera>
              <a:lightRig rig="threePt" dir="t"/>
            </a:scene3d>
            <a:sp3d extrusionH="57150">
              <a:bevelT w="50800" h="57150"/>
              <a:bevelB w="69850" h="38100" prst="artDeco"/>
            </a:sp3d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ru-RU" sz="18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effectLst>
                <a:glow rad="12700">
                  <a:schemeClr val="bg2">
                    <a:lumMod val="50000"/>
                    <a:alpha val="44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40" name="Text Box 12"/>
          <p:cNvSpPr txBox="1">
            <a:spLocks noChangeArrowheads="1"/>
          </p:cNvSpPr>
          <p:nvPr/>
        </p:nvSpPr>
        <p:spPr bwMode="auto">
          <a:xfrm flipV="1">
            <a:off x="4437063" y="3660775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endParaRPr lang="ru-RU"/>
          </a:p>
        </p:txBody>
      </p:sp>
      <p:sp>
        <p:nvSpPr>
          <p:cNvPr id="65541" name="Text Box 17"/>
          <p:cNvSpPr txBox="1">
            <a:spLocks noChangeArrowheads="1"/>
          </p:cNvSpPr>
          <p:nvPr/>
        </p:nvSpPr>
        <p:spPr bwMode="auto">
          <a:xfrm>
            <a:off x="4643438" y="4572000"/>
            <a:ext cx="10810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5542" name="Text Box 19"/>
          <p:cNvSpPr txBox="1">
            <a:spLocks noChangeArrowheads="1"/>
          </p:cNvSpPr>
          <p:nvPr/>
        </p:nvSpPr>
        <p:spPr bwMode="auto">
          <a:xfrm>
            <a:off x="5803900" y="2644775"/>
            <a:ext cx="1152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5543" name="Text Box 23"/>
          <p:cNvSpPr txBox="1">
            <a:spLocks noChangeArrowheads="1"/>
          </p:cNvSpPr>
          <p:nvPr/>
        </p:nvSpPr>
        <p:spPr bwMode="auto">
          <a:xfrm rot="-354369">
            <a:off x="5876925" y="2860675"/>
            <a:ext cx="847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5544" name="Text Box 24"/>
          <p:cNvSpPr txBox="1">
            <a:spLocks noChangeArrowheads="1"/>
          </p:cNvSpPr>
          <p:nvPr/>
        </p:nvSpPr>
        <p:spPr bwMode="auto">
          <a:xfrm>
            <a:off x="6956425" y="3221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65545" name="Text Box 30"/>
          <p:cNvSpPr txBox="1">
            <a:spLocks noChangeArrowheads="1"/>
          </p:cNvSpPr>
          <p:nvPr/>
        </p:nvSpPr>
        <p:spPr bwMode="auto">
          <a:xfrm>
            <a:off x="6224588" y="4152900"/>
            <a:ext cx="544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5546" name="Text Box 33"/>
          <p:cNvSpPr txBox="1">
            <a:spLocks noChangeArrowheads="1"/>
          </p:cNvSpPr>
          <p:nvPr/>
        </p:nvSpPr>
        <p:spPr bwMode="auto">
          <a:xfrm>
            <a:off x="5948363" y="5165725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65547" name="Text Box 34"/>
          <p:cNvSpPr txBox="1">
            <a:spLocks noChangeArrowheads="1"/>
          </p:cNvSpPr>
          <p:nvPr/>
        </p:nvSpPr>
        <p:spPr bwMode="auto">
          <a:xfrm>
            <a:off x="6308725" y="4445000"/>
            <a:ext cx="307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5548" name="Text Box 35"/>
          <p:cNvSpPr txBox="1">
            <a:spLocks noChangeArrowheads="1"/>
          </p:cNvSpPr>
          <p:nvPr/>
        </p:nvSpPr>
        <p:spPr bwMode="auto">
          <a:xfrm>
            <a:off x="6019800" y="4445000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5549" name="Text Box 36"/>
          <p:cNvSpPr txBox="1">
            <a:spLocks noChangeArrowheads="1"/>
          </p:cNvSpPr>
          <p:nvPr/>
        </p:nvSpPr>
        <p:spPr bwMode="auto">
          <a:xfrm>
            <a:off x="6237288" y="6029325"/>
            <a:ext cx="431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20" name="Picture 2" descr="http://static.ngs.ru/news/preview/9783225b4d7f28f8afb02df6dd67374215cdd0a8_6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1007" y="900762"/>
            <a:ext cx="4357718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38576" y="358172"/>
            <a:ext cx="8523998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6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Муниципальные внутренние заимствования в 2017 году</a:t>
            </a:r>
            <a:endParaRPr lang="ru-RU" sz="11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96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18" name="Объект 5"/>
          <p:cNvGraphicFramePr>
            <a:graphicFrameLocks/>
          </p:cNvGraphicFramePr>
          <p:nvPr/>
        </p:nvGraphicFramePr>
        <p:xfrm>
          <a:off x="388938" y="3455988"/>
          <a:ext cx="8474075" cy="2066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594"/>
                <a:gridCol w="1694594"/>
                <a:gridCol w="1694594"/>
                <a:gridCol w="1694594"/>
                <a:gridCol w="1694594"/>
              </a:tblGrid>
              <a:tr h="58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Обязательства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Объем заимствований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января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2017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Объем привлечения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2017году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Объем погашения в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2017году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Планируемый объем заимствований 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января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2018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7144" marR="7144" marT="7144" marB="0" anchor="ctr"/>
                </a:tc>
              </a:tr>
              <a:tr h="22668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Обязательства, действующие на 1 января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2017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7144" marR="7144" marT="714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1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Объем заимствований, всего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</a:tr>
              <a:tr h="2266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1.Бюджетные ссуды и кредиты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</a:tr>
              <a:tr h="3271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 Кредиты коммерческих банков, всего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6" name="Объект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842463608"/>
              </p:ext>
            </p:extLst>
          </p:nvPr>
        </p:nvGraphicFramePr>
        <p:xfrm>
          <a:off x="206375" y="1246188"/>
          <a:ext cx="8775700" cy="4743450"/>
        </p:xfrm>
        <a:graphic>
          <a:graphicData uri="http://schemas.openxmlformats.org/presentationml/2006/ole">
            <p:oleObj spid="_x0000_s72707" name="Диаграмма" r:id="rId3" imgW="8810608" imgH="4762513" progId="Excel.Sheet.8">
              <p:embed/>
            </p:oleObj>
          </a:graphicData>
        </a:graphic>
      </p:graphicFrame>
      <p:sp>
        <p:nvSpPr>
          <p:cNvPr id="72707" name="object 14"/>
          <p:cNvSpPr txBox="1">
            <a:spLocks noChangeArrowheads="1"/>
          </p:cNvSpPr>
          <p:nvPr/>
        </p:nvSpPr>
        <p:spPr bwMode="auto">
          <a:xfrm>
            <a:off x="1042988" y="404813"/>
            <a:ext cx="74723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71438" indent="-61913" algn="ctr" eaLnBrk="0" hangingPunct="0">
              <a:tabLst>
                <a:tab pos="2066925" algn="l"/>
              </a:tabLst>
            </a:pPr>
            <a:r>
              <a:rPr lang="ru-RU" alt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Планируемый </a:t>
            </a:r>
            <a:r>
              <a:rPr lang="ru-RU" alt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предельный объем </a:t>
            </a:r>
            <a:r>
              <a:rPr lang="ru-RU" alt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муниципального долга и верхний предел муниципального долга </a:t>
            </a:r>
            <a:r>
              <a:rPr lang="ru-RU" alt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alt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1.01.2018г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395288"/>
            <a:ext cx="779462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7586" name="Group 20"/>
          <p:cNvGrpSpPr>
            <a:grpSpLocks/>
          </p:cNvGrpSpPr>
          <p:nvPr/>
        </p:nvGrpSpPr>
        <p:grpSpPr bwMode="auto">
          <a:xfrm>
            <a:off x="6884988" y="2000250"/>
            <a:ext cx="2022475" cy="3600450"/>
            <a:chOff x="3924" y="1840"/>
            <a:chExt cx="1315" cy="1749"/>
          </a:xfrm>
        </p:grpSpPr>
        <p:sp>
          <p:nvSpPr>
            <p:cNvPr id="67602" name="Rectangle 9"/>
            <p:cNvSpPr>
              <a:spLocks noChangeArrowheads="1"/>
            </p:cNvSpPr>
            <p:nvPr/>
          </p:nvSpPr>
          <p:spPr bwMode="auto">
            <a:xfrm>
              <a:off x="3949" y="1840"/>
              <a:ext cx="1266" cy="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defTabSz="966788"/>
              <a:r>
                <a:rPr lang="ru-RU" altLang="ru-RU" sz="1100" b="1">
                  <a:solidFill>
                    <a:srgbClr val="170F01"/>
                  </a:solidFill>
                  <a:latin typeface="Times New Roman" pitchFamily="18" charset="0"/>
                  <a:cs typeface="Times New Roman" pitchFamily="18" charset="0"/>
                </a:rPr>
                <a:t>Анатолий Васильевич Коновалов</a:t>
              </a:r>
            </a:p>
            <a:p>
              <a:pPr defTabSz="966788"/>
              <a:endParaRPr lang="ru-RU" altLang="ru-RU" sz="1100" b="1">
                <a:solidFill>
                  <a:srgbClr val="170F0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defTabSz="966788"/>
              <a:r>
                <a:rPr lang="ru-RU" altLang="ru-RU" sz="1100">
                  <a:solidFill>
                    <a:srgbClr val="170F01"/>
                  </a:solidFill>
                  <a:latin typeface="Times New Roman" pitchFamily="18" charset="0"/>
                  <a:cs typeface="Times New Roman" pitchFamily="18" charset="0"/>
                </a:rPr>
                <a:t>Глава местного самоуправления </a:t>
              </a:r>
            </a:p>
            <a:p>
              <a:pPr defTabSz="966788"/>
              <a:r>
                <a:rPr lang="ru-RU" altLang="ru-RU" sz="1100">
                  <a:solidFill>
                    <a:srgbClr val="170F01"/>
                  </a:solidFill>
                  <a:latin typeface="Times New Roman" pitchFamily="18" charset="0"/>
                  <a:cs typeface="Times New Roman" pitchFamily="18" charset="0"/>
                </a:rPr>
                <a:t>Тоншаевского муниципального района</a:t>
              </a:r>
            </a:p>
            <a:p>
              <a:pPr defTabSz="966788"/>
              <a:r>
                <a:rPr lang="ru-RU" altLang="ru-RU" sz="1100">
                  <a:solidFill>
                    <a:srgbClr val="170F01"/>
                  </a:solidFill>
                  <a:latin typeface="Times New Roman" pitchFamily="18" charset="0"/>
                  <a:cs typeface="Times New Roman" pitchFamily="18" charset="0"/>
                </a:rPr>
                <a:t> 8 (83151) 2 16 58,  2 12 55</a:t>
              </a:r>
              <a:r>
                <a:rPr lang="ru-RU" altLang="ru-RU" sz="11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defTabSz="966788"/>
              <a:endParaRPr lang="ru-RU" altLang="ru-RU" sz="1000">
                <a:solidFill>
                  <a:srgbClr val="170F0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defTabSz="966788"/>
              <a:r>
                <a:rPr lang="ru-RU" altLang="ru-RU" sz="1000">
                  <a:latin typeface="Calibri" pitchFamily="34" charset="0"/>
                </a:rPr>
                <a:t> </a:t>
              </a:r>
            </a:p>
          </p:txBody>
        </p:sp>
        <p:sp>
          <p:nvSpPr>
            <p:cNvPr id="5132" name="Rectangle 10"/>
            <p:cNvSpPr>
              <a:spLocks noChangeArrowheads="1"/>
            </p:cNvSpPr>
            <p:nvPr/>
          </p:nvSpPr>
          <p:spPr bwMode="auto">
            <a:xfrm>
              <a:off x="3924" y="2958"/>
              <a:ext cx="1315" cy="63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ctr">
              <a:spAutoFit/>
            </a:bodyPr>
            <a:lstStyle>
              <a:lvl1pPr defTabSz="9667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667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667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667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667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667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667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667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667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ru-RU" altLang="ru-RU" sz="1100" b="1" dirty="0">
                  <a:solidFill>
                    <a:srgbClr val="170F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Антонина  Викторовна  Афанасьева</a:t>
              </a:r>
            </a:p>
            <a:p>
              <a:pPr eaLnBrk="1" hangingPunct="1">
                <a:defRPr/>
              </a:pPr>
              <a:endParaRPr lang="ru-RU" altLang="ru-RU" sz="1100" dirty="0">
                <a:solidFill>
                  <a:srgbClr val="170F0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defRPr/>
              </a:pPr>
              <a:r>
                <a:rPr lang="ru-RU" altLang="ru-RU" sz="1100" dirty="0">
                  <a:solidFill>
                    <a:srgbClr val="170F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Глава администрации </a:t>
              </a:r>
            </a:p>
            <a:p>
              <a:pPr eaLnBrk="1" hangingPunct="1">
                <a:defRPr/>
              </a:pPr>
              <a:r>
                <a:rPr lang="ru-RU" altLang="ru-RU" sz="1100" dirty="0" err="1">
                  <a:solidFill>
                    <a:srgbClr val="170F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Тоншаевского</a:t>
              </a:r>
              <a:r>
                <a:rPr lang="ru-RU" altLang="ru-RU" sz="1100" dirty="0">
                  <a:solidFill>
                    <a:srgbClr val="170F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муниципального района</a:t>
              </a:r>
            </a:p>
            <a:p>
              <a:pPr eaLnBrk="1" hangingPunct="1">
                <a:defRPr/>
              </a:pPr>
              <a:r>
                <a:rPr lang="ru-RU" altLang="ru-RU" sz="1100" dirty="0">
                  <a:solidFill>
                    <a:srgbClr val="170F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8 (83151) 2 16 58,  2 15 55 </a:t>
              </a:r>
            </a:p>
            <a:p>
              <a:pPr eaLnBrk="1" hangingPunct="1">
                <a:defRPr/>
              </a:pPr>
              <a:r>
                <a:rPr lang="ru-RU" altLang="ru-RU" sz="738" dirty="0">
                  <a:latin typeface="Calibri" panose="020F0502020204030204" pitchFamily="34" charset="0"/>
                </a:rPr>
                <a:t> </a:t>
              </a:r>
            </a:p>
          </p:txBody>
        </p:sp>
      </p:grpSp>
      <p:pic>
        <p:nvPicPr>
          <p:cNvPr id="67587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18125" y="4092575"/>
            <a:ext cx="141763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1523061" y="567225"/>
            <a:ext cx="7028398" cy="52754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99FF">
                  <a:alpha val="59000"/>
                </a:srgbClr>
              </a:gs>
              <a:gs pos="50000">
                <a:schemeClr val="bg1">
                  <a:alpha val="55000"/>
                </a:schemeClr>
              </a:gs>
              <a:gs pos="100000">
                <a:srgbClr val="0099FF">
                  <a:alpha val="59000"/>
                </a:srgbClr>
              </a:gs>
            </a:gsLst>
            <a:lin ang="5400000" scaled="1"/>
          </a:gra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lIns="85267" tIns="42633" rIns="85267" bIns="42633" anchor="ctr"/>
          <a:lstStyle/>
          <a:p>
            <a:pPr algn="ctr">
              <a:spcBef>
                <a:spcPct val="50000"/>
              </a:spcBef>
              <a:defRPr/>
            </a:pPr>
            <a:r>
              <a:rPr lang="ru-RU" altLang="ru-RU" sz="2400" b="1" dirty="0">
                <a:solidFill>
                  <a:srgbClr val="006600"/>
                </a:solidFill>
                <a:latin typeface="Calibri" panose="020F0502020204030204" pitchFamily="34" charset="0"/>
              </a:rPr>
              <a:t>Руководители органов местного</a:t>
            </a:r>
            <a:r>
              <a:rPr lang="ru-RU" altLang="ru-RU" sz="2400" dirty="0">
                <a:solidFill>
                  <a:srgbClr val="006600"/>
                </a:solidFill>
                <a:latin typeface="Calibri" panose="020F0502020204030204" pitchFamily="34" charset="0"/>
              </a:rPr>
              <a:t>  </a:t>
            </a:r>
            <a:r>
              <a:rPr lang="ru-RU" altLang="ru-RU" sz="2400" b="1" dirty="0">
                <a:solidFill>
                  <a:srgbClr val="006600"/>
                </a:solidFill>
                <a:latin typeface="Calibri" panose="020F0502020204030204" pitchFamily="34" charset="0"/>
              </a:rPr>
              <a:t>самоуправления</a:t>
            </a:r>
          </a:p>
        </p:txBody>
      </p:sp>
      <p:pic>
        <p:nvPicPr>
          <p:cNvPr id="67591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94313" y="1920875"/>
            <a:ext cx="1473200" cy="174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2" name="Picture 4" descr="P111033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93900" y="3609975"/>
            <a:ext cx="1157288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3" name="Рисунок 5" descr="Рисунок2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9550" y="2381250"/>
            <a:ext cx="4827588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4" name="Picture 34" descr="DSC_2937 -1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2400" y="2374900"/>
            <a:ext cx="1335088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5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311275" y="3201988"/>
            <a:ext cx="1963738" cy="157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6" name="Picture 12" descr="_DSC1973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100388" y="3581400"/>
            <a:ext cx="10779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7" name="Picture 4" descr="P111033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4663" y="3549650"/>
            <a:ext cx="1157287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8" name="Picture 10" descr="_DSC6307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44813" y="2792413"/>
            <a:ext cx="172243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9" name="Picture 2059" descr="100_4407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343150" y="4546600"/>
            <a:ext cx="1382713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600" name="Picture 10" descr="_DSC1968"/>
          <p:cNvPicPr>
            <a:picLocks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282700" y="4970463"/>
            <a:ext cx="1171575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601" name="Picture 1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81075" y="4410075"/>
            <a:ext cx="808038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9552" y="48888"/>
            <a:ext cx="8401202" cy="667549"/>
          </a:xfrm>
          <a:prstGeom prst="round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1pPr>
            <a:lvl2pPr marL="742950" indent="-28575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b="1">
                <a:solidFill>
                  <a:schemeClr val="tx2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srgbClr val="FFFFFF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B05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Открытые информационные ресурсы</a:t>
            </a:r>
            <a:endParaRPr lang="ru-RU" sz="2400" b="0" dirty="0" smtClean="0">
              <a:solidFill>
                <a:srgbClr val="00B05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68613" name="Прямоугольник 4"/>
          <p:cNvSpPr>
            <a:spLocks noChangeArrowheads="1"/>
          </p:cNvSpPr>
          <p:nvPr/>
        </p:nvSpPr>
        <p:spPr bwMode="auto">
          <a:xfrm>
            <a:off x="8532813" y="3244850"/>
            <a:ext cx="503237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4" name="Прямоугольник 8"/>
          <p:cNvSpPr>
            <a:spLocks noChangeArrowheads="1"/>
          </p:cNvSpPr>
          <p:nvPr/>
        </p:nvSpPr>
        <p:spPr bwMode="auto">
          <a:xfrm>
            <a:off x="825500" y="3244850"/>
            <a:ext cx="7161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Интернет портал государственных и муниципальных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услуг Нижегородской области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 http://gu.nnov.ru/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5" name="Прямоугольник 9"/>
          <p:cNvSpPr>
            <a:spLocks noChangeArrowheads="1"/>
          </p:cNvSpPr>
          <p:nvPr/>
        </p:nvSpPr>
        <p:spPr bwMode="auto">
          <a:xfrm>
            <a:off x="825500" y="4156075"/>
            <a:ext cx="65055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Официальный сайт Нижегородской области для размещения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информации О размещении государственных и муниципальных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заказов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http://www.goszakaz.nnov.ru/index.html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6" name="Прямоугольник 10"/>
          <p:cNvSpPr>
            <a:spLocks noChangeArrowheads="1"/>
          </p:cNvSpPr>
          <p:nvPr/>
        </p:nvSpPr>
        <p:spPr bwMode="auto">
          <a:xfrm>
            <a:off x="906463" y="5445125"/>
            <a:ext cx="71294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Официальный сайт для размещения информации о государственных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и муниципальных учреждениях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http://bus.gov.ru/public/home.html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7" name="Прямоугольник 11"/>
          <p:cNvSpPr>
            <a:spLocks noChangeArrowheads="1"/>
          </p:cNvSpPr>
          <p:nvPr/>
        </p:nvSpPr>
        <p:spPr bwMode="auto">
          <a:xfrm>
            <a:off x="857250" y="928688"/>
            <a:ext cx="76581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Официальный сайт администрации Тоншаевского муниципального района  </a:t>
            </a:r>
            <a:r>
              <a:rPr lang="en-US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http://www.tns.omsu-nnov.ru</a:t>
            </a:r>
            <a:r>
              <a:rPr lang="ru-RU"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ru-RU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Адрес электронной почты Управления финансов: </a:t>
            </a:r>
            <a:r>
              <a:rPr lang="en-US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fo_tonsh@mts-nn.ru</a:t>
            </a:r>
            <a:endParaRPr lang="ru-RU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8618" name="Прямоугольник 8"/>
          <p:cNvSpPr>
            <a:spLocks noChangeArrowheads="1"/>
          </p:cNvSpPr>
          <p:nvPr/>
        </p:nvSpPr>
        <p:spPr bwMode="auto">
          <a:xfrm>
            <a:off x="825500" y="2306638"/>
            <a:ext cx="71612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folHlink"/>
              </a:buClr>
              <a:buFont typeface="Wingdings" pitchFamily="2" charset="2"/>
              <a:buChar char="ü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Информационно-аналитические материалы по бюджету  </a:t>
            </a:r>
          </a:p>
        </p:txBody>
      </p:sp>
      <p:sp>
        <p:nvSpPr>
          <p:cNvPr id="68619" name="Прямоугольник 9"/>
          <p:cNvSpPr>
            <a:spLocks noChangeArrowheads="1"/>
          </p:cNvSpPr>
          <p:nvPr/>
        </p:nvSpPr>
        <p:spPr bwMode="auto">
          <a:xfrm>
            <a:off x="1692275" y="2667000"/>
            <a:ext cx="38020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http://tns.omsu-nnov.ru/?id=121999</a:t>
            </a:r>
            <a:endParaRPr lang="ru-RU"/>
          </a:p>
        </p:txBody>
      </p:sp>
      <p:sp>
        <p:nvSpPr>
          <p:cNvPr id="6862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ru-RU"/>
          </a:p>
        </p:txBody>
      </p:sp>
      <p:sp>
        <p:nvSpPr>
          <p:cNvPr id="68621" name="Rectangle 3"/>
          <p:cNvSpPr>
            <a:spLocks noChangeArrowheads="1"/>
          </p:cNvSpPr>
          <p:nvPr/>
        </p:nvSpPr>
        <p:spPr bwMode="auto">
          <a:xfrm>
            <a:off x="-234080050" y="4572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lIns="-71415" tIns="-66654" rIns="0" bIns="0" anchor="ctr">
            <a:spAutoFit/>
          </a:bodyPr>
          <a:lstStyle/>
          <a:p>
            <a:pPr eaLnBrk="0" hangingPunct="0"/>
            <a:r>
              <a:rPr lang="ru-RU" altLang="ru-RU" sz="1300">
                <a:latin typeface="var(--font-regular)"/>
              </a:rPr>
              <a:t>1</a:t>
            </a:r>
            <a:endParaRPr lang="ru-RU" altLang="ru-RU" sz="1300" b="1">
              <a:solidFill>
                <a:srgbClr val="551A8B"/>
              </a:solidFill>
              <a:latin typeface="var(--font-regular)"/>
              <a:hlinkClick r:id="rId4"/>
            </a:endParaRPr>
          </a:p>
          <a:p>
            <a:pPr eaLnBrk="0" fontAlgn="t" hangingPunct="0"/>
            <a:r>
              <a:rPr lang="ru-RU" altLang="ru-RU" sz="1300" b="1">
                <a:solidFill>
                  <a:srgbClr val="551A8B"/>
                </a:solidFill>
                <a:latin typeface="var(--font-regular)"/>
                <a:hlinkClick r:id="rId4"/>
              </a:rPr>
              <a:t>Тоншаевский</a:t>
            </a:r>
            <a:r>
              <a:rPr lang="ru-RU" altLang="ru-RU" sz="1300">
                <a:solidFill>
                  <a:srgbClr val="551A8B"/>
                </a:solidFill>
                <a:latin typeface="var(--font-regular)"/>
                <a:hlinkClick r:id="rId4"/>
              </a:rPr>
              <a:t> </a:t>
            </a:r>
            <a:r>
              <a:rPr lang="ru-RU" altLang="ru-RU" sz="1300" b="1">
                <a:solidFill>
                  <a:srgbClr val="551A8B"/>
                </a:solidFill>
                <a:latin typeface="var(--font-regular)"/>
                <a:hlinkClick r:id="rId4"/>
              </a:rPr>
              <a:t>район</a:t>
            </a:r>
            <a:endParaRPr lang="ru-RU" altLang="ru-RU" sz="1300">
              <a:latin typeface="var(--font-regular)"/>
            </a:endParaRPr>
          </a:p>
          <a:p>
            <a:pPr eaLnBrk="0" fontAlgn="t" hangingPunct="0"/>
            <a:r>
              <a:rPr lang="ru-RU" altLang="ru-RU" sz="900" b="1">
                <a:solidFill>
                  <a:srgbClr val="551A8B"/>
                </a:solidFill>
                <a:latin typeface="var(--font-regular)"/>
                <a:hlinkClick r:id="rId5"/>
              </a:rPr>
              <a:t>Тоншаевский</a:t>
            </a:r>
            <a:r>
              <a:rPr lang="ru-RU" altLang="ru-RU">
                <a:solidFill>
                  <a:srgbClr val="551A8B"/>
                </a:solidFill>
                <a:latin typeface="var(--font-regular)"/>
                <a:hlinkClick r:id="rId5"/>
              </a:rPr>
              <a:t> </a:t>
            </a:r>
            <a:r>
              <a:rPr lang="ru-RU" altLang="ru-RU" b="1">
                <a:solidFill>
                  <a:srgbClr val="551A8B"/>
                </a:solidFill>
                <a:latin typeface="var(--font-regular)"/>
                <a:hlinkClick r:id="rId5"/>
              </a:rPr>
              <a:t>район</a:t>
            </a:r>
            <a:endParaRPr lang="ru-RU" altLang="ru-RU"/>
          </a:p>
          <a:p>
            <a:pPr eaLnBrk="0" fontAlgn="t" hangingPunct="0"/>
            <a:r>
              <a:rPr lang="ru-RU" altLang="ru-RU">
                <a:solidFill>
                  <a:srgbClr val="551A8B"/>
                </a:solidFill>
                <a:latin typeface="var(--font-regular)"/>
                <a:hlinkClick r:id="rId6"/>
              </a:rPr>
              <a:t>Новости</a:t>
            </a:r>
            <a:endParaRPr lang="ru-RU" altLang="ru-RU"/>
          </a:p>
          <a:p>
            <a:pPr eaLnBrk="0" fontAlgn="t" hangingPunct="0"/>
            <a:r>
              <a:rPr lang="ru-RU" altLang="ru-RU">
                <a:solidFill>
                  <a:srgbClr val="551A8B"/>
                </a:solidFill>
                <a:latin typeface="var(--font-regular)"/>
                <a:hlinkClick r:id="rId7"/>
              </a:rPr>
              <a:t>Исполнительная власть</a:t>
            </a:r>
            <a:endParaRPr lang="ru-RU" altLang="ru-RU"/>
          </a:p>
          <a:p>
            <a:pPr eaLnBrk="0" fontAlgn="t" hangingPunct="0"/>
            <a:r>
              <a:rPr lang="ru-RU" altLang="ru-RU">
                <a:solidFill>
                  <a:srgbClr val="551A8B"/>
                </a:solidFill>
                <a:latin typeface="var(--font-regular)"/>
                <a:hlinkClick r:id="rId8"/>
              </a:rPr>
              <a:t>Контакты</a:t>
            </a:r>
            <a:endParaRPr lang="ru-RU" altLang="ru-RU"/>
          </a:p>
          <a:p>
            <a:pPr eaLnBrk="0" fontAlgn="t" hangingPunct="0"/>
            <a:r>
              <a:rPr lang="ru-RU" altLang="ru-RU" sz="1000">
                <a:solidFill>
                  <a:srgbClr val="DD0000"/>
                </a:solidFill>
                <a:cs typeface="Arial" charset="0"/>
              </a:rPr>
              <a:t>tns.omsu-nnov.ru</a:t>
            </a:r>
            <a:endParaRPr lang="ru-RU" altLang="ru-RU" sz="1000">
              <a:latin typeface="var(--font-regular)"/>
            </a:endParaRPr>
          </a:p>
          <a:p>
            <a:pPr eaLnBrk="0" hangingPunct="0"/>
            <a:endParaRPr lang="ru-RU" altLang="ru-RU"/>
          </a:p>
        </p:txBody>
      </p:sp>
    </p:spTree>
    <p:custDataLst>
      <p:tags r:id="rId1"/>
    </p:custDataLst>
  </p:cSld>
  <p:clrMapOvr>
    <a:masterClrMapping/>
  </p:clrMapOvr>
  <p:transition spd="slow" advTm="432000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2341</TotalTime>
  <Words>2844</Words>
  <Application>Microsoft Office PowerPoint</Application>
  <PresentationFormat>Экран (4:3)</PresentationFormat>
  <Paragraphs>682</Paragraphs>
  <Slides>37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37</vt:i4>
      </vt:variant>
    </vt:vector>
  </HeadingPairs>
  <TitlesOfParts>
    <vt:vector size="40" baseType="lpstr">
      <vt:lpstr>Оформление по умолчанию</vt:lpstr>
      <vt:lpstr>Диаграмма</vt:lpstr>
      <vt:lpstr>Диаграмма Microsoft Office Excel</vt:lpstr>
      <vt:lpstr>Бюджет для граждан Тоншаевского муниципального района </vt:lpstr>
      <vt:lpstr> На чем основывается составление проекта районного бюджета</vt:lpstr>
      <vt:lpstr>Слайд 3</vt:lpstr>
      <vt:lpstr>Что такое бюджет</vt:lpstr>
      <vt:lpstr>Слайд 5</vt:lpstr>
      <vt:lpstr>Слайд 6</vt:lpstr>
      <vt:lpstr>Слайд 7</vt:lpstr>
      <vt:lpstr>  Основные параметры бюджета  Тоншаевского муниципального района (млн.руб.)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 </vt:lpstr>
      <vt:lpstr>Слайд 35</vt:lpstr>
      <vt:lpstr>Слайд 36</vt:lpstr>
      <vt:lpstr>Слайд 37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Ksenya</cp:lastModifiedBy>
  <cp:revision>485</cp:revision>
  <cp:lastPrinted>2017-03-15T10:32:14Z</cp:lastPrinted>
  <dcterms:created xsi:type="dcterms:W3CDTF">2015-01-21T13:52:30Z</dcterms:created>
  <dcterms:modified xsi:type="dcterms:W3CDTF">2017-03-17T12:13:15Z</dcterms:modified>
  <cp:contentStatus/>
</cp:coreProperties>
</file>