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55"/>
  </p:notesMasterIdLst>
  <p:handoutMasterIdLst>
    <p:handoutMasterId r:id="rId56"/>
  </p:handoutMasterIdLst>
  <p:sldIdLst>
    <p:sldId id="265" r:id="rId5"/>
    <p:sldId id="307" r:id="rId6"/>
    <p:sldId id="308" r:id="rId7"/>
    <p:sldId id="270" r:id="rId8"/>
    <p:sldId id="325" r:id="rId9"/>
    <p:sldId id="326" r:id="rId10"/>
    <p:sldId id="327" r:id="rId11"/>
    <p:sldId id="297" r:id="rId12"/>
    <p:sldId id="272" r:id="rId13"/>
    <p:sldId id="324" r:id="rId14"/>
    <p:sldId id="274" r:id="rId15"/>
    <p:sldId id="309" r:id="rId16"/>
    <p:sldId id="310" r:id="rId17"/>
    <p:sldId id="280" r:id="rId18"/>
    <p:sldId id="296" r:id="rId19"/>
    <p:sldId id="294" r:id="rId20"/>
    <p:sldId id="273" r:id="rId21"/>
    <p:sldId id="276" r:id="rId22"/>
    <p:sldId id="275" r:id="rId23"/>
    <p:sldId id="311" r:id="rId24"/>
    <p:sldId id="301" r:id="rId25"/>
    <p:sldId id="300" r:id="rId26"/>
    <p:sldId id="302" r:id="rId27"/>
    <p:sldId id="303" r:id="rId28"/>
    <p:sldId id="304" r:id="rId29"/>
    <p:sldId id="333" r:id="rId30"/>
    <p:sldId id="328" r:id="rId31"/>
    <p:sldId id="305" r:id="rId32"/>
    <p:sldId id="306" r:id="rId33"/>
    <p:sldId id="292" r:id="rId34"/>
    <p:sldId id="291" r:id="rId35"/>
    <p:sldId id="298" r:id="rId36"/>
    <p:sldId id="281" r:id="rId37"/>
    <p:sldId id="282" r:id="rId38"/>
    <p:sldId id="283" r:id="rId39"/>
    <p:sldId id="284" r:id="rId40"/>
    <p:sldId id="331" r:id="rId41"/>
    <p:sldId id="312" r:id="rId42"/>
    <p:sldId id="314" r:id="rId43"/>
    <p:sldId id="329" r:id="rId44"/>
    <p:sldId id="316" r:id="rId45"/>
    <p:sldId id="288" r:id="rId46"/>
    <p:sldId id="289" r:id="rId47"/>
    <p:sldId id="290" r:id="rId48"/>
    <p:sldId id="317" r:id="rId49"/>
    <p:sldId id="271" r:id="rId50"/>
    <p:sldId id="293" r:id="rId51"/>
    <p:sldId id="334" r:id="rId52"/>
    <p:sldId id="319" r:id="rId53"/>
    <p:sldId id="335" r:id="rId54"/>
  </p:sldIdLst>
  <p:sldSz cx="12192000" cy="6858000"/>
  <p:notesSz cx="6735763" cy="9866313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01" autoAdjust="0"/>
    <p:restoredTop sz="95843" autoAdjust="0"/>
  </p:normalViewPr>
  <p:slideViewPr>
    <p:cSldViewPr snapToGrid="0" showGuides="1">
      <p:cViewPr varScale="1">
        <p:scale>
          <a:sx n="75" d="100"/>
          <a:sy n="75" d="100"/>
        </p:scale>
        <p:origin x="66" y="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1" d="100"/>
          <a:sy n="91" d="100"/>
        </p:scale>
        <p:origin x="300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3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4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5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36866601373032"/>
          <c:y val="1.843523187361832E-2"/>
          <c:w val="0.87063133398626968"/>
          <c:h val="0.762073971037531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Доходы</c:v>
                </c:pt>
                <c:pt idx="1">
                  <c:v>Расходы</c:v>
                </c:pt>
                <c:pt idx="2">
                  <c:v>Дефицит (-), Профицит (+)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534588</c:v>
                </c:pt>
                <c:pt idx="1">
                  <c:v>531643</c:v>
                </c:pt>
                <c:pt idx="2">
                  <c:v>2945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Доходы</c:v>
                </c:pt>
                <c:pt idx="1">
                  <c:v>Расходы</c:v>
                </c:pt>
                <c:pt idx="2">
                  <c:v>Дефицит (-), Профицит (+)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523983.1</c:v>
                </c:pt>
                <c:pt idx="1">
                  <c:v>516983.1</c:v>
                </c:pt>
                <c:pt idx="2">
                  <c:v>7000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3">
                <a:alpha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Доходы</c:v>
                </c:pt>
                <c:pt idx="1">
                  <c:v>Расходы</c:v>
                </c:pt>
                <c:pt idx="2">
                  <c:v>Дефицит (-), Профицит (+)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538837.19999999995</c:v>
                </c:pt>
                <c:pt idx="1">
                  <c:v>532837.19999999995</c:v>
                </c:pt>
                <c:pt idx="2">
                  <c:v>6000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386840600"/>
        <c:axId val="390943144"/>
      </c:barChart>
      <c:catAx>
        <c:axId val="3868406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0943144"/>
        <c:crosses val="autoZero"/>
        <c:auto val="1"/>
        <c:lblAlgn val="ctr"/>
        <c:lblOffset val="100"/>
        <c:noMultiLvlLbl val="0"/>
      </c:catAx>
      <c:valAx>
        <c:axId val="3909431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8684060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0000"/>
                    <a:satMod val="160000"/>
                  </a:schemeClr>
                </a:gs>
                <a:gs pos="46000">
                  <a:schemeClr val="accent1">
                    <a:tint val="86000"/>
                    <a:satMod val="160000"/>
                  </a:schemeClr>
                </a:gs>
                <a:gs pos="100000">
                  <a:schemeClr val="accent1">
                    <a:shade val="40000"/>
                    <a:satMod val="160000"/>
                  </a:schemeClr>
                </a:gs>
              </a:gsLst>
              <a:path path="circle">
                <a:fillToRect l="50000" t="155000" r="50000" b="-55000"/>
              </a:path>
            </a:gradFill>
            <a:ln>
              <a:noFill/>
            </a:ln>
            <a:effectLst>
              <a:outerShdw blurRad="50800" dist="38100" dir="14700000" algn="t" rotWithShape="0">
                <a:srgbClr val="000000">
                  <a:alpha val="60000"/>
                </a:srgbClr>
              </a:outerShdw>
            </a:effectLst>
            <a:sp3d/>
          </c:spPr>
          <c:invertIfNegative val="0"/>
          <c:cat>
            <c:strRef>
              <c:f>Лист1!$A$2:$A$5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124875.2</c:v>
                </c:pt>
                <c:pt idx="1">
                  <c:v>13537.4</c:v>
                </c:pt>
                <c:pt idx="2">
                  <c:v>396175.4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60000"/>
                    <a:satMod val="160000"/>
                  </a:schemeClr>
                </a:gs>
                <a:gs pos="46000">
                  <a:schemeClr val="accent2">
                    <a:tint val="86000"/>
                    <a:satMod val="160000"/>
                  </a:schemeClr>
                </a:gs>
                <a:gs pos="100000">
                  <a:schemeClr val="accent2">
                    <a:shade val="40000"/>
                    <a:satMod val="160000"/>
                  </a:schemeClr>
                </a:gs>
              </a:gsLst>
              <a:path path="circle">
                <a:fillToRect l="50000" t="155000" r="50000" b="-55000"/>
              </a:path>
            </a:gradFill>
            <a:ln>
              <a:noFill/>
            </a:ln>
            <a:effectLst>
              <a:outerShdw blurRad="50800" dist="38100" dir="14700000" algn="t" rotWithShape="0">
                <a:srgbClr val="000000">
                  <a:alpha val="60000"/>
                </a:srgbClr>
              </a:outerShdw>
            </a:effectLst>
            <a:sp3d/>
          </c:spPr>
          <c:invertIfNegative val="0"/>
          <c:cat>
            <c:strRef>
              <c:f>Лист1!$A$2:$A$5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131627.20000000001</c:v>
                </c:pt>
                <c:pt idx="1">
                  <c:v>4693.8999999999996</c:v>
                </c:pt>
                <c:pt idx="2">
                  <c:v>387662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60000"/>
                    <a:satMod val="160000"/>
                  </a:schemeClr>
                </a:gs>
                <a:gs pos="46000">
                  <a:schemeClr val="accent3">
                    <a:tint val="86000"/>
                    <a:satMod val="160000"/>
                  </a:schemeClr>
                </a:gs>
                <a:gs pos="100000">
                  <a:schemeClr val="accent3">
                    <a:shade val="40000"/>
                    <a:satMod val="160000"/>
                  </a:schemeClr>
                </a:gs>
              </a:gsLst>
              <a:path path="circle">
                <a:fillToRect l="50000" t="155000" r="50000" b="-55000"/>
              </a:path>
            </a:gradFill>
            <a:ln>
              <a:noFill/>
            </a:ln>
            <a:effectLst>
              <a:outerShdw blurRad="50800" dist="38100" dir="14700000" algn="t" rotWithShape="0">
                <a:srgbClr val="000000">
                  <a:alpha val="60000"/>
                </a:srgbClr>
              </a:outerShdw>
            </a:effectLst>
            <a:sp3d/>
          </c:spPr>
          <c:invertIfNegative val="0"/>
          <c:cat>
            <c:strRef>
              <c:f>Лист1!$A$2:$A$5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137158.20000000001</c:v>
                </c:pt>
                <c:pt idx="1">
                  <c:v>4866.7</c:v>
                </c:pt>
                <c:pt idx="2">
                  <c:v>396812.3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91295568"/>
        <c:axId val="309411400"/>
        <c:axId val="390193296"/>
      </c:bar3DChart>
      <c:catAx>
        <c:axId val="391295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09411400"/>
        <c:crosses val="autoZero"/>
        <c:auto val="1"/>
        <c:lblAlgn val="ctr"/>
        <c:lblOffset val="100"/>
        <c:noMultiLvlLbl val="0"/>
      </c:catAx>
      <c:valAx>
        <c:axId val="309411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1295568"/>
        <c:crosses val="autoZero"/>
        <c:crossBetween val="between"/>
      </c:valAx>
      <c:serAx>
        <c:axId val="39019329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09411400"/>
        <c:crosses val="autoZero"/>
      </c:ser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2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3706648319445508"/>
          <c:y val="0.16842177967562791"/>
          <c:w val="0.82086231939454168"/>
          <c:h val="0.39339429327220382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Отгружено товаров собственного производства, выполнено работ и услуг собственными силами по полному кругу организаций, млн. руб.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1599.7</c:v>
                </c:pt>
                <c:pt idx="1">
                  <c:v>1777.8</c:v>
                </c:pt>
                <c:pt idx="2">
                  <c:v>1892.8</c:v>
                </c:pt>
                <c:pt idx="3">
                  <c:v>2016.1</c:v>
                </c:pt>
                <c:pt idx="4">
                  <c:v>2148.3000000000002</c:v>
                </c:pt>
                <c:pt idx="5">
                  <c:v>2281.1999999999998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Отгружено товаров собственного производства , выполненных работ на 1 жителя района в тыс. руб.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numRef>
              <c:f>Лист1!$A$2:$A$7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84.64</c:v>
                </c:pt>
                <c:pt idx="1">
                  <c:v>94.92</c:v>
                </c:pt>
                <c:pt idx="2">
                  <c:v>101.82</c:v>
                </c:pt>
                <c:pt idx="3">
                  <c:v>109.25</c:v>
                </c:pt>
                <c:pt idx="4">
                  <c:v>117.22</c:v>
                </c:pt>
                <c:pt idx="5">
                  <c:v>125.32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309412968"/>
        <c:axId val="389686328"/>
        <c:axId val="0"/>
      </c:bar3DChart>
      <c:catAx>
        <c:axId val="309412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89686328"/>
        <c:crosses val="autoZero"/>
        <c:auto val="1"/>
        <c:lblAlgn val="ctr"/>
        <c:lblOffset val="100"/>
        <c:noMultiLvlLbl val="0"/>
      </c:catAx>
      <c:valAx>
        <c:axId val="389686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09412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6028845908824501E-2"/>
          <c:y val="0.60575154986219693"/>
          <c:w val="0.94677700481614557"/>
          <c:h val="0.350424711531722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7208647472744096"/>
          <c:y val="3.0976386907339622E-2"/>
          <c:w val="0.69036234761715654"/>
          <c:h val="0.70795075758984405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Лист1!$A$2</c:f>
              <c:strCache>
                <c:ptCount val="1"/>
                <c:pt idx="0">
                  <c:v> Оборот розничной торговли, млн. руб.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1439.2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  2017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Лист1!$A$2</c:f>
              <c:strCache>
                <c:ptCount val="1"/>
                <c:pt idx="0">
                  <c:v> Оборот розничной торговли, млн. руб.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1492.5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Лист1!$A$2</c:f>
              <c:strCache>
                <c:ptCount val="1"/>
                <c:pt idx="0">
                  <c:v> Оборот розничной торговли, млн. руб.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1591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Лист1!$A$2</c:f>
              <c:strCache>
                <c:ptCount val="1"/>
                <c:pt idx="0">
                  <c:v> Оборот розничной торговли, млн. руб.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1696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cat>
            <c:strRef>
              <c:f>Лист1!$A$2</c:f>
              <c:strCache>
                <c:ptCount val="1"/>
                <c:pt idx="0">
                  <c:v> Оборот розничной торговли, млн. руб.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1799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cat>
            <c:strRef>
              <c:f>Лист1!$A$2</c:f>
              <c:strCache>
                <c:ptCount val="1"/>
                <c:pt idx="0">
                  <c:v> Оборот розничной торговли, млн. руб.</c:v>
                </c:pt>
              </c:strCache>
            </c:strRef>
          </c:cat>
          <c:val>
            <c:numRef>
              <c:f>Лист1!$G$2</c:f>
              <c:numCache>
                <c:formatCode>General</c:formatCode>
                <c:ptCount val="1"/>
                <c:pt idx="0">
                  <c:v>1906.5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389687112"/>
        <c:axId val="389687504"/>
        <c:axId val="390690048"/>
      </c:bar3DChart>
      <c:catAx>
        <c:axId val="389687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89687504"/>
        <c:crosses val="autoZero"/>
        <c:auto val="1"/>
        <c:lblAlgn val="ctr"/>
        <c:lblOffset val="100"/>
        <c:noMultiLvlLbl val="0"/>
      </c:catAx>
      <c:valAx>
        <c:axId val="389687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89687112"/>
        <c:crosses val="autoZero"/>
        <c:crossBetween val="between"/>
      </c:valAx>
      <c:serAx>
        <c:axId val="390690048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89687504"/>
        <c:crosses val="autoZero"/>
      </c:ser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Лист1!$A$2:$A$5</c:f>
              <c:strCache>
                <c:ptCount val="4"/>
                <c:pt idx="0">
                  <c:v>Численность работников по территории, формирования ФОТ тыс. чел.</c:v>
                </c:pt>
                <c:pt idx="1">
                  <c:v> Фонд оплаты труда всего, млн. руб.</c:v>
                </c:pt>
                <c:pt idx="2">
                  <c:v>Численность населения на 1 января чел.</c:v>
                </c:pt>
                <c:pt idx="3">
                  <c:v>   Средняя заработная плата по району, руб.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6.16</c:v>
                </c:pt>
                <c:pt idx="1">
                  <c:v>1245.48</c:v>
                </c:pt>
                <c:pt idx="2">
                  <c:v>18900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  2017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Лист1!$A$2:$A$5</c:f>
              <c:strCache>
                <c:ptCount val="4"/>
                <c:pt idx="0">
                  <c:v>Численность работников по территории, формирования ФОТ тыс. чел.</c:v>
                </c:pt>
                <c:pt idx="1">
                  <c:v> Фонд оплаты труда всего, млн. руб.</c:v>
                </c:pt>
                <c:pt idx="2">
                  <c:v>Численность населения на 1 января чел.</c:v>
                </c:pt>
                <c:pt idx="3">
                  <c:v>   Средняя заработная плата по району, руб.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6.16</c:v>
                </c:pt>
                <c:pt idx="1">
                  <c:v>1309.9000000000001</c:v>
                </c:pt>
                <c:pt idx="2">
                  <c:v>18730</c:v>
                </c:pt>
                <c:pt idx="3">
                  <c:v>17720.439999999999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Лист1!$A$2:$A$5</c:f>
              <c:strCache>
                <c:ptCount val="4"/>
                <c:pt idx="0">
                  <c:v>Численность работников по территории, формирования ФОТ тыс. чел.</c:v>
                </c:pt>
                <c:pt idx="1">
                  <c:v> Фонд оплаты труда всего, млн. руб.</c:v>
                </c:pt>
                <c:pt idx="2">
                  <c:v>Численность населения на 1 января чел.</c:v>
                </c:pt>
                <c:pt idx="3">
                  <c:v>   Средняя заработная плата по району, руб.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6.2</c:v>
                </c:pt>
                <c:pt idx="1">
                  <c:v>1382.2</c:v>
                </c:pt>
                <c:pt idx="2">
                  <c:v>18590</c:v>
                </c:pt>
                <c:pt idx="3">
                  <c:v>2692.5974025974028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Лист1!$A$2:$A$5</c:f>
              <c:strCache>
                <c:ptCount val="4"/>
                <c:pt idx="0">
                  <c:v>Численность работников по территории, формирования ФОТ тыс. чел.</c:v>
                </c:pt>
                <c:pt idx="1">
                  <c:v> Фонд оплаты труда всего, млн. руб.</c:v>
                </c:pt>
                <c:pt idx="2">
                  <c:v>Численность населения на 1 января чел.</c:v>
                </c:pt>
                <c:pt idx="3">
                  <c:v>   Средняя заработная плата по району, руб.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6.2</c:v>
                </c:pt>
                <c:pt idx="1">
                  <c:v>1460.3</c:v>
                </c:pt>
                <c:pt idx="2">
                  <c:v>18454</c:v>
                </c:pt>
                <c:pt idx="3">
                  <c:v>2844.7402597402597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Лист1!$A$2:$A$5</c:f>
              <c:strCache>
                <c:ptCount val="4"/>
                <c:pt idx="0">
                  <c:v>Численность работников по территории, формирования ФОТ тыс. чел.</c:v>
                </c:pt>
                <c:pt idx="1">
                  <c:v> Фонд оплаты труда всего, млн. руб.</c:v>
                </c:pt>
                <c:pt idx="2">
                  <c:v>Численность населения на 1 января чел.</c:v>
                </c:pt>
                <c:pt idx="3">
                  <c:v>   Средняя заработная плата по району, руб.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  <c:pt idx="0">
                  <c:v>6.2</c:v>
                </c:pt>
                <c:pt idx="1">
                  <c:v>1548.1</c:v>
                </c:pt>
                <c:pt idx="2">
                  <c:v>18328</c:v>
                </c:pt>
                <c:pt idx="3">
                  <c:v>3015.7792207792204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Лист1!$A$2:$A$5</c:f>
              <c:strCache>
                <c:ptCount val="4"/>
                <c:pt idx="0">
                  <c:v>Численность работников по территории, формирования ФОТ тыс. чел.</c:v>
                </c:pt>
                <c:pt idx="1">
                  <c:v> Фонд оплаты труда всего, млн. руб.</c:v>
                </c:pt>
                <c:pt idx="2">
                  <c:v>Численность населения на 1 января чел.</c:v>
                </c:pt>
                <c:pt idx="3">
                  <c:v>   Средняя заработная плата по району, руб.</c:v>
                </c:pt>
              </c:strCache>
            </c:strRef>
          </c:cat>
          <c:val>
            <c:numRef>
              <c:f>Лист1!$G$2:$G$5</c:f>
              <c:numCache>
                <c:formatCode>General</c:formatCode>
                <c:ptCount val="4"/>
                <c:pt idx="0">
                  <c:v>6.2</c:v>
                </c:pt>
                <c:pt idx="1">
                  <c:v>1641</c:v>
                </c:pt>
                <c:pt idx="2">
                  <c:v>18203</c:v>
                </c:pt>
                <c:pt idx="3">
                  <c:v>3196.7532467532469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389688680"/>
        <c:axId val="389689072"/>
        <c:axId val="0"/>
      </c:bar3DChart>
      <c:catAx>
        <c:axId val="389688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89689072"/>
        <c:crosses val="autoZero"/>
        <c:auto val="1"/>
        <c:lblAlgn val="ctr"/>
        <c:lblOffset val="100"/>
        <c:noMultiLvlLbl val="0"/>
      </c:catAx>
      <c:valAx>
        <c:axId val="389689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89688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Лист1!$A$2:$A$5</c:f>
              <c:strCache>
                <c:ptCount val="4"/>
                <c:pt idx="0">
                  <c:v>Уровень официально зарегистрированной безработицы на конец года, %</c:v>
                </c:pt>
                <c:pt idx="1">
                  <c:v>   Прибыль прибыльных предприятий района млн. руб</c:v>
                </c:pt>
                <c:pt idx="2">
                  <c:v>индекс потребительских цен %</c:v>
                </c:pt>
                <c:pt idx="3">
                  <c:v> Инвестиции в основной капитал,млн. руб.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0.57999999999999996</c:v>
                </c:pt>
                <c:pt idx="1">
                  <c:v>13.8</c:v>
                </c:pt>
                <c:pt idx="2">
                  <c:v>105.9</c:v>
                </c:pt>
                <c:pt idx="3">
                  <c:v>396.4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  2017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Лист1!$A$2:$A$5</c:f>
              <c:strCache>
                <c:ptCount val="4"/>
                <c:pt idx="0">
                  <c:v>Уровень официально зарегистрированной безработицы на конец года, %</c:v>
                </c:pt>
                <c:pt idx="1">
                  <c:v>   Прибыль прибыльных предприятий района млн. руб</c:v>
                </c:pt>
                <c:pt idx="2">
                  <c:v>индекс потребительских цен %</c:v>
                </c:pt>
                <c:pt idx="3">
                  <c:v> Инвестиции в основной капитал,млн. руб.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0.65</c:v>
                </c:pt>
                <c:pt idx="1">
                  <c:v>15.9</c:v>
                </c:pt>
                <c:pt idx="2">
                  <c:v>104.3</c:v>
                </c:pt>
                <c:pt idx="3">
                  <c:v>473.4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Лист1!$A$2:$A$5</c:f>
              <c:strCache>
                <c:ptCount val="4"/>
                <c:pt idx="0">
                  <c:v>Уровень официально зарегистрированной безработицы на конец года, %</c:v>
                </c:pt>
                <c:pt idx="1">
                  <c:v>   Прибыль прибыльных предприятий района млн. руб</c:v>
                </c:pt>
                <c:pt idx="2">
                  <c:v>индекс потребительских цен %</c:v>
                </c:pt>
                <c:pt idx="3">
                  <c:v> Инвестиции в основной капитал,млн. руб.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0.5</c:v>
                </c:pt>
                <c:pt idx="1">
                  <c:v>16.100000000000001</c:v>
                </c:pt>
                <c:pt idx="2">
                  <c:v>103.3</c:v>
                </c:pt>
                <c:pt idx="3">
                  <c:v>501.6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Лист1!$A$2:$A$5</c:f>
              <c:strCache>
                <c:ptCount val="4"/>
                <c:pt idx="0">
                  <c:v>Уровень официально зарегистрированной безработицы на конец года, %</c:v>
                </c:pt>
                <c:pt idx="1">
                  <c:v>   Прибыль прибыльных предприятий района млн. руб</c:v>
                </c:pt>
                <c:pt idx="2">
                  <c:v>индекс потребительских цен %</c:v>
                </c:pt>
                <c:pt idx="3">
                  <c:v> Инвестиции в основной капитал,млн. руб.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0.5</c:v>
                </c:pt>
                <c:pt idx="1">
                  <c:v>16.399999999999999</c:v>
                </c:pt>
                <c:pt idx="2">
                  <c:v>104.2</c:v>
                </c:pt>
                <c:pt idx="3">
                  <c:v>537.20000000000005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Лист1!$A$2:$A$5</c:f>
              <c:strCache>
                <c:ptCount val="4"/>
                <c:pt idx="0">
                  <c:v>Уровень официально зарегистрированной безработицы на конец года, %</c:v>
                </c:pt>
                <c:pt idx="1">
                  <c:v>   Прибыль прибыльных предприятий района млн. руб</c:v>
                </c:pt>
                <c:pt idx="2">
                  <c:v>индекс потребительских цен %</c:v>
                </c:pt>
                <c:pt idx="3">
                  <c:v> Инвестиции в основной капитал,млн. руб.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  <c:pt idx="0">
                  <c:v>0.4</c:v>
                </c:pt>
                <c:pt idx="1">
                  <c:v>16.7</c:v>
                </c:pt>
                <c:pt idx="2">
                  <c:v>103.8</c:v>
                </c:pt>
                <c:pt idx="3">
                  <c:v>574.20000000000005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Лист1!$A$2:$A$5</c:f>
              <c:strCache>
                <c:ptCount val="4"/>
                <c:pt idx="0">
                  <c:v>Уровень официально зарегистрированной безработицы на конец года, %</c:v>
                </c:pt>
                <c:pt idx="1">
                  <c:v>   Прибыль прибыльных предприятий района млн. руб</c:v>
                </c:pt>
                <c:pt idx="2">
                  <c:v>индекс потребительских цен %</c:v>
                </c:pt>
                <c:pt idx="3">
                  <c:v> Инвестиции в основной капитал,млн. руб.</c:v>
                </c:pt>
              </c:strCache>
            </c:strRef>
          </c:cat>
          <c:val>
            <c:numRef>
              <c:f>Лист1!$G$2:$G$5</c:f>
              <c:numCache>
                <c:formatCode>General</c:formatCode>
                <c:ptCount val="4"/>
                <c:pt idx="0">
                  <c:v>0.4</c:v>
                </c:pt>
                <c:pt idx="1">
                  <c:v>17.2</c:v>
                </c:pt>
                <c:pt idx="2">
                  <c:v>103.9</c:v>
                </c:pt>
                <c:pt idx="3">
                  <c:v>612.70000000000005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389689856"/>
        <c:axId val="391512720"/>
        <c:axId val="0"/>
      </c:bar3DChart>
      <c:catAx>
        <c:axId val="389689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1512720"/>
        <c:crosses val="autoZero"/>
        <c:auto val="1"/>
        <c:lblAlgn val="ctr"/>
        <c:lblOffset val="100"/>
        <c:noMultiLvlLbl val="0"/>
      </c:catAx>
      <c:valAx>
        <c:axId val="391512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89689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 г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Лист1!$A$2:$A$14</c:f>
              <c:strCache>
                <c:ptCount val="13"/>
                <c:pt idx="0">
                  <c:v>Налог на доходы</c:v>
                </c:pt>
                <c:pt idx="1">
                  <c:v>НДФЛ на основании патента</c:v>
                </c:pt>
                <c:pt idx="2">
                  <c:v>ЕНВД</c:v>
                </c:pt>
                <c:pt idx="3">
                  <c:v>ЕСХН</c:v>
                </c:pt>
                <c:pt idx="4">
                  <c:v>Налог, взимаемый по патентной системе налогообложения</c:v>
                </c:pt>
                <c:pt idx="5">
                  <c:v>Гос пошлина</c:v>
                </c:pt>
                <c:pt idx="6">
                  <c:v>Аренда земли</c:v>
                </c:pt>
                <c:pt idx="7">
                  <c:v>Аренда нежилого фонда</c:v>
                </c:pt>
                <c:pt idx="8">
                  <c:v>Плата за негативное воздействие на окружающую среду</c:v>
                </c:pt>
                <c:pt idx="9">
                  <c:v>Штрафы, санкции</c:v>
                </c:pt>
                <c:pt idx="10">
                  <c:v>Доходы от продажи земли</c:v>
                </c:pt>
                <c:pt idx="11">
                  <c:v>Доходы от продажи имущества</c:v>
                </c:pt>
                <c:pt idx="12">
                  <c:v>Безвозмездные поступления </c:v>
                </c:pt>
              </c:strCache>
            </c:strRef>
          </c:cat>
          <c:val>
            <c:numRef>
              <c:f>Лист1!$B$2:$B$14</c:f>
              <c:numCache>
                <c:formatCode>General</c:formatCode>
                <c:ptCount val="13"/>
                <c:pt idx="0">
                  <c:v>118605.8</c:v>
                </c:pt>
                <c:pt idx="1">
                  <c:v>232.3</c:v>
                </c:pt>
                <c:pt idx="2">
                  <c:v>4398.2</c:v>
                </c:pt>
                <c:pt idx="3">
                  <c:v>2.6</c:v>
                </c:pt>
                <c:pt idx="4">
                  <c:v>24.7</c:v>
                </c:pt>
                <c:pt idx="5">
                  <c:v>1611.6</c:v>
                </c:pt>
                <c:pt idx="6">
                  <c:v>2319.1999999999998</c:v>
                </c:pt>
                <c:pt idx="7">
                  <c:v>903.7</c:v>
                </c:pt>
                <c:pt idx="8">
                  <c:v>219.5</c:v>
                </c:pt>
                <c:pt idx="9">
                  <c:v>875</c:v>
                </c:pt>
                <c:pt idx="10">
                  <c:v>200</c:v>
                </c:pt>
                <c:pt idx="11">
                  <c:v>9020</c:v>
                </c:pt>
                <c:pt idx="12">
                  <c:v>396175.4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2020г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Лист1!$A$2:$A$14</c:f>
              <c:strCache>
                <c:ptCount val="13"/>
                <c:pt idx="0">
                  <c:v>Налог на доходы</c:v>
                </c:pt>
                <c:pt idx="1">
                  <c:v>НДФЛ на основании патента</c:v>
                </c:pt>
                <c:pt idx="2">
                  <c:v>ЕНВД</c:v>
                </c:pt>
                <c:pt idx="3">
                  <c:v>ЕСХН</c:v>
                </c:pt>
                <c:pt idx="4">
                  <c:v>Налог, взимаемый по патентной системе налогообложения</c:v>
                </c:pt>
                <c:pt idx="5">
                  <c:v>Гос пошлина</c:v>
                </c:pt>
                <c:pt idx="6">
                  <c:v>Аренда земли</c:v>
                </c:pt>
                <c:pt idx="7">
                  <c:v>Аренда нежилого фонда</c:v>
                </c:pt>
                <c:pt idx="8">
                  <c:v>Плата за негативное воздействие на окружающую среду</c:v>
                </c:pt>
                <c:pt idx="9">
                  <c:v>Штрафы, санкции</c:v>
                </c:pt>
                <c:pt idx="10">
                  <c:v>Доходы от продажи земли</c:v>
                </c:pt>
                <c:pt idx="11">
                  <c:v>Доходы от продажи имущества</c:v>
                </c:pt>
                <c:pt idx="12">
                  <c:v>Безвозмездные поступления </c:v>
                </c:pt>
              </c:strCache>
            </c:strRef>
          </c:cat>
          <c:val>
            <c:numRef>
              <c:f>Лист1!$C$2:$C$14</c:f>
              <c:numCache>
                <c:formatCode>General</c:formatCode>
                <c:ptCount val="13"/>
                <c:pt idx="0">
                  <c:v>125722.2</c:v>
                </c:pt>
                <c:pt idx="1">
                  <c:v>241.4</c:v>
                </c:pt>
                <c:pt idx="2">
                  <c:v>3958.4</c:v>
                </c:pt>
                <c:pt idx="3">
                  <c:v>2.6</c:v>
                </c:pt>
                <c:pt idx="4">
                  <c:v>29.6</c:v>
                </c:pt>
                <c:pt idx="5">
                  <c:v>1673</c:v>
                </c:pt>
                <c:pt idx="6">
                  <c:v>2466.3000000000002</c:v>
                </c:pt>
                <c:pt idx="7">
                  <c:v>872.2</c:v>
                </c:pt>
                <c:pt idx="8">
                  <c:v>228.3</c:v>
                </c:pt>
                <c:pt idx="9">
                  <c:v>909.1</c:v>
                </c:pt>
                <c:pt idx="10">
                  <c:v>200</c:v>
                </c:pt>
                <c:pt idx="11">
                  <c:v>18</c:v>
                </c:pt>
                <c:pt idx="12">
                  <c:v>387662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2021г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Лист1!$A$2:$A$14</c:f>
              <c:strCache>
                <c:ptCount val="13"/>
                <c:pt idx="0">
                  <c:v>Налог на доходы</c:v>
                </c:pt>
                <c:pt idx="1">
                  <c:v>НДФЛ на основании патента</c:v>
                </c:pt>
                <c:pt idx="2">
                  <c:v>ЕНВД</c:v>
                </c:pt>
                <c:pt idx="3">
                  <c:v>ЕСХН</c:v>
                </c:pt>
                <c:pt idx="4">
                  <c:v>Налог, взимаемый по патентной системе налогообложения</c:v>
                </c:pt>
                <c:pt idx="5">
                  <c:v>Гос пошлина</c:v>
                </c:pt>
                <c:pt idx="6">
                  <c:v>Аренда земли</c:v>
                </c:pt>
                <c:pt idx="7">
                  <c:v>Аренда нежилого фонда</c:v>
                </c:pt>
                <c:pt idx="8">
                  <c:v>Плата за негативное воздействие на окружающую среду</c:v>
                </c:pt>
                <c:pt idx="9">
                  <c:v>Штрафы, санкции</c:v>
                </c:pt>
                <c:pt idx="10">
                  <c:v>Доходы от продажи земли</c:v>
                </c:pt>
                <c:pt idx="11">
                  <c:v>Доходы от продажи имущества</c:v>
                </c:pt>
                <c:pt idx="12">
                  <c:v>Безвозмездные поступления </c:v>
                </c:pt>
              </c:strCache>
            </c:strRef>
          </c:cat>
          <c:val>
            <c:numRef>
              <c:f>Лист1!$D$2:$D$14</c:f>
              <c:numCache>
                <c:formatCode>General</c:formatCode>
                <c:ptCount val="13"/>
                <c:pt idx="0">
                  <c:v>133265.5</c:v>
                </c:pt>
                <c:pt idx="1">
                  <c:v>251</c:v>
                </c:pt>
                <c:pt idx="2">
                  <c:v>965.8</c:v>
                </c:pt>
                <c:pt idx="3">
                  <c:v>2.7</c:v>
                </c:pt>
                <c:pt idx="4">
                  <c:v>933.3</c:v>
                </c:pt>
                <c:pt idx="5">
                  <c:v>1739.9</c:v>
                </c:pt>
                <c:pt idx="6">
                  <c:v>2557.4</c:v>
                </c:pt>
                <c:pt idx="7">
                  <c:v>910.4</c:v>
                </c:pt>
                <c:pt idx="8">
                  <c:v>237.2</c:v>
                </c:pt>
                <c:pt idx="9">
                  <c:v>945.5</c:v>
                </c:pt>
                <c:pt idx="10">
                  <c:v>200</c:v>
                </c:pt>
                <c:pt idx="11">
                  <c:v>16.2</c:v>
                </c:pt>
                <c:pt idx="12">
                  <c:v>396812.3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91513504"/>
        <c:axId val="391513896"/>
        <c:axId val="420552528"/>
      </c:bar3DChart>
      <c:catAx>
        <c:axId val="391513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1513896"/>
        <c:crosses val="autoZero"/>
        <c:auto val="1"/>
        <c:lblAlgn val="ctr"/>
        <c:lblOffset val="100"/>
        <c:noMultiLvlLbl val="0"/>
      </c:catAx>
      <c:valAx>
        <c:axId val="391513896"/>
        <c:scaling>
          <c:orientation val="minMax"/>
          <c:max val="4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1513504"/>
        <c:crosses val="autoZero"/>
        <c:crossBetween val="between"/>
        <c:majorUnit val="20000"/>
        <c:minorUnit val="3000"/>
      </c:valAx>
      <c:serAx>
        <c:axId val="420552528"/>
        <c:scaling>
          <c:orientation val="minMax"/>
        </c:scaling>
        <c:delete val="1"/>
        <c:axPos val="b"/>
        <c:majorTickMark val="none"/>
        <c:minorTickMark val="none"/>
        <c:tickLblPos val="nextTo"/>
        <c:crossAx val="391513896"/>
        <c:crosses val="autoZero"/>
      </c:ser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 г.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Лист1!$A$2:$A$13</c:f>
              <c:strCache>
                <c:ptCount val="12"/>
                <c:pt idx="1">
                  <c:v>ОБЩЕГОСУДАРСТВЕННЫЕ ВОПРОСЫ</c:v>
                </c:pt>
                <c:pt idx="2">
                  <c:v>НАЦИОНАЛЬНАЯ ОБОРОНА</c:v>
                </c:pt>
                <c:pt idx="3">
                  <c:v>НАЦИОНАЛЬНАЯ БЕЗОПАСНОСТЬ И ПРАВООХРАНИТЕЛЬНАЯ ДЕЯТЕЛЬНОСТЬ</c:v>
                </c:pt>
                <c:pt idx="4">
                  <c:v>НАЦИОНАЛЬНАЯ ЭКОНОМИКА</c:v>
                </c:pt>
                <c:pt idx="5">
                  <c:v>ЖИЛИЩНО-КОММУНАЛЬНОЕ ХОЗЯЙСТВО</c:v>
                </c:pt>
                <c:pt idx="6">
                  <c:v>ОБРАЗОВАНИЕ</c:v>
                </c:pt>
                <c:pt idx="7">
                  <c:v>КУЛЬТУРА, КИНЕМАТОГРАФИЯ</c:v>
                </c:pt>
                <c:pt idx="8">
                  <c:v>СОЦИАЛЬНАЯ ПОЛИТИКА</c:v>
                </c:pt>
                <c:pt idx="9">
                  <c:v>СРЕДСТВА МАССОВОЙ ИНФОРМАЦИИ</c:v>
                </c:pt>
                <c:pt idx="10">
                  <c:v>ОБСЛУЖИВАНИЕ ГОСУДАРСТВЕННОГО И МУНИЦИПАЛЬНОГО ДОЛГА</c:v>
                </c:pt>
                <c:pt idx="11">
                  <c:v>МЕЖБЮДЖЕТНЫЕ ТРАНСФЕРТЫ ОБЩЕГО ХАРАКТЕРА БЮДЖЕТАМ БЮДЖЕТНОЙ СИСТЕМЫ РОССИЙСКОЙ ФЕДЕРАЦИИ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1">
                  <c:v>54312.3</c:v>
                </c:pt>
                <c:pt idx="2">
                  <c:v>1076.8</c:v>
                </c:pt>
                <c:pt idx="3">
                  <c:v>4199.8</c:v>
                </c:pt>
                <c:pt idx="4">
                  <c:v>14859</c:v>
                </c:pt>
                <c:pt idx="5">
                  <c:v>1982.8</c:v>
                </c:pt>
                <c:pt idx="6">
                  <c:v>317196.7</c:v>
                </c:pt>
                <c:pt idx="7">
                  <c:v>73426.100000000006</c:v>
                </c:pt>
                <c:pt idx="8">
                  <c:v>17178.099999999999</c:v>
                </c:pt>
                <c:pt idx="9">
                  <c:v>1756.3</c:v>
                </c:pt>
                <c:pt idx="10">
                  <c:v>23.4</c:v>
                </c:pt>
                <c:pt idx="11">
                  <c:v>45631.7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 г.2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Лист1!$A$2:$A$13</c:f>
              <c:strCache>
                <c:ptCount val="12"/>
                <c:pt idx="1">
                  <c:v>ОБЩЕГОСУДАРСТВЕННЫЕ ВОПРОСЫ</c:v>
                </c:pt>
                <c:pt idx="2">
                  <c:v>НАЦИОНАЛЬНАЯ ОБОРОНА</c:v>
                </c:pt>
                <c:pt idx="3">
                  <c:v>НАЦИОНАЛЬНАЯ БЕЗОПАСНОСТЬ И ПРАВООХРАНИТЕЛЬНАЯ ДЕЯТЕЛЬНОСТЬ</c:v>
                </c:pt>
                <c:pt idx="4">
                  <c:v>НАЦИОНАЛЬНАЯ ЭКОНОМИКА</c:v>
                </c:pt>
                <c:pt idx="5">
                  <c:v>ЖИЛИЩНО-КОММУНАЛЬНОЕ ХОЗЯЙСТВО</c:v>
                </c:pt>
                <c:pt idx="6">
                  <c:v>ОБРАЗОВАНИЕ</c:v>
                </c:pt>
                <c:pt idx="7">
                  <c:v>КУЛЬТУРА, КИНЕМАТОГРАФИЯ</c:v>
                </c:pt>
                <c:pt idx="8">
                  <c:v>СОЦИАЛЬНАЯ ПОЛИТИКА</c:v>
                </c:pt>
                <c:pt idx="9">
                  <c:v>СРЕДСТВА МАССОВОЙ ИНФОРМАЦИИ</c:v>
                </c:pt>
                <c:pt idx="10">
                  <c:v>ОБСЛУЖИВАНИЕ ГОСУДАРСТВЕННОГО И МУНИЦИПАЛЬНОГО ДОЛГА</c:v>
                </c:pt>
                <c:pt idx="11">
                  <c:v>МЕЖБЮДЖЕТНЫЕ ТРАНСФЕРТЫ ОБЩЕГО ХАРАКТЕРА БЮДЖЕТАМ БЮДЖЕТНОЙ СИСТЕМЫ РОССИЙСКОЙ ФЕДЕРАЦИИ</c:v>
                </c:pt>
              </c:strCache>
            </c:strRef>
          </c:cat>
          <c:val>
            <c:numRef>
              <c:f>Лист1!$C$2:$C$13</c:f>
              <c:numCache>
                <c:formatCode>General</c:formatCode>
                <c:ptCount val="12"/>
                <c:pt idx="1">
                  <c:v>53228.7</c:v>
                </c:pt>
                <c:pt idx="2">
                  <c:v>1093.2</c:v>
                </c:pt>
                <c:pt idx="3">
                  <c:v>3733.8</c:v>
                </c:pt>
                <c:pt idx="4">
                  <c:v>12139.5</c:v>
                </c:pt>
                <c:pt idx="5">
                  <c:v>753.3</c:v>
                </c:pt>
                <c:pt idx="6">
                  <c:v>304968</c:v>
                </c:pt>
                <c:pt idx="7">
                  <c:v>74763.3</c:v>
                </c:pt>
                <c:pt idx="8">
                  <c:v>18122.099999999999</c:v>
                </c:pt>
                <c:pt idx="9">
                  <c:v>1606.3</c:v>
                </c:pt>
                <c:pt idx="10">
                  <c:v>12</c:v>
                </c:pt>
                <c:pt idx="11">
                  <c:v>46562.9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2020 г.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Лист1!$A$2:$A$13</c:f>
              <c:strCache>
                <c:ptCount val="12"/>
                <c:pt idx="1">
                  <c:v>ОБЩЕГОСУДАРСТВЕННЫЕ ВОПРОСЫ</c:v>
                </c:pt>
                <c:pt idx="2">
                  <c:v>НАЦИОНАЛЬНАЯ ОБОРОНА</c:v>
                </c:pt>
                <c:pt idx="3">
                  <c:v>НАЦИОНАЛЬНАЯ БЕЗОПАСНОСТЬ И ПРАВООХРАНИТЕЛЬНАЯ ДЕЯТЕЛЬНОСТЬ</c:v>
                </c:pt>
                <c:pt idx="4">
                  <c:v>НАЦИОНАЛЬНАЯ ЭКОНОМИКА</c:v>
                </c:pt>
                <c:pt idx="5">
                  <c:v>ЖИЛИЩНО-КОММУНАЛЬНОЕ ХОЗЯЙСТВО</c:v>
                </c:pt>
                <c:pt idx="6">
                  <c:v>ОБРАЗОВАНИЕ</c:v>
                </c:pt>
                <c:pt idx="7">
                  <c:v>КУЛЬТУРА, КИНЕМАТОГРАФИЯ</c:v>
                </c:pt>
                <c:pt idx="8">
                  <c:v>СОЦИАЛЬНАЯ ПОЛИТИКА</c:v>
                </c:pt>
                <c:pt idx="9">
                  <c:v>СРЕДСТВА МАССОВОЙ ИНФОРМАЦИИ</c:v>
                </c:pt>
                <c:pt idx="10">
                  <c:v>ОБСЛУЖИВАНИЕ ГОСУДАРСТВЕННОГО И МУНИЦИПАЛЬНОГО ДОЛГА</c:v>
                </c:pt>
                <c:pt idx="11">
                  <c:v>МЕЖБЮДЖЕТНЫЕ ТРАНСФЕРТЫ ОБЩЕГО ХАРАКТЕРА БЮДЖЕТАМ БЮДЖЕТНОЙ СИСТЕМЫ РОССИЙСКОЙ ФЕДЕРАЦИИ</c:v>
                </c:pt>
              </c:strCache>
            </c:strRef>
          </c:cat>
          <c:val>
            <c:numRef>
              <c:f>Лист1!$D$2:$D$13</c:f>
              <c:numCache>
                <c:formatCode>General</c:formatCode>
                <c:ptCount val="12"/>
                <c:pt idx="1">
                  <c:v>55906.3</c:v>
                </c:pt>
                <c:pt idx="2">
                  <c:v>1132.0999999999999</c:v>
                </c:pt>
                <c:pt idx="3">
                  <c:v>4473.2</c:v>
                </c:pt>
                <c:pt idx="4">
                  <c:v>12321.6</c:v>
                </c:pt>
                <c:pt idx="5">
                  <c:v>783.4</c:v>
                </c:pt>
                <c:pt idx="6">
                  <c:v>310815.2</c:v>
                </c:pt>
                <c:pt idx="7">
                  <c:v>78941.399999999994</c:v>
                </c:pt>
                <c:pt idx="8">
                  <c:v>19124.400000000001</c:v>
                </c:pt>
                <c:pt idx="9">
                  <c:v>1606.3</c:v>
                </c:pt>
                <c:pt idx="10">
                  <c:v>3</c:v>
                </c:pt>
                <c:pt idx="11">
                  <c:v>47730.3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9411008"/>
        <c:axId val="421757992"/>
      </c:barChart>
      <c:catAx>
        <c:axId val="309411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21757992"/>
        <c:crosses val="autoZero"/>
        <c:auto val="1"/>
        <c:lblAlgn val="ctr"/>
        <c:lblOffset val="100"/>
        <c:noMultiLvlLbl val="0"/>
      </c:catAx>
      <c:valAx>
        <c:axId val="421757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09411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   2018 </a:t>
            </a:r>
            <a:r>
              <a:rPr lang="ru-RU" dirty="0" smtClean="0"/>
              <a:t>г</a:t>
            </a:r>
            <a:endParaRPr lang="ru-RU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 2018 год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Лист1!$A$2:$A$3</c:f>
              <c:strCache>
                <c:ptCount val="2"/>
                <c:pt idx="0">
                  <c:v>Расходы  на реализацию муниципальных программ </c:v>
                </c:pt>
                <c:pt idx="1">
                  <c:v>Непрограммные расходы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89.9</c:v>
                </c:pt>
                <c:pt idx="1">
                  <c:v>10.1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   2019 </a:t>
            </a:r>
            <a:r>
              <a:rPr lang="ru-RU" dirty="0" smtClean="0"/>
              <a:t>г</a:t>
            </a:r>
            <a:endParaRPr lang="ru-RU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 2019 год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Лист1!$A$2:$A$3</c:f>
              <c:strCache>
                <c:ptCount val="2"/>
                <c:pt idx="0">
                  <c:v>Расходы  на реализацию муниципальных программ </c:v>
                </c:pt>
                <c:pt idx="1">
                  <c:v>Непрограммные расходы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90.8</c:v>
                </c:pt>
                <c:pt idx="1">
                  <c:v>9.1999999999999993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  2020 </a:t>
            </a:r>
            <a:r>
              <a:rPr lang="ru-RU" dirty="0" smtClean="0"/>
              <a:t>г</a:t>
            </a:r>
            <a:endParaRPr lang="ru-RU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11182828801987E-2"/>
          <c:y val="0.24667272270937857"/>
          <c:w val="0.90888171711980126"/>
          <c:h val="0.3734093117735897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2020 год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Лист1!$A$2:$A$3</c:f>
              <c:strCache>
                <c:ptCount val="2"/>
                <c:pt idx="0">
                  <c:v>Расходы  на реализацию муниципальных программ </c:v>
                </c:pt>
                <c:pt idx="1">
                  <c:v>Непрограммные расходы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90.9</c:v>
                </c:pt>
                <c:pt idx="1">
                  <c:v>9.1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   2021 </a:t>
            </a:r>
            <a:r>
              <a:rPr lang="ru-RU" dirty="0" smtClean="0"/>
              <a:t>г</a:t>
            </a:r>
            <a:endParaRPr lang="ru-RU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0409517574896316E-2"/>
          <c:y val="0.60574105971128611"/>
          <c:w val="0.90888171711980126"/>
          <c:h val="0.3734093117735897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  2021 год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Лист1!$A$2:$A$3</c:f>
              <c:strCache>
                <c:ptCount val="2"/>
                <c:pt idx="0">
                  <c:v>Расходы  на реализацию муниципальных программ </c:v>
                </c:pt>
                <c:pt idx="1">
                  <c:v>Непрограммные расходы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90.9</c:v>
                </c:pt>
                <c:pt idx="1">
                  <c:v>9.1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1179098848381886"/>
          <c:y val="0.16157939743307864"/>
          <c:w val="0.48626645186679052"/>
          <c:h val="0.3180569971318269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8253827221013714E-2"/>
          <c:y val="3.5914010816902757E-2"/>
          <c:w val="0.86886005494449381"/>
          <c:h val="0.92294278219710812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2.4643320363164769E-2"/>
                  <c:y val="-0.105071129845578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0.00</c:formatCode>
                <c:ptCount val="1"/>
              </c:numCache>
            </c:numRef>
          </c:cat>
          <c:val>
            <c:numRef>
              <c:f>Лист1!$B$2</c:f>
              <c:numCache>
                <c:formatCode>0.00</c:formatCode>
                <c:ptCount val="1"/>
                <c:pt idx="0">
                  <c:v>30137.9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4267185473411154E-2"/>
                  <c:y val="-0.122582984819841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0.00</c:formatCode>
                <c:ptCount val="1"/>
              </c:numCache>
            </c:numRef>
          </c:cat>
          <c:val>
            <c:numRef>
              <c:f>Лист1!$C$2</c:f>
              <c:numCache>
                <c:formatCode>0.00</c:formatCode>
                <c:ptCount val="1"/>
                <c:pt idx="0">
                  <c:v>21554.3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2970168612191959E-2"/>
                  <c:y val="-0.105071129845578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</c:f>
              <c:numCache>
                <c:formatCode>0.00</c:formatCode>
                <c:ptCount val="1"/>
              </c:numCache>
            </c:numRef>
          </c:cat>
          <c:val>
            <c:numRef>
              <c:f>Лист1!$D$2</c:f>
              <c:numCache>
                <c:formatCode>0.0</c:formatCode>
                <c:ptCount val="1"/>
                <c:pt idx="0">
                  <c:v>20376.5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423761464"/>
        <c:axId val="423764600"/>
        <c:axId val="423361896"/>
      </c:bar3DChart>
      <c:catAx>
        <c:axId val="423761464"/>
        <c:scaling>
          <c:orientation val="minMax"/>
        </c:scaling>
        <c:delete val="0"/>
        <c:axPos val="b"/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23764600"/>
        <c:crosses val="autoZero"/>
        <c:auto val="1"/>
        <c:lblAlgn val="ctr"/>
        <c:lblOffset val="100"/>
        <c:noMultiLvlLbl val="0"/>
      </c:catAx>
      <c:valAx>
        <c:axId val="423764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23761464"/>
        <c:crosses val="autoZero"/>
        <c:crossBetween val="between"/>
      </c:valAx>
      <c:serAx>
        <c:axId val="42336189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23764600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 января 2020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верхний предел муниципального долга 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15055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1 января 2021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верхний предел муниципального долга 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8055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1 января 2022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верхний предел муниципального долга 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2055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23765384"/>
        <c:axId val="424423288"/>
      </c:barChart>
      <c:catAx>
        <c:axId val="4237653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24423288"/>
        <c:crosses val="autoZero"/>
        <c:auto val="1"/>
        <c:lblAlgn val="ctr"/>
        <c:lblOffset val="100"/>
        <c:noMultiLvlLbl val="0"/>
      </c:catAx>
      <c:valAx>
        <c:axId val="424423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23765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объем расходов на обслуживание муниципального долга 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18.100000000000001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объем расходов на обслуживание муниципального долга 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объем расходов на обслуживание муниципального долга 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23.4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объем расходов на обслуживание муниципального долга 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объем расходов на обслуживание муниципального долга 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24424072"/>
        <c:axId val="424424464"/>
      </c:barChart>
      <c:catAx>
        <c:axId val="4244240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24424464"/>
        <c:crosses val="autoZero"/>
        <c:auto val="1"/>
        <c:lblAlgn val="ctr"/>
        <c:lblOffset val="100"/>
        <c:noMultiLvlLbl val="0"/>
      </c:catAx>
      <c:valAx>
        <c:axId val="424424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24424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8E0647-1508-4258-9899-083A2CC6824E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7A7FB1F-D6E2-41F1-88F0-DF68ABA8E1C0}">
      <dgm:prSet phldrT="[Текст]"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Июнь-июль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2E900C-AFC9-440B-A537-8565BA06D89E}" type="parTrans" cxnId="{213802AA-30CB-46CE-BB99-BCBA4CBB97DC}">
      <dgm:prSet/>
      <dgm:spPr/>
      <dgm:t>
        <a:bodyPr/>
        <a:lstStyle/>
        <a:p>
          <a:endParaRPr lang="ru-RU"/>
        </a:p>
      </dgm:t>
    </dgm:pt>
    <dgm:pt modelId="{C1CABB5A-21D4-4327-B549-7361847C74F0}" type="sibTrans" cxnId="{213802AA-30CB-46CE-BB99-BCBA4CBB97DC}">
      <dgm:prSet/>
      <dgm:spPr/>
      <dgm:t>
        <a:bodyPr/>
        <a:lstStyle/>
        <a:p>
          <a:endParaRPr lang="ru-RU"/>
        </a:p>
      </dgm:t>
    </dgm:pt>
    <dgm:pt modelId="{A8A2D356-6385-41EE-81C6-ED0B7A798EFC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основных показателей прогноза социально-экономического развития </a:t>
          </a:r>
          <a:r>
            <a:rPr lang="ru-RU" sz="14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Тоншаевского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муниципального района  на трехлетний период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CBE141-AEB0-4935-BDD5-A115635CBEFF}" type="parTrans" cxnId="{AC46B6BB-02C0-4612-98A6-5452A3E5C4EA}">
      <dgm:prSet/>
      <dgm:spPr/>
      <dgm:t>
        <a:bodyPr/>
        <a:lstStyle/>
        <a:p>
          <a:endParaRPr lang="ru-RU"/>
        </a:p>
      </dgm:t>
    </dgm:pt>
    <dgm:pt modelId="{9920A027-0F71-4731-9ABB-6F3B66A14D67}" type="sibTrans" cxnId="{AC46B6BB-02C0-4612-98A6-5452A3E5C4EA}">
      <dgm:prSet/>
      <dgm:spPr/>
      <dgm:t>
        <a:bodyPr/>
        <a:lstStyle/>
        <a:p>
          <a:endParaRPr lang="ru-RU"/>
        </a:p>
      </dgm:t>
    </dgm:pt>
    <dgm:pt modelId="{E174530D-88FE-47A7-A5B9-75B659623737}">
      <dgm:prSet phldrT="[Текст]" custT="1"/>
      <dgm:spPr/>
      <dgm:t>
        <a:bodyPr/>
        <a:lstStyle/>
        <a:p>
          <a:r>
            <a:rPr lang="ru-RU" sz="1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Авгус</a:t>
          </a:r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-сентябрь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7D00E28-BE1F-4C87-9756-B28667B1FFAA}" type="parTrans" cxnId="{385C2D8A-95F9-4294-97A4-7439CC7EDD24}">
      <dgm:prSet/>
      <dgm:spPr/>
      <dgm:t>
        <a:bodyPr/>
        <a:lstStyle/>
        <a:p>
          <a:endParaRPr lang="ru-RU"/>
        </a:p>
      </dgm:t>
    </dgm:pt>
    <dgm:pt modelId="{F0062DDF-5860-45B3-91E6-C15E50CF9FEE}" type="sibTrans" cxnId="{385C2D8A-95F9-4294-97A4-7439CC7EDD24}">
      <dgm:prSet/>
      <dgm:spPr/>
      <dgm:t>
        <a:bodyPr/>
        <a:lstStyle/>
        <a:p>
          <a:endParaRPr lang="ru-RU"/>
        </a:p>
      </dgm:t>
    </dgm:pt>
    <dgm:pt modelId="{DE1312F1-8A1F-4E0B-A403-3931099014EC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</a:rPr>
            <a:t>Работа структурных подразделений администрации </a:t>
          </a:r>
          <a:r>
            <a:rPr lang="ru-RU" sz="1400" b="1" dirty="0" err="1" smtClean="0">
              <a:solidFill>
                <a:schemeClr val="tx1"/>
              </a:solidFill>
            </a:rPr>
            <a:t>Тоншаевского</a:t>
          </a:r>
          <a:r>
            <a:rPr lang="ru-RU" sz="1400" b="1" dirty="0" smtClean="0">
              <a:solidFill>
                <a:schemeClr val="tx1"/>
              </a:solidFill>
            </a:rPr>
            <a:t> муниципального района, органов местного самоуправления по подготовке обоснований бюджетных ассигнований и бюджетных заявок</a:t>
          </a:r>
          <a:endParaRPr lang="ru-RU" sz="1400" dirty="0"/>
        </a:p>
      </dgm:t>
    </dgm:pt>
    <dgm:pt modelId="{E4F7E676-8F1D-4E54-A516-663DE2D7D38D}" type="parTrans" cxnId="{194BF104-8299-4BA5-8E7B-93B6C26BD011}">
      <dgm:prSet/>
      <dgm:spPr/>
      <dgm:t>
        <a:bodyPr/>
        <a:lstStyle/>
        <a:p>
          <a:endParaRPr lang="ru-RU"/>
        </a:p>
      </dgm:t>
    </dgm:pt>
    <dgm:pt modelId="{8236E87B-13CD-42B3-A90D-644AB9D1CD5B}" type="sibTrans" cxnId="{194BF104-8299-4BA5-8E7B-93B6C26BD011}">
      <dgm:prSet/>
      <dgm:spPr/>
      <dgm:t>
        <a:bodyPr/>
        <a:lstStyle/>
        <a:p>
          <a:endParaRPr lang="ru-RU"/>
        </a:p>
      </dgm:t>
    </dgm:pt>
    <dgm:pt modelId="{60B7B381-FBD3-44B4-A239-F1BB07FCA47A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</a:rPr>
            <a:t>Формирование проекта бюджета </a:t>
          </a:r>
          <a:r>
            <a:rPr lang="ru-RU" sz="1400" b="1" dirty="0" err="1" smtClean="0">
              <a:solidFill>
                <a:schemeClr val="tx1"/>
              </a:solidFill>
            </a:rPr>
            <a:t>Тоншаевского</a:t>
          </a:r>
          <a:r>
            <a:rPr lang="ru-RU" sz="1400" b="1" dirty="0" smtClean="0">
              <a:solidFill>
                <a:schemeClr val="tx1"/>
              </a:solidFill>
            </a:rPr>
            <a:t> муниципального района.</a:t>
          </a:r>
          <a:endParaRPr lang="ru-RU" sz="1400" dirty="0"/>
        </a:p>
      </dgm:t>
    </dgm:pt>
    <dgm:pt modelId="{08E860D3-0083-47F9-9125-CB91E9352513}" type="parTrans" cxnId="{FFC4B1F4-A8A3-4BAE-9345-4E9B1FA63F5F}">
      <dgm:prSet/>
      <dgm:spPr/>
      <dgm:t>
        <a:bodyPr/>
        <a:lstStyle/>
        <a:p>
          <a:endParaRPr lang="ru-RU"/>
        </a:p>
      </dgm:t>
    </dgm:pt>
    <dgm:pt modelId="{7907BAD3-10F9-42DF-8E93-306F7FD2DA4F}" type="sibTrans" cxnId="{FFC4B1F4-A8A3-4BAE-9345-4E9B1FA63F5F}">
      <dgm:prSet/>
      <dgm:spPr/>
      <dgm:t>
        <a:bodyPr/>
        <a:lstStyle/>
        <a:p>
          <a:endParaRPr lang="ru-RU"/>
        </a:p>
      </dgm:t>
    </dgm:pt>
    <dgm:pt modelId="{036D7227-E583-4DB0-B712-23677623B0A9}">
      <dgm:prSet phldrT="[Текст]"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Октябрь-ноябрь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7E00CC-6816-4719-94A6-B271D9F20CE4}" type="parTrans" cxnId="{50DB5DA4-E3BA-43CA-915B-2C5778E353C7}">
      <dgm:prSet/>
      <dgm:spPr/>
      <dgm:t>
        <a:bodyPr/>
        <a:lstStyle/>
        <a:p>
          <a:endParaRPr lang="ru-RU"/>
        </a:p>
      </dgm:t>
    </dgm:pt>
    <dgm:pt modelId="{B9A72715-95BD-4299-8FE6-7380952285DB}" type="sibTrans" cxnId="{50DB5DA4-E3BA-43CA-915B-2C5778E353C7}">
      <dgm:prSet/>
      <dgm:spPr/>
      <dgm:t>
        <a:bodyPr/>
        <a:lstStyle/>
        <a:p>
          <a:endParaRPr lang="ru-RU"/>
        </a:p>
      </dgm:t>
    </dgm:pt>
    <dgm:pt modelId="{6930EBCB-2FEA-486B-AD56-747EE2196DB1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проекта бюджета администрацией </a:t>
          </a:r>
          <a:r>
            <a:rPr lang="ru-RU" sz="14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Тоншаевского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муниципального района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9D3212-0610-441F-8115-1040F382B5F9}" type="parTrans" cxnId="{290D4D24-DBDB-4F56-94C4-B219029ABD7A}">
      <dgm:prSet/>
      <dgm:spPr/>
      <dgm:t>
        <a:bodyPr/>
        <a:lstStyle/>
        <a:p>
          <a:endParaRPr lang="ru-RU"/>
        </a:p>
      </dgm:t>
    </dgm:pt>
    <dgm:pt modelId="{88CAB073-1A87-45BF-9263-94C659E69F6F}" type="sibTrans" cxnId="{290D4D24-DBDB-4F56-94C4-B219029ABD7A}">
      <dgm:prSet/>
      <dgm:spPr/>
      <dgm:t>
        <a:bodyPr/>
        <a:lstStyle/>
        <a:p>
          <a:endParaRPr lang="ru-RU"/>
        </a:p>
      </dgm:t>
    </dgm:pt>
    <dgm:pt modelId="{5EEC53FB-30E8-4510-B383-897FC33C6CA5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Внесение проекта бюджета в Земское собрание </a:t>
          </a:r>
          <a:r>
            <a:rPr lang="ru-RU" sz="14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Тоншаевского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муниципального района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B85A46-A3CD-40B7-8498-7D13455374EA}" type="parTrans" cxnId="{4B1E0CEC-4FE8-4B4A-B53D-9196190F130A}">
      <dgm:prSet/>
      <dgm:spPr/>
      <dgm:t>
        <a:bodyPr/>
        <a:lstStyle/>
        <a:p>
          <a:endParaRPr lang="ru-RU"/>
        </a:p>
      </dgm:t>
    </dgm:pt>
    <dgm:pt modelId="{FE269324-2747-4771-B268-DB361AE8F100}" type="sibTrans" cxnId="{4B1E0CEC-4FE8-4B4A-B53D-9196190F130A}">
      <dgm:prSet/>
      <dgm:spPr/>
      <dgm:t>
        <a:bodyPr/>
        <a:lstStyle/>
        <a:p>
          <a:endParaRPr lang="ru-RU"/>
        </a:p>
      </dgm:t>
    </dgm:pt>
    <dgm:pt modelId="{145021B9-B10E-4760-857B-F428E927145B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Определение основных направлений бюджетной  и налоговой политики на трехлетний период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E70F6B-E317-4B26-883D-094760D5BCE5}" type="sibTrans" cxnId="{5E3D10A5-1D7D-4FB6-82FF-C3F29793A49A}">
      <dgm:prSet/>
      <dgm:spPr/>
      <dgm:t>
        <a:bodyPr/>
        <a:lstStyle/>
        <a:p>
          <a:endParaRPr lang="ru-RU"/>
        </a:p>
      </dgm:t>
    </dgm:pt>
    <dgm:pt modelId="{FAC1D803-6305-45A2-B6D9-743A35DD6141}" type="parTrans" cxnId="{5E3D10A5-1D7D-4FB6-82FF-C3F29793A49A}">
      <dgm:prSet/>
      <dgm:spPr/>
      <dgm:t>
        <a:bodyPr/>
        <a:lstStyle/>
        <a:p>
          <a:endParaRPr lang="ru-RU"/>
        </a:p>
      </dgm:t>
    </dgm:pt>
    <dgm:pt modelId="{A70001E4-65D0-41F3-A8FE-1BACA712EA9D}" type="pres">
      <dgm:prSet presAssocID="{F98E0647-1508-4258-9899-083A2CC6824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C4D7145-DD4E-41C9-BBA8-11A4C5E6350A}" type="pres">
      <dgm:prSet presAssocID="{E7A7FB1F-D6E2-41F1-88F0-DF68ABA8E1C0}" presName="composite" presStyleCnt="0"/>
      <dgm:spPr/>
    </dgm:pt>
    <dgm:pt modelId="{D80BA84C-6447-4164-BC89-803FC8730CB1}" type="pres">
      <dgm:prSet presAssocID="{E7A7FB1F-D6E2-41F1-88F0-DF68ABA8E1C0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FF6FBA-5B4B-4F0C-A9E3-7068FB0712D3}" type="pres">
      <dgm:prSet presAssocID="{E7A7FB1F-D6E2-41F1-88F0-DF68ABA8E1C0}" presName="descendantText" presStyleLbl="alignAcc1" presStyleIdx="0" presStyleCnt="3" custScaleY="1235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A8CEA3-55E0-4B09-998C-DA25F4B13724}" type="pres">
      <dgm:prSet presAssocID="{C1CABB5A-21D4-4327-B549-7361847C74F0}" presName="sp" presStyleCnt="0"/>
      <dgm:spPr/>
    </dgm:pt>
    <dgm:pt modelId="{F60470E2-6781-4C05-A657-81FC028A3DDF}" type="pres">
      <dgm:prSet presAssocID="{E174530D-88FE-47A7-A5B9-75B659623737}" presName="composite" presStyleCnt="0"/>
      <dgm:spPr/>
    </dgm:pt>
    <dgm:pt modelId="{9FD4CF9C-0B18-4490-B109-E41CB2EB37A4}" type="pres">
      <dgm:prSet presAssocID="{E174530D-88FE-47A7-A5B9-75B659623737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8328E0-472B-4A74-9CBB-B2E294B2378C}" type="pres">
      <dgm:prSet presAssocID="{E174530D-88FE-47A7-A5B9-75B659623737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4BDCE3-9384-410B-A9E6-C4CF1B113EE2}" type="pres">
      <dgm:prSet presAssocID="{F0062DDF-5860-45B3-91E6-C15E50CF9FEE}" presName="sp" presStyleCnt="0"/>
      <dgm:spPr/>
    </dgm:pt>
    <dgm:pt modelId="{6B0431FD-02BF-4B12-9D53-D413EF86FFEC}" type="pres">
      <dgm:prSet presAssocID="{036D7227-E583-4DB0-B712-23677623B0A9}" presName="composite" presStyleCnt="0"/>
      <dgm:spPr/>
    </dgm:pt>
    <dgm:pt modelId="{334DC0AE-39C2-4BEE-9E3F-4748E036524C}" type="pres">
      <dgm:prSet presAssocID="{036D7227-E583-4DB0-B712-23677623B0A9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29F7E2-42B6-4DDE-9792-9A413B27FBF3}" type="pres">
      <dgm:prSet presAssocID="{036D7227-E583-4DB0-B712-23677623B0A9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EA2647B-BEC3-4B7C-9916-82CFF755C3CE}" type="presOf" srcId="{E7A7FB1F-D6E2-41F1-88F0-DF68ABA8E1C0}" destId="{D80BA84C-6447-4164-BC89-803FC8730CB1}" srcOrd="0" destOrd="0" presId="urn:microsoft.com/office/officeart/2005/8/layout/chevron2"/>
    <dgm:cxn modelId="{6EE24118-7DBA-4AFD-9A32-EFEFC48A502D}" type="presOf" srcId="{6930EBCB-2FEA-486B-AD56-747EE2196DB1}" destId="{8329F7E2-42B6-4DDE-9792-9A413B27FBF3}" srcOrd="0" destOrd="0" presId="urn:microsoft.com/office/officeart/2005/8/layout/chevron2"/>
    <dgm:cxn modelId="{194BF104-8299-4BA5-8E7B-93B6C26BD011}" srcId="{E174530D-88FE-47A7-A5B9-75B659623737}" destId="{DE1312F1-8A1F-4E0B-A403-3931099014EC}" srcOrd="0" destOrd="0" parTransId="{E4F7E676-8F1D-4E54-A516-663DE2D7D38D}" sibTransId="{8236E87B-13CD-42B3-A90D-644AB9D1CD5B}"/>
    <dgm:cxn modelId="{FFC4B1F4-A8A3-4BAE-9345-4E9B1FA63F5F}" srcId="{E174530D-88FE-47A7-A5B9-75B659623737}" destId="{60B7B381-FBD3-44B4-A239-F1BB07FCA47A}" srcOrd="1" destOrd="0" parTransId="{08E860D3-0083-47F9-9125-CB91E9352513}" sibTransId="{7907BAD3-10F9-42DF-8E93-306F7FD2DA4F}"/>
    <dgm:cxn modelId="{385C2D8A-95F9-4294-97A4-7439CC7EDD24}" srcId="{F98E0647-1508-4258-9899-083A2CC6824E}" destId="{E174530D-88FE-47A7-A5B9-75B659623737}" srcOrd="1" destOrd="0" parTransId="{77D00E28-BE1F-4C87-9756-B28667B1FFAA}" sibTransId="{F0062DDF-5860-45B3-91E6-C15E50CF9FEE}"/>
    <dgm:cxn modelId="{5E3D10A5-1D7D-4FB6-82FF-C3F29793A49A}" srcId="{E7A7FB1F-D6E2-41F1-88F0-DF68ABA8E1C0}" destId="{145021B9-B10E-4760-857B-F428E927145B}" srcOrd="1" destOrd="0" parTransId="{FAC1D803-6305-45A2-B6D9-743A35DD6141}" sibTransId="{C8E70F6B-E317-4B26-883D-094760D5BCE5}"/>
    <dgm:cxn modelId="{582ADD02-A18A-4410-9D53-920E786ACD08}" type="presOf" srcId="{145021B9-B10E-4760-857B-F428E927145B}" destId="{B1FF6FBA-5B4B-4F0C-A9E3-7068FB0712D3}" srcOrd="0" destOrd="1" presId="urn:microsoft.com/office/officeart/2005/8/layout/chevron2"/>
    <dgm:cxn modelId="{AC46B6BB-02C0-4612-98A6-5452A3E5C4EA}" srcId="{E7A7FB1F-D6E2-41F1-88F0-DF68ABA8E1C0}" destId="{A8A2D356-6385-41EE-81C6-ED0B7A798EFC}" srcOrd="0" destOrd="0" parTransId="{61CBE141-AEB0-4935-BDD5-A115635CBEFF}" sibTransId="{9920A027-0F71-4731-9ABB-6F3B66A14D67}"/>
    <dgm:cxn modelId="{171C076B-27A2-4C3C-8E1B-270DC6C6CEB3}" type="presOf" srcId="{60B7B381-FBD3-44B4-A239-F1BB07FCA47A}" destId="{9B8328E0-472B-4A74-9CBB-B2E294B2378C}" srcOrd="0" destOrd="1" presId="urn:microsoft.com/office/officeart/2005/8/layout/chevron2"/>
    <dgm:cxn modelId="{71A68FFC-7A82-4BC2-B1CF-01E9D3BDC9DD}" type="presOf" srcId="{E174530D-88FE-47A7-A5B9-75B659623737}" destId="{9FD4CF9C-0B18-4490-B109-E41CB2EB37A4}" srcOrd="0" destOrd="0" presId="urn:microsoft.com/office/officeart/2005/8/layout/chevron2"/>
    <dgm:cxn modelId="{9542CE50-F945-4823-89CB-AEF08FF47A51}" type="presOf" srcId="{F98E0647-1508-4258-9899-083A2CC6824E}" destId="{A70001E4-65D0-41F3-A8FE-1BACA712EA9D}" srcOrd="0" destOrd="0" presId="urn:microsoft.com/office/officeart/2005/8/layout/chevron2"/>
    <dgm:cxn modelId="{4B1E0CEC-4FE8-4B4A-B53D-9196190F130A}" srcId="{036D7227-E583-4DB0-B712-23677623B0A9}" destId="{5EEC53FB-30E8-4510-B383-897FC33C6CA5}" srcOrd="1" destOrd="0" parTransId="{3EB85A46-A3CD-40B7-8498-7D13455374EA}" sibTransId="{FE269324-2747-4771-B268-DB361AE8F100}"/>
    <dgm:cxn modelId="{290D4D24-DBDB-4F56-94C4-B219029ABD7A}" srcId="{036D7227-E583-4DB0-B712-23677623B0A9}" destId="{6930EBCB-2FEA-486B-AD56-747EE2196DB1}" srcOrd="0" destOrd="0" parTransId="{199D3212-0610-441F-8115-1040F382B5F9}" sibTransId="{88CAB073-1A87-45BF-9263-94C659E69F6F}"/>
    <dgm:cxn modelId="{668DC0C8-FDAE-4F76-8726-1465787C0E75}" type="presOf" srcId="{5EEC53FB-30E8-4510-B383-897FC33C6CA5}" destId="{8329F7E2-42B6-4DDE-9792-9A413B27FBF3}" srcOrd="0" destOrd="1" presId="urn:microsoft.com/office/officeart/2005/8/layout/chevron2"/>
    <dgm:cxn modelId="{D287CAA4-203F-4616-A7BC-254CD7DB33DC}" type="presOf" srcId="{036D7227-E583-4DB0-B712-23677623B0A9}" destId="{334DC0AE-39C2-4BEE-9E3F-4748E036524C}" srcOrd="0" destOrd="0" presId="urn:microsoft.com/office/officeart/2005/8/layout/chevron2"/>
    <dgm:cxn modelId="{018339C4-F06C-4D16-942B-F37998571650}" type="presOf" srcId="{DE1312F1-8A1F-4E0B-A403-3931099014EC}" destId="{9B8328E0-472B-4A74-9CBB-B2E294B2378C}" srcOrd="0" destOrd="0" presId="urn:microsoft.com/office/officeart/2005/8/layout/chevron2"/>
    <dgm:cxn modelId="{213802AA-30CB-46CE-BB99-BCBA4CBB97DC}" srcId="{F98E0647-1508-4258-9899-083A2CC6824E}" destId="{E7A7FB1F-D6E2-41F1-88F0-DF68ABA8E1C0}" srcOrd="0" destOrd="0" parTransId="{A92E900C-AFC9-440B-A537-8565BA06D89E}" sibTransId="{C1CABB5A-21D4-4327-B549-7361847C74F0}"/>
    <dgm:cxn modelId="{386A23DC-04B4-4D57-885C-183300262B82}" type="presOf" srcId="{A8A2D356-6385-41EE-81C6-ED0B7A798EFC}" destId="{B1FF6FBA-5B4B-4F0C-A9E3-7068FB0712D3}" srcOrd="0" destOrd="0" presId="urn:microsoft.com/office/officeart/2005/8/layout/chevron2"/>
    <dgm:cxn modelId="{50DB5DA4-E3BA-43CA-915B-2C5778E353C7}" srcId="{F98E0647-1508-4258-9899-083A2CC6824E}" destId="{036D7227-E583-4DB0-B712-23677623B0A9}" srcOrd="2" destOrd="0" parTransId="{FD7E00CC-6816-4719-94A6-B271D9F20CE4}" sibTransId="{B9A72715-95BD-4299-8FE6-7380952285DB}"/>
    <dgm:cxn modelId="{F92B4C2C-7D3E-49D2-B06A-2D036F2296D0}" type="presParOf" srcId="{A70001E4-65D0-41F3-A8FE-1BACA712EA9D}" destId="{3C4D7145-DD4E-41C9-BBA8-11A4C5E6350A}" srcOrd="0" destOrd="0" presId="urn:microsoft.com/office/officeart/2005/8/layout/chevron2"/>
    <dgm:cxn modelId="{CBEB16E8-FA93-40BE-90EA-B1E4818EEBB0}" type="presParOf" srcId="{3C4D7145-DD4E-41C9-BBA8-11A4C5E6350A}" destId="{D80BA84C-6447-4164-BC89-803FC8730CB1}" srcOrd="0" destOrd="0" presId="urn:microsoft.com/office/officeart/2005/8/layout/chevron2"/>
    <dgm:cxn modelId="{D6316F48-97E6-4080-9172-B80E99C8DD70}" type="presParOf" srcId="{3C4D7145-DD4E-41C9-BBA8-11A4C5E6350A}" destId="{B1FF6FBA-5B4B-4F0C-A9E3-7068FB0712D3}" srcOrd="1" destOrd="0" presId="urn:microsoft.com/office/officeart/2005/8/layout/chevron2"/>
    <dgm:cxn modelId="{16E17EE9-892A-47AD-B3B4-B2957451C671}" type="presParOf" srcId="{A70001E4-65D0-41F3-A8FE-1BACA712EA9D}" destId="{CAA8CEA3-55E0-4B09-998C-DA25F4B13724}" srcOrd="1" destOrd="0" presId="urn:microsoft.com/office/officeart/2005/8/layout/chevron2"/>
    <dgm:cxn modelId="{0B6B7AA2-FFA0-4E26-917A-AF0413F16664}" type="presParOf" srcId="{A70001E4-65D0-41F3-A8FE-1BACA712EA9D}" destId="{F60470E2-6781-4C05-A657-81FC028A3DDF}" srcOrd="2" destOrd="0" presId="urn:microsoft.com/office/officeart/2005/8/layout/chevron2"/>
    <dgm:cxn modelId="{3F54C7C5-793A-4D5B-B268-F45CD9706C5F}" type="presParOf" srcId="{F60470E2-6781-4C05-A657-81FC028A3DDF}" destId="{9FD4CF9C-0B18-4490-B109-E41CB2EB37A4}" srcOrd="0" destOrd="0" presId="urn:microsoft.com/office/officeart/2005/8/layout/chevron2"/>
    <dgm:cxn modelId="{33C61B1D-8690-45EF-92F4-93FCA83AF8B6}" type="presParOf" srcId="{F60470E2-6781-4C05-A657-81FC028A3DDF}" destId="{9B8328E0-472B-4A74-9CBB-B2E294B2378C}" srcOrd="1" destOrd="0" presId="urn:microsoft.com/office/officeart/2005/8/layout/chevron2"/>
    <dgm:cxn modelId="{4E0E44E7-FE71-4605-94A6-CF3BC8D93D33}" type="presParOf" srcId="{A70001E4-65D0-41F3-A8FE-1BACA712EA9D}" destId="{D34BDCE3-9384-410B-A9E6-C4CF1B113EE2}" srcOrd="3" destOrd="0" presId="urn:microsoft.com/office/officeart/2005/8/layout/chevron2"/>
    <dgm:cxn modelId="{F65E95CC-45B7-4979-8492-342188064E5E}" type="presParOf" srcId="{A70001E4-65D0-41F3-A8FE-1BACA712EA9D}" destId="{6B0431FD-02BF-4B12-9D53-D413EF86FFEC}" srcOrd="4" destOrd="0" presId="urn:microsoft.com/office/officeart/2005/8/layout/chevron2"/>
    <dgm:cxn modelId="{3A55B933-F4D0-414B-ACCE-2802F1E414FA}" type="presParOf" srcId="{6B0431FD-02BF-4B12-9D53-D413EF86FFEC}" destId="{334DC0AE-39C2-4BEE-9E3F-4748E036524C}" srcOrd="0" destOrd="0" presId="urn:microsoft.com/office/officeart/2005/8/layout/chevron2"/>
    <dgm:cxn modelId="{389B753E-9C1B-4ACA-870B-4F52E1B1CCF3}" type="presParOf" srcId="{6B0431FD-02BF-4B12-9D53-D413EF86FFEC}" destId="{8329F7E2-42B6-4DDE-9792-9A413B27FBF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98E0647-1508-4258-9899-083A2CC6824E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7A7FB1F-D6E2-41F1-88F0-DF68ABA8E1C0}">
      <dgm:prSet phldrT="[Текст]"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Ноябрь-декабрь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2E900C-AFC9-440B-A537-8565BA06D89E}" type="parTrans" cxnId="{213802AA-30CB-46CE-BB99-BCBA4CBB97DC}">
      <dgm:prSet/>
      <dgm:spPr/>
      <dgm:t>
        <a:bodyPr/>
        <a:lstStyle/>
        <a:p>
          <a:endParaRPr lang="ru-RU"/>
        </a:p>
      </dgm:t>
    </dgm:pt>
    <dgm:pt modelId="{C1CABB5A-21D4-4327-B549-7361847C74F0}" type="sibTrans" cxnId="{213802AA-30CB-46CE-BB99-BCBA4CBB97DC}">
      <dgm:prSet/>
      <dgm:spPr/>
      <dgm:t>
        <a:bodyPr/>
        <a:lstStyle/>
        <a:p>
          <a:endParaRPr lang="ru-RU"/>
        </a:p>
      </dgm:t>
    </dgm:pt>
    <dgm:pt modelId="{A8A2D356-6385-41EE-81C6-ED0B7A798EFC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проекта бюджета на заседаниях комиссией Земского собрания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CBE141-AEB0-4935-BDD5-A115635CBEFF}" type="parTrans" cxnId="{AC46B6BB-02C0-4612-98A6-5452A3E5C4EA}">
      <dgm:prSet/>
      <dgm:spPr/>
      <dgm:t>
        <a:bodyPr/>
        <a:lstStyle/>
        <a:p>
          <a:endParaRPr lang="ru-RU"/>
        </a:p>
      </dgm:t>
    </dgm:pt>
    <dgm:pt modelId="{9920A027-0F71-4731-9ABB-6F3B66A14D67}" type="sibTrans" cxnId="{AC46B6BB-02C0-4612-98A6-5452A3E5C4EA}">
      <dgm:prSet/>
      <dgm:spPr/>
      <dgm:t>
        <a:bodyPr/>
        <a:lstStyle/>
        <a:p>
          <a:endParaRPr lang="ru-RU"/>
        </a:p>
      </dgm:t>
    </dgm:pt>
    <dgm:pt modelId="{49FDCF62-DC79-41AB-8221-AEF0E474B602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Принятие проекта бюджета </a:t>
          </a:r>
          <a:r>
            <a:rPr lang="ru-RU" sz="14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Тоншаевского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муниципального района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738FB6-8FC4-4657-9D18-FA4FA9358AA0}" type="parTrans" cxnId="{53B934C5-25CC-4BFB-87A4-77A9BAE3A35D}">
      <dgm:prSet/>
      <dgm:spPr/>
    </dgm:pt>
    <dgm:pt modelId="{131ADD98-4B0A-4894-8297-0B050B959186}" type="sibTrans" cxnId="{53B934C5-25CC-4BFB-87A4-77A9BAE3A35D}">
      <dgm:prSet/>
      <dgm:spPr/>
    </dgm:pt>
    <dgm:pt modelId="{27DACECC-0C48-4F7A-B19D-7083D316DAD3}">
      <dgm:prSet phldrT="[Текст]" custT="1"/>
      <dgm:spPr/>
      <dgm:t>
        <a:bodyPr/>
        <a:lstStyle/>
        <a:p>
          <a:r>
            <a:rPr lang="ru-RU" sz="14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Тоншаевского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муниципального района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958F36-11AE-4A4C-923D-793CA2761070}" type="parTrans" cxnId="{6054E5B8-FB6E-429D-ACD6-E120025F751C}">
      <dgm:prSet/>
      <dgm:spPr/>
    </dgm:pt>
    <dgm:pt modelId="{56C44653-603F-4A5B-BECC-D9745EE4A03A}" type="sibTrans" cxnId="{6054E5B8-FB6E-429D-ACD6-E120025F751C}">
      <dgm:prSet/>
      <dgm:spPr/>
    </dgm:pt>
    <dgm:pt modelId="{A70001E4-65D0-41F3-A8FE-1BACA712EA9D}" type="pres">
      <dgm:prSet presAssocID="{F98E0647-1508-4258-9899-083A2CC6824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C4D7145-DD4E-41C9-BBA8-11A4C5E6350A}" type="pres">
      <dgm:prSet presAssocID="{E7A7FB1F-D6E2-41F1-88F0-DF68ABA8E1C0}" presName="composite" presStyleCnt="0"/>
      <dgm:spPr/>
    </dgm:pt>
    <dgm:pt modelId="{D80BA84C-6447-4164-BC89-803FC8730CB1}" type="pres">
      <dgm:prSet presAssocID="{E7A7FB1F-D6E2-41F1-88F0-DF68ABA8E1C0}" presName="parentText" presStyleLbl="alignNode1" presStyleIdx="0" presStyleCnt="1" custScaleX="9411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FF6FBA-5B4B-4F0C-A9E3-7068FB0712D3}" type="pres">
      <dgm:prSet presAssocID="{E7A7FB1F-D6E2-41F1-88F0-DF68ABA8E1C0}" presName="descendantText" presStyleLbl="alignAcc1" presStyleIdx="0" presStyleCnt="1" custScaleY="123539" custLinFactNeighborX="-285" custLinFactNeighborY="185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C46B6BB-02C0-4612-98A6-5452A3E5C4EA}" srcId="{E7A7FB1F-D6E2-41F1-88F0-DF68ABA8E1C0}" destId="{A8A2D356-6385-41EE-81C6-ED0B7A798EFC}" srcOrd="0" destOrd="0" parTransId="{61CBE141-AEB0-4935-BDD5-A115635CBEFF}" sibTransId="{9920A027-0F71-4731-9ABB-6F3B66A14D67}"/>
    <dgm:cxn modelId="{325B3F3A-D81B-45E3-BEF6-C5CF63C025EC}" type="presOf" srcId="{27DACECC-0C48-4F7A-B19D-7083D316DAD3}" destId="{B1FF6FBA-5B4B-4F0C-A9E3-7068FB0712D3}" srcOrd="0" destOrd="1" presId="urn:microsoft.com/office/officeart/2005/8/layout/chevron2"/>
    <dgm:cxn modelId="{0AA65E2A-ED5D-4B6A-8647-AA1E04CA6FA1}" type="presOf" srcId="{E7A7FB1F-D6E2-41F1-88F0-DF68ABA8E1C0}" destId="{D80BA84C-6447-4164-BC89-803FC8730CB1}" srcOrd="0" destOrd="0" presId="urn:microsoft.com/office/officeart/2005/8/layout/chevron2"/>
    <dgm:cxn modelId="{6054E5B8-FB6E-429D-ACD6-E120025F751C}" srcId="{E7A7FB1F-D6E2-41F1-88F0-DF68ABA8E1C0}" destId="{27DACECC-0C48-4F7A-B19D-7083D316DAD3}" srcOrd="1" destOrd="0" parTransId="{6F958F36-11AE-4A4C-923D-793CA2761070}" sibTransId="{56C44653-603F-4A5B-BECC-D9745EE4A03A}"/>
    <dgm:cxn modelId="{213802AA-30CB-46CE-BB99-BCBA4CBB97DC}" srcId="{F98E0647-1508-4258-9899-083A2CC6824E}" destId="{E7A7FB1F-D6E2-41F1-88F0-DF68ABA8E1C0}" srcOrd="0" destOrd="0" parTransId="{A92E900C-AFC9-440B-A537-8565BA06D89E}" sibTransId="{C1CABB5A-21D4-4327-B549-7361847C74F0}"/>
    <dgm:cxn modelId="{53B934C5-25CC-4BFB-87A4-77A9BAE3A35D}" srcId="{E7A7FB1F-D6E2-41F1-88F0-DF68ABA8E1C0}" destId="{49FDCF62-DC79-41AB-8221-AEF0E474B602}" srcOrd="2" destOrd="0" parTransId="{1C738FB6-8FC4-4657-9D18-FA4FA9358AA0}" sibTransId="{131ADD98-4B0A-4894-8297-0B050B959186}"/>
    <dgm:cxn modelId="{C85C2CE7-4D9D-4A06-A18C-E726F9365FD0}" type="presOf" srcId="{49FDCF62-DC79-41AB-8221-AEF0E474B602}" destId="{B1FF6FBA-5B4B-4F0C-A9E3-7068FB0712D3}" srcOrd="0" destOrd="2" presId="urn:microsoft.com/office/officeart/2005/8/layout/chevron2"/>
    <dgm:cxn modelId="{905110D7-8EF2-4540-AA41-84DC37394827}" type="presOf" srcId="{F98E0647-1508-4258-9899-083A2CC6824E}" destId="{A70001E4-65D0-41F3-A8FE-1BACA712EA9D}" srcOrd="0" destOrd="0" presId="urn:microsoft.com/office/officeart/2005/8/layout/chevron2"/>
    <dgm:cxn modelId="{621B6D53-71F9-4A35-89DC-579E97F1A527}" type="presOf" srcId="{A8A2D356-6385-41EE-81C6-ED0B7A798EFC}" destId="{B1FF6FBA-5B4B-4F0C-A9E3-7068FB0712D3}" srcOrd="0" destOrd="0" presId="urn:microsoft.com/office/officeart/2005/8/layout/chevron2"/>
    <dgm:cxn modelId="{CCABE166-920C-40D3-8DD2-7AAC44F10540}" type="presParOf" srcId="{A70001E4-65D0-41F3-A8FE-1BACA712EA9D}" destId="{3C4D7145-DD4E-41C9-BBA8-11A4C5E6350A}" srcOrd="0" destOrd="0" presId="urn:microsoft.com/office/officeart/2005/8/layout/chevron2"/>
    <dgm:cxn modelId="{F9420BB2-DC17-4240-99CD-6ACFAB07668E}" type="presParOf" srcId="{3C4D7145-DD4E-41C9-BBA8-11A4C5E6350A}" destId="{D80BA84C-6447-4164-BC89-803FC8730CB1}" srcOrd="0" destOrd="0" presId="urn:microsoft.com/office/officeart/2005/8/layout/chevron2"/>
    <dgm:cxn modelId="{36A1F76D-AE4D-4841-AA8F-5B28DE9E4DCC}" type="presParOf" srcId="{3C4D7145-DD4E-41C9-BBA8-11A4C5E6350A}" destId="{B1FF6FBA-5B4B-4F0C-A9E3-7068FB0712D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3D4FBEC-7685-49CA-B1C1-9AC873FAF728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55B0D70-C4F3-45E1-A559-20A85B465BD3}">
      <dgm:prSet phldrT="[Текст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dirty="0" smtClean="0"/>
            <a:t>Расходы бюджета</a:t>
          </a:r>
          <a:endParaRPr lang="ru-RU" dirty="0"/>
        </a:p>
      </dgm:t>
    </dgm:pt>
    <dgm:pt modelId="{9AB0AC3C-4019-4B8F-97C9-0138BF8FD7EE}" type="parTrans" cxnId="{E94DB72C-48E5-4125-9891-C168823F6273}">
      <dgm:prSet/>
      <dgm:spPr/>
      <dgm:t>
        <a:bodyPr/>
        <a:lstStyle/>
        <a:p>
          <a:endParaRPr lang="ru-RU"/>
        </a:p>
      </dgm:t>
    </dgm:pt>
    <dgm:pt modelId="{44A29882-4907-430C-8E6B-9379804FF31D}" type="sibTrans" cxnId="{E94DB72C-48E5-4125-9891-C168823F6273}">
      <dgm:prSet/>
      <dgm:spPr/>
      <dgm:t>
        <a:bodyPr/>
        <a:lstStyle/>
        <a:p>
          <a:endParaRPr lang="ru-RU"/>
        </a:p>
      </dgm:t>
    </dgm:pt>
    <dgm:pt modelId="{3F811B77-02E4-4578-923C-BD128A0941F1}">
      <dgm:prSet phldrT="[Текст]"/>
      <dgm:spPr/>
      <dgm:t>
        <a:bodyPr/>
        <a:lstStyle/>
        <a:p>
          <a:r>
            <a:rPr lang="ru-RU" dirty="0" smtClean="0"/>
            <a:t>По функциям государства</a:t>
          </a:r>
          <a:endParaRPr lang="ru-RU" dirty="0"/>
        </a:p>
      </dgm:t>
    </dgm:pt>
    <dgm:pt modelId="{55434148-0597-4AC7-8A41-AADC5206AD22}" type="parTrans" cxnId="{EC0D4B75-C3F7-470C-B5EE-F07B47D8177C}">
      <dgm:prSet/>
      <dgm:spPr/>
      <dgm:t>
        <a:bodyPr/>
        <a:lstStyle/>
        <a:p>
          <a:endParaRPr lang="ru-RU"/>
        </a:p>
      </dgm:t>
    </dgm:pt>
    <dgm:pt modelId="{3E1F1DEE-48F8-4F49-9A59-5C3138A48293}" type="sibTrans" cxnId="{EC0D4B75-C3F7-470C-B5EE-F07B47D8177C}">
      <dgm:prSet/>
      <dgm:spPr/>
      <dgm:t>
        <a:bodyPr/>
        <a:lstStyle/>
        <a:p>
          <a:endParaRPr lang="ru-RU"/>
        </a:p>
      </dgm:t>
    </dgm:pt>
    <dgm:pt modelId="{5B646462-A818-44B2-B931-5B50BAA395A4}">
      <dgm:prSet phldrT="[Текст]"/>
      <dgm:spPr/>
      <dgm:t>
        <a:bodyPr/>
        <a:lstStyle/>
        <a:p>
          <a:r>
            <a:rPr lang="ru-RU" dirty="0" smtClean="0"/>
            <a:t>По ведомствам</a:t>
          </a:r>
          <a:endParaRPr lang="ru-RU" dirty="0"/>
        </a:p>
      </dgm:t>
    </dgm:pt>
    <dgm:pt modelId="{1167E876-AC87-4D4A-A152-AAF0D26FC7B4}" type="parTrans" cxnId="{DF888968-2655-4CD7-AC4F-8F8C9E21EDD7}">
      <dgm:prSet/>
      <dgm:spPr/>
      <dgm:t>
        <a:bodyPr/>
        <a:lstStyle/>
        <a:p>
          <a:endParaRPr lang="ru-RU"/>
        </a:p>
      </dgm:t>
    </dgm:pt>
    <dgm:pt modelId="{648AA75F-0678-4264-A536-B58FAE0A010C}" type="sibTrans" cxnId="{DF888968-2655-4CD7-AC4F-8F8C9E21EDD7}">
      <dgm:prSet/>
      <dgm:spPr/>
      <dgm:t>
        <a:bodyPr/>
        <a:lstStyle/>
        <a:p>
          <a:endParaRPr lang="ru-RU"/>
        </a:p>
      </dgm:t>
    </dgm:pt>
    <dgm:pt modelId="{33DAFCF0-595F-40E0-AFDA-8D9BB779D448}">
      <dgm:prSet phldrT="[Текст]"/>
      <dgm:spPr/>
      <dgm:t>
        <a:bodyPr/>
        <a:lstStyle/>
        <a:p>
          <a:r>
            <a:rPr lang="ru-RU" dirty="0" smtClean="0"/>
            <a:t>По муниципальным программам</a:t>
          </a:r>
          <a:endParaRPr lang="ru-RU" dirty="0"/>
        </a:p>
      </dgm:t>
    </dgm:pt>
    <dgm:pt modelId="{FE1D9B7F-FE31-4823-811F-0E73E3F52EFD}" type="parTrans" cxnId="{36D97AA9-18DC-4DA4-8490-7738A50EBDCF}">
      <dgm:prSet/>
      <dgm:spPr/>
      <dgm:t>
        <a:bodyPr/>
        <a:lstStyle/>
        <a:p>
          <a:endParaRPr lang="ru-RU"/>
        </a:p>
      </dgm:t>
    </dgm:pt>
    <dgm:pt modelId="{B6F9C807-92D1-4E17-8520-2BCF4DDC4BDE}" type="sibTrans" cxnId="{36D97AA9-18DC-4DA4-8490-7738A50EBDCF}">
      <dgm:prSet/>
      <dgm:spPr/>
      <dgm:t>
        <a:bodyPr/>
        <a:lstStyle/>
        <a:p>
          <a:endParaRPr lang="ru-RU"/>
        </a:p>
      </dgm:t>
    </dgm:pt>
    <dgm:pt modelId="{25BC0311-E0B2-4E4F-AF52-A68DE0603573}">
      <dgm:prSet phldrT="[Текст]"/>
      <dgm:spPr/>
      <dgm:t>
        <a:bodyPr/>
        <a:lstStyle/>
        <a:p>
          <a:endParaRPr lang="ru-RU"/>
        </a:p>
      </dgm:t>
    </dgm:pt>
    <dgm:pt modelId="{2FB036AF-EB2F-4E82-A067-B13AA2042012}" type="parTrans" cxnId="{8A4B33C1-6897-414D-B02B-80480D02CC8B}">
      <dgm:prSet/>
      <dgm:spPr/>
      <dgm:t>
        <a:bodyPr/>
        <a:lstStyle/>
        <a:p>
          <a:endParaRPr lang="ru-RU"/>
        </a:p>
      </dgm:t>
    </dgm:pt>
    <dgm:pt modelId="{63AABEA6-4BC0-4597-84D0-E00F1F9E7235}" type="sibTrans" cxnId="{8A4B33C1-6897-414D-B02B-80480D02CC8B}">
      <dgm:prSet/>
      <dgm:spPr/>
      <dgm:t>
        <a:bodyPr/>
        <a:lstStyle/>
        <a:p>
          <a:endParaRPr lang="ru-RU"/>
        </a:p>
      </dgm:t>
    </dgm:pt>
    <dgm:pt modelId="{5A47135C-6BE1-4A0C-8E71-FBD1B28FBFD7}">
      <dgm:prSet phldrT="[Текст]"/>
      <dgm:spPr/>
      <dgm:t>
        <a:bodyPr/>
        <a:lstStyle/>
        <a:p>
          <a:endParaRPr lang="ru-RU"/>
        </a:p>
      </dgm:t>
    </dgm:pt>
    <dgm:pt modelId="{8A1EA151-ED9A-4700-BDE7-A08F37CA719F}" type="parTrans" cxnId="{ABD21C5A-06DF-4344-8F66-72ED40A46E3F}">
      <dgm:prSet/>
      <dgm:spPr/>
      <dgm:t>
        <a:bodyPr/>
        <a:lstStyle/>
        <a:p>
          <a:endParaRPr lang="ru-RU"/>
        </a:p>
      </dgm:t>
    </dgm:pt>
    <dgm:pt modelId="{2774164C-C789-462F-A25A-EC9F5BE2EE5C}" type="sibTrans" cxnId="{ABD21C5A-06DF-4344-8F66-72ED40A46E3F}">
      <dgm:prSet/>
      <dgm:spPr/>
      <dgm:t>
        <a:bodyPr/>
        <a:lstStyle/>
        <a:p>
          <a:endParaRPr lang="ru-RU"/>
        </a:p>
      </dgm:t>
    </dgm:pt>
    <dgm:pt modelId="{37FF92C4-F861-4651-94C4-0659D2C4157B}">
      <dgm:prSet/>
      <dgm:spPr/>
      <dgm:t>
        <a:bodyPr/>
        <a:lstStyle/>
        <a:p>
          <a:endParaRPr lang="ru-RU"/>
        </a:p>
      </dgm:t>
    </dgm:pt>
    <dgm:pt modelId="{1E127964-199B-454A-8431-B7D3D20A2E6E}" type="parTrans" cxnId="{742450C9-11F2-47B3-BFFA-BD82AD9E6301}">
      <dgm:prSet/>
      <dgm:spPr/>
      <dgm:t>
        <a:bodyPr/>
        <a:lstStyle/>
        <a:p>
          <a:endParaRPr lang="ru-RU"/>
        </a:p>
      </dgm:t>
    </dgm:pt>
    <dgm:pt modelId="{5F61FD23-F969-4E7D-84E2-D1E52317B2F0}" type="sibTrans" cxnId="{742450C9-11F2-47B3-BFFA-BD82AD9E6301}">
      <dgm:prSet/>
      <dgm:spPr/>
      <dgm:t>
        <a:bodyPr/>
        <a:lstStyle/>
        <a:p>
          <a:endParaRPr lang="ru-RU"/>
        </a:p>
      </dgm:t>
    </dgm:pt>
    <dgm:pt modelId="{8E6B01E2-28E3-45E7-A75E-50DC86FB92F8}" type="pres">
      <dgm:prSet presAssocID="{E3D4FBEC-7685-49CA-B1C1-9AC873FAF72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E766BB-5DDF-41EA-B8FD-C032EE52F1D1}" type="pres">
      <dgm:prSet presAssocID="{155B0D70-C4F3-45E1-A559-20A85B465BD3}" presName="centerShape" presStyleLbl="node0" presStyleIdx="0" presStyleCnt="1"/>
      <dgm:spPr/>
      <dgm:t>
        <a:bodyPr/>
        <a:lstStyle/>
        <a:p>
          <a:endParaRPr lang="ru-RU"/>
        </a:p>
      </dgm:t>
    </dgm:pt>
    <dgm:pt modelId="{73EBCB94-89EA-4546-839E-ECA28C276DB0}" type="pres">
      <dgm:prSet presAssocID="{55434148-0597-4AC7-8A41-AADC5206AD22}" presName="parTrans" presStyleLbl="bgSibTrans2D1" presStyleIdx="0" presStyleCnt="3"/>
      <dgm:spPr/>
      <dgm:t>
        <a:bodyPr/>
        <a:lstStyle/>
        <a:p>
          <a:endParaRPr lang="ru-RU"/>
        </a:p>
      </dgm:t>
    </dgm:pt>
    <dgm:pt modelId="{35D1BB70-E174-4E3B-BF89-369B660D5386}" type="pres">
      <dgm:prSet presAssocID="{3F811B77-02E4-4578-923C-BD128A0941F1}" presName="node" presStyleLbl="node1" presStyleIdx="0" presStyleCnt="3" custRadScaleRad="127018" custRadScaleInc="-330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1DBA4C-687F-409C-B3F3-E0ED01510C44}" type="pres">
      <dgm:prSet presAssocID="{1167E876-AC87-4D4A-A152-AAF0D26FC7B4}" presName="parTrans" presStyleLbl="bgSibTrans2D1" presStyleIdx="1" presStyleCnt="3"/>
      <dgm:spPr/>
      <dgm:t>
        <a:bodyPr/>
        <a:lstStyle/>
        <a:p>
          <a:endParaRPr lang="ru-RU"/>
        </a:p>
      </dgm:t>
    </dgm:pt>
    <dgm:pt modelId="{1CDA501A-11F1-4015-9163-8CA24D613719}" type="pres">
      <dgm:prSet presAssocID="{5B646462-A818-44B2-B931-5B50BAA395A4}" presName="node" presStyleLbl="node1" presStyleIdx="1" presStyleCnt="3" custRadScaleRad="120412" custRadScaleInc="-440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ABCF18-544D-4743-AD48-9E6CE60171B7}" type="pres">
      <dgm:prSet presAssocID="{FE1D9B7F-FE31-4823-811F-0E73E3F52EFD}" presName="parTrans" presStyleLbl="bgSibTrans2D1" presStyleIdx="2" presStyleCnt="3"/>
      <dgm:spPr/>
      <dgm:t>
        <a:bodyPr/>
        <a:lstStyle/>
        <a:p>
          <a:endParaRPr lang="ru-RU"/>
        </a:p>
      </dgm:t>
    </dgm:pt>
    <dgm:pt modelId="{46D77595-B182-4B62-9801-C4150F8A2FDB}" type="pres">
      <dgm:prSet presAssocID="{33DAFCF0-595F-40E0-AFDA-8D9BB779D448}" presName="node" presStyleLbl="node1" presStyleIdx="2" presStyleCnt="3" custRadScaleRad="107922" custRadScaleInc="-418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E4D6A2C-7F27-497A-B6DA-8362DE9B5DCE}" type="presOf" srcId="{E3D4FBEC-7685-49CA-B1C1-9AC873FAF728}" destId="{8E6B01E2-28E3-45E7-A75E-50DC86FB92F8}" srcOrd="0" destOrd="0" presId="urn:microsoft.com/office/officeart/2005/8/layout/radial4"/>
    <dgm:cxn modelId="{DF888968-2655-4CD7-AC4F-8F8C9E21EDD7}" srcId="{155B0D70-C4F3-45E1-A559-20A85B465BD3}" destId="{5B646462-A818-44B2-B931-5B50BAA395A4}" srcOrd="1" destOrd="0" parTransId="{1167E876-AC87-4D4A-A152-AAF0D26FC7B4}" sibTransId="{648AA75F-0678-4264-A536-B58FAE0A010C}"/>
    <dgm:cxn modelId="{9095E044-3344-4A6D-80FE-458E6E5119E6}" type="presOf" srcId="{FE1D9B7F-FE31-4823-811F-0E73E3F52EFD}" destId="{C8ABCF18-544D-4743-AD48-9E6CE60171B7}" srcOrd="0" destOrd="0" presId="urn:microsoft.com/office/officeart/2005/8/layout/radial4"/>
    <dgm:cxn modelId="{E94DB72C-48E5-4125-9891-C168823F6273}" srcId="{E3D4FBEC-7685-49CA-B1C1-9AC873FAF728}" destId="{155B0D70-C4F3-45E1-A559-20A85B465BD3}" srcOrd="0" destOrd="0" parTransId="{9AB0AC3C-4019-4B8F-97C9-0138BF8FD7EE}" sibTransId="{44A29882-4907-430C-8E6B-9379804FF31D}"/>
    <dgm:cxn modelId="{CFC4F022-F6E3-4FF9-B9BD-BD97BA209948}" type="presOf" srcId="{33DAFCF0-595F-40E0-AFDA-8D9BB779D448}" destId="{46D77595-B182-4B62-9801-C4150F8A2FDB}" srcOrd="0" destOrd="0" presId="urn:microsoft.com/office/officeart/2005/8/layout/radial4"/>
    <dgm:cxn modelId="{36D97AA9-18DC-4DA4-8490-7738A50EBDCF}" srcId="{155B0D70-C4F3-45E1-A559-20A85B465BD3}" destId="{33DAFCF0-595F-40E0-AFDA-8D9BB779D448}" srcOrd="2" destOrd="0" parTransId="{FE1D9B7F-FE31-4823-811F-0E73E3F52EFD}" sibTransId="{B6F9C807-92D1-4E17-8520-2BCF4DDC4BDE}"/>
    <dgm:cxn modelId="{F6978CF3-5E46-454D-BB9F-138D37761FA4}" type="presOf" srcId="{1167E876-AC87-4D4A-A152-AAF0D26FC7B4}" destId="{B21DBA4C-687F-409C-B3F3-E0ED01510C44}" srcOrd="0" destOrd="0" presId="urn:microsoft.com/office/officeart/2005/8/layout/radial4"/>
    <dgm:cxn modelId="{8A4B33C1-6897-414D-B02B-80480D02CC8B}" srcId="{E3D4FBEC-7685-49CA-B1C1-9AC873FAF728}" destId="{25BC0311-E0B2-4E4F-AF52-A68DE0603573}" srcOrd="1" destOrd="0" parTransId="{2FB036AF-EB2F-4E82-A067-B13AA2042012}" sibTransId="{63AABEA6-4BC0-4597-84D0-E00F1F9E7235}"/>
    <dgm:cxn modelId="{B73CAD55-5FF3-4B54-AE75-FCC4739A1561}" type="presOf" srcId="{3F811B77-02E4-4578-923C-BD128A0941F1}" destId="{35D1BB70-E174-4E3B-BF89-369B660D5386}" srcOrd="0" destOrd="0" presId="urn:microsoft.com/office/officeart/2005/8/layout/radial4"/>
    <dgm:cxn modelId="{ABD21C5A-06DF-4344-8F66-72ED40A46E3F}" srcId="{E3D4FBEC-7685-49CA-B1C1-9AC873FAF728}" destId="{5A47135C-6BE1-4A0C-8E71-FBD1B28FBFD7}" srcOrd="2" destOrd="0" parTransId="{8A1EA151-ED9A-4700-BDE7-A08F37CA719F}" sibTransId="{2774164C-C789-462F-A25A-EC9F5BE2EE5C}"/>
    <dgm:cxn modelId="{EC0D4B75-C3F7-470C-B5EE-F07B47D8177C}" srcId="{155B0D70-C4F3-45E1-A559-20A85B465BD3}" destId="{3F811B77-02E4-4578-923C-BD128A0941F1}" srcOrd="0" destOrd="0" parTransId="{55434148-0597-4AC7-8A41-AADC5206AD22}" sibTransId="{3E1F1DEE-48F8-4F49-9A59-5C3138A48293}"/>
    <dgm:cxn modelId="{B1B2934B-7115-4BB9-82A3-DBE22B81E074}" type="presOf" srcId="{155B0D70-C4F3-45E1-A559-20A85B465BD3}" destId="{F9E766BB-5DDF-41EA-B8FD-C032EE52F1D1}" srcOrd="0" destOrd="0" presId="urn:microsoft.com/office/officeart/2005/8/layout/radial4"/>
    <dgm:cxn modelId="{5EAEA064-C9C0-4C8E-AD18-9C2391CF23B5}" type="presOf" srcId="{5B646462-A818-44B2-B931-5B50BAA395A4}" destId="{1CDA501A-11F1-4015-9163-8CA24D613719}" srcOrd="0" destOrd="0" presId="urn:microsoft.com/office/officeart/2005/8/layout/radial4"/>
    <dgm:cxn modelId="{742450C9-11F2-47B3-BFFA-BD82AD9E6301}" srcId="{E3D4FBEC-7685-49CA-B1C1-9AC873FAF728}" destId="{37FF92C4-F861-4651-94C4-0659D2C4157B}" srcOrd="3" destOrd="0" parTransId="{1E127964-199B-454A-8431-B7D3D20A2E6E}" sibTransId="{5F61FD23-F969-4E7D-84E2-D1E52317B2F0}"/>
    <dgm:cxn modelId="{01D1D877-CB3B-441A-9AE3-ACB9454B850F}" type="presOf" srcId="{55434148-0597-4AC7-8A41-AADC5206AD22}" destId="{73EBCB94-89EA-4546-839E-ECA28C276DB0}" srcOrd="0" destOrd="0" presId="urn:microsoft.com/office/officeart/2005/8/layout/radial4"/>
    <dgm:cxn modelId="{A4D97D95-6F60-425B-9579-D1D7498B46EA}" type="presParOf" srcId="{8E6B01E2-28E3-45E7-A75E-50DC86FB92F8}" destId="{F9E766BB-5DDF-41EA-B8FD-C032EE52F1D1}" srcOrd="0" destOrd="0" presId="urn:microsoft.com/office/officeart/2005/8/layout/radial4"/>
    <dgm:cxn modelId="{573FCBCC-08E9-4024-9EE4-8F3BF1B91478}" type="presParOf" srcId="{8E6B01E2-28E3-45E7-A75E-50DC86FB92F8}" destId="{73EBCB94-89EA-4546-839E-ECA28C276DB0}" srcOrd="1" destOrd="0" presId="urn:microsoft.com/office/officeart/2005/8/layout/radial4"/>
    <dgm:cxn modelId="{DC46D126-980B-4D04-B47C-ACE03D47162B}" type="presParOf" srcId="{8E6B01E2-28E3-45E7-A75E-50DC86FB92F8}" destId="{35D1BB70-E174-4E3B-BF89-369B660D5386}" srcOrd="2" destOrd="0" presId="urn:microsoft.com/office/officeart/2005/8/layout/radial4"/>
    <dgm:cxn modelId="{B3EF1F04-EA5C-4F19-BCE4-7495E666ACA8}" type="presParOf" srcId="{8E6B01E2-28E3-45E7-A75E-50DC86FB92F8}" destId="{B21DBA4C-687F-409C-B3F3-E0ED01510C44}" srcOrd="3" destOrd="0" presId="urn:microsoft.com/office/officeart/2005/8/layout/radial4"/>
    <dgm:cxn modelId="{02B43CEC-2BA6-4692-9E62-79D5BFB17841}" type="presParOf" srcId="{8E6B01E2-28E3-45E7-A75E-50DC86FB92F8}" destId="{1CDA501A-11F1-4015-9163-8CA24D613719}" srcOrd="4" destOrd="0" presId="urn:microsoft.com/office/officeart/2005/8/layout/radial4"/>
    <dgm:cxn modelId="{4CE3EF76-63E8-48D1-9F38-F7213512900C}" type="presParOf" srcId="{8E6B01E2-28E3-45E7-A75E-50DC86FB92F8}" destId="{C8ABCF18-544D-4743-AD48-9E6CE60171B7}" srcOrd="5" destOrd="0" presId="urn:microsoft.com/office/officeart/2005/8/layout/radial4"/>
    <dgm:cxn modelId="{3468A34F-E7D9-4ECA-B87C-C26B4EC4994D}" type="presParOf" srcId="{8E6B01E2-28E3-45E7-A75E-50DC86FB92F8}" destId="{46D77595-B182-4B62-9801-C4150F8A2FDB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17DA63A-163C-4822-A9F2-25C6DA0D9FDE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E64FE33-61FA-49ED-8D19-0EECBA145AB7}">
      <dgm:prSet phldrT="[Текст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Бюджет сельских поселений</a:t>
          </a:r>
          <a:endParaRPr lang="ru-RU" dirty="0">
            <a:solidFill>
              <a:schemeClr val="tx1"/>
            </a:solidFill>
          </a:endParaRPr>
        </a:p>
      </dgm:t>
    </dgm:pt>
    <dgm:pt modelId="{D881E8F2-AB19-41C2-A63B-FDB9414B3F33}" type="parTrans" cxnId="{7D84D71C-8018-44E9-99EE-451949BE1594}">
      <dgm:prSet/>
      <dgm:spPr/>
      <dgm:t>
        <a:bodyPr/>
        <a:lstStyle/>
        <a:p>
          <a:endParaRPr lang="ru-RU"/>
        </a:p>
      </dgm:t>
    </dgm:pt>
    <dgm:pt modelId="{B37375FC-7DB6-4787-AF20-3E2D6F3DDA3F}" type="sibTrans" cxnId="{7D84D71C-8018-44E9-99EE-451949BE1594}">
      <dgm:prSet/>
      <dgm:spPr/>
      <dgm:t>
        <a:bodyPr/>
        <a:lstStyle/>
        <a:p>
          <a:endParaRPr lang="ru-RU"/>
        </a:p>
      </dgm:t>
    </dgm:pt>
    <dgm:pt modelId="{B961E915-D16C-4955-B633-C3F3D92D0FBC}">
      <dgm:prSet phldrT="[Текст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Бюджет района</a:t>
          </a:r>
          <a:endParaRPr lang="ru-RU" dirty="0">
            <a:solidFill>
              <a:schemeClr val="tx1"/>
            </a:solidFill>
          </a:endParaRPr>
        </a:p>
      </dgm:t>
    </dgm:pt>
    <dgm:pt modelId="{78BDDC46-8274-4F96-A02E-4442FBBCA947}" type="parTrans" cxnId="{9E518CC1-4BE4-4FB2-A2FF-E742430FC167}">
      <dgm:prSet/>
      <dgm:spPr/>
      <dgm:t>
        <a:bodyPr/>
        <a:lstStyle/>
        <a:p>
          <a:endParaRPr lang="ru-RU"/>
        </a:p>
      </dgm:t>
    </dgm:pt>
    <dgm:pt modelId="{3E577639-6421-4F49-85EF-C0860A83E4AB}" type="sibTrans" cxnId="{9E518CC1-4BE4-4FB2-A2FF-E742430FC167}">
      <dgm:prSet/>
      <dgm:spPr/>
      <dgm:t>
        <a:bodyPr/>
        <a:lstStyle/>
        <a:p>
          <a:endParaRPr lang="ru-RU"/>
        </a:p>
      </dgm:t>
    </dgm:pt>
    <dgm:pt modelId="{45CD9246-9A6A-4D36-BAE3-2CC1D90E4DC6}">
      <dgm:prSet phldrT="[Текст]"/>
      <dgm:spPr>
        <a:solidFill>
          <a:srgbClr val="FFC000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Бюджет городских поселений</a:t>
          </a:r>
        </a:p>
        <a:p>
          <a:endParaRPr lang="ru-RU" dirty="0"/>
        </a:p>
      </dgm:t>
    </dgm:pt>
    <dgm:pt modelId="{AD504BAE-E22B-4DF9-AE9A-187253E69E2B}" type="parTrans" cxnId="{9735EDF9-1C56-4AF7-BC1B-30CE301EDF40}">
      <dgm:prSet/>
      <dgm:spPr/>
      <dgm:t>
        <a:bodyPr/>
        <a:lstStyle/>
        <a:p>
          <a:endParaRPr lang="ru-RU"/>
        </a:p>
      </dgm:t>
    </dgm:pt>
    <dgm:pt modelId="{E0D23CAB-11FB-4857-9E49-ADA349EFF0FE}" type="sibTrans" cxnId="{9735EDF9-1C56-4AF7-BC1B-30CE301EDF40}">
      <dgm:prSet/>
      <dgm:spPr/>
      <dgm:t>
        <a:bodyPr/>
        <a:lstStyle/>
        <a:p>
          <a:endParaRPr lang="ru-RU"/>
        </a:p>
      </dgm:t>
    </dgm:pt>
    <dgm:pt modelId="{E4CE50AA-C14B-4DFE-8DBB-13A51114CE4E}">
      <dgm:prSet phldrT="[Текст]"/>
      <dgm:spPr/>
      <dgm:t>
        <a:bodyPr/>
        <a:lstStyle/>
        <a:p>
          <a:r>
            <a:rPr lang="ru-RU" dirty="0" smtClean="0"/>
            <a:t>Консолидированный бюджет</a:t>
          </a:r>
          <a:endParaRPr lang="ru-RU" dirty="0"/>
        </a:p>
      </dgm:t>
    </dgm:pt>
    <dgm:pt modelId="{764E1F2A-310C-4EB3-94CC-721D284BBB8D}" type="parTrans" cxnId="{FE24BD2A-1353-4600-935A-4EE00EB5872E}">
      <dgm:prSet/>
      <dgm:spPr/>
      <dgm:t>
        <a:bodyPr/>
        <a:lstStyle/>
        <a:p>
          <a:endParaRPr lang="ru-RU"/>
        </a:p>
      </dgm:t>
    </dgm:pt>
    <dgm:pt modelId="{1477A3A0-E8CB-4430-B79E-1D00D9372ECC}" type="sibTrans" cxnId="{FE24BD2A-1353-4600-935A-4EE00EB5872E}">
      <dgm:prSet/>
      <dgm:spPr/>
      <dgm:t>
        <a:bodyPr/>
        <a:lstStyle/>
        <a:p>
          <a:endParaRPr lang="ru-RU"/>
        </a:p>
      </dgm:t>
    </dgm:pt>
    <dgm:pt modelId="{6BB98D6A-67DE-4DCB-B62A-B1D4F02D44BE}">
      <dgm:prSet phldrT="[Текст]"/>
      <dgm:spPr/>
      <dgm:t>
        <a:bodyPr/>
        <a:lstStyle/>
        <a:p>
          <a:endParaRPr lang="ru-RU"/>
        </a:p>
      </dgm:t>
    </dgm:pt>
    <dgm:pt modelId="{A1C5B554-D1CA-45E5-94C9-DE34D3811D78}" type="parTrans" cxnId="{C20F93F5-3958-461F-9DF9-36B4EAE776C1}">
      <dgm:prSet/>
      <dgm:spPr/>
      <dgm:t>
        <a:bodyPr/>
        <a:lstStyle/>
        <a:p>
          <a:endParaRPr lang="ru-RU"/>
        </a:p>
      </dgm:t>
    </dgm:pt>
    <dgm:pt modelId="{14CCF1DE-6A92-4B9D-A40D-716FD0DEBB4E}" type="sibTrans" cxnId="{C20F93F5-3958-461F-9DF9-36B4EAE776C1}">
      <dgm:prSet/>
      <dgm:spPr/>
      <dgm:t>
        <a:bodyPr/>
        <a:lstStyle/>
        <a:p>
          <a:endParaRPr lang="ru-RU"/>
        </a:p>
      </dgm:t>
    </dgm:pt>
    <dgm:pt modelId="{976183C7-B1F6-4A6C-B2EB-776DCD082590}">
      <dgm:prSet phldrT="[Текст]"/>
      <dgm:spPr/>
      <dgm:t>
        <a:bodyPr/>
        <a:lstStyle/>
        <a:p>
          <a:endParaRPr lang="ru-RU"/>
        </a:p>
      </dgm:t>
    </dgm:pt>
    <dgm:pt modelId="{4D1F10A7-7B7D-4907-AA25-CB17F1337787}" type="parTrans" cxnId="{66584CF9-0AD7-4CA4-BD36-766EBA5BE585}">
      <dgm:prSet/>
      <dgm:spPr/>
      <dgm:t>
        <a:bodyPr/>
        <a:lstStyle/>
        <a:p>
          <a:endParaRPr lang="ru-RU"/>
        </a:p>
      </dgm:t>
    </dgm:pt>
    <dgm:pt modelId="{7417E870-9EC3-4B0C-B5FE-E180CF127470}" type="sibTrans" cxnId="{66584CF9-0AD7-4CA4-BD36-766EBA5BE585}">
      <dgm:prSet/>
      <dgm:spPr/>
      <dgm:t>
        <a:bodyPr/>
        <a:lstStyle/>
        <a:p>
          <a:endParaRPr lang="ru-RU"/>
        </a:p>
      </dgm:t>
    </dgm:pt>
    <dgm:pt modelId="{716E7B3C-1116-4BED-9A8E-A3A9CC3772D9}" type="pres">
      <dgm:prSet presAssocID="{917DA63A-163C-4822-A9F2-25C6DA0D9FDE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D9E7EC0-918E-4378-91A7-8090DAB72B32}" type="pres">
      <dgm:prSet presAssocID="{917DA63A-163C-4822-A9F2-25C6DA0D9FDE}" presName="ellipse" presStyleLbl="trBgShp" presStyleIdx="0" presStyleCnt="1" custLinFactY="100000" custLinFactNeighborX="4270" custLinFactNeighborY="198421"/>
      <dgm:spPr/>
    </dgm:pt>
    <dgm:pt modelId="{E264C6C0-5942-41AF-A4E3-2FA7061B2137}" type="pres">
      <dgm:prSet presAssocID="{917DA63A-163C-4822-A9F2-25C6DA0D9FDE}" presName="arrow1" presStyleLbl="fgShp" presStyleIdx="0" presStyleCnt="1"/>
      <dgm:spPr/>
    </dgm:pt>
    <dgm:pt modelId="{A6347088-1996-49B3-A553-EC873A6F077B}" type="pres">
      <dgm:prSet presAssocID="{917DA63A-163C-4822-A9F2-25C6DA0D9FDE}" presName="rectangle" presStyleLbl="revTx" presStyleIdx="0" presStyleCnt="1" custLinFactNeighborX="-1901" custLinFactNeighborY="239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871656-4B9F-47B1-804A-969AE71AFB1E}" type="pres">
      <dgm:prSet presAssocID="{B961E915-D16C-4955-B633-C3F3D92D0FBC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AE2D73-8A6F-46AE-B0A9-65EB676C50F6}" type="pres">
      <dgm:prSet presAssocID="{45CD9246-9A6A-4D36-BAE3-2CC1D90E4DC6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226A64-D772-4261-9D51-0AD9000F3F51}" type="pres">
      <dgm:prSet presAssocID="{E4CE50AA-C14B-4DFE-8DBB-13A51114CE4E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6C5208-6E11-4533-B7D3-151153D96E1A}" type="pres">
      <dgm:prSet presAssocID="{917DA63A-163C-4822-A9F2-25C6DA0D9FDE}" presName="funnel" presStyleLbl="trAlignAcc1" presStyleIdx="0" presStyleCnt="1" custLinFactNeighborX="-1630" custLinFactNeighborY="-4565"/>
      <dgm:spPr>
        <a:solidFill>
          <a:schemeClr val="accent5">
            <a:lumMod val="60000"/>
            <a:lumOff val="40000"/>
            <a:alpha val="40000"/>
          </a:schemeClr>
        </a:solidFill>
      </dgm:spPr>
    </dgm:pt>
  </dgm:ptLst>
  <dgm:cxnLst>
    <dgm:cxn modelId="{FE24BD2A-1353-4600-935A-4EE00EB5872E}" srcId="{917DA63A-163C-4822-A9F2-25C6DA0D9FDE}" destId="{E4CE50AA-C14B-4DFE-8DBB-13A51114CE4E}" srcOrd="3" destOrd="0" parTransId="{764E1F2A-310C-4EB3-94CC-721D284BBB8D}" sibTransId="{1477A3A0-E8CB-4430-B79E-1D00D9372ECC}"/>
    <dgm:cxn modelId="{9E518CC1-4BE4-4FB2-A2FF-E742430FC167}" srcId="{917DA63A-163C-4822-A9F2-25C6DA0D9FDE}" destId="{B961E915-D16C-4955-B633-C3F3D92D0FBC}" srcOrd="1" destOrd="0" parTransId="{78BDDC46-8274-4F96-A02E-4442FBBCA947}" sibTransId="{3E577639-6421-4F49-85EF-C0860A83E4AB}"/>
    <dgm:cxn modelId="{711AD1AE-6D22-43B3-BAE9-EC45109AEF7A}" type="presOf" srcId="{E4CE50AA-C14B-4DFE-8DBB-13A51114CE4E}" destId="{A6347088-1996-49B3-A553-EC873A6F077B}" srcOrd="0" destOrd="0" presId="urn:microsoft.com/office/officeart/2005/8/layout/funnel1"/>
    <dgm:cxn modelId="{FBAD25A0-B60E-4E9F-8F9C-BB0BA836BCB6}" type="presOf" srcId="{1E64FE33-61FA-49ED-8D19-0EECBA145AB7}" destId="{AB226A64-D772-4261-9D51-0AD9000F3F51}" srcOrd="0" destOrd="0" presId="urn:microsoft.com/office/officeart/2005/8/layout/funnel1"/>
    <dgm:cxn modelId="{9735EDF9-1C56-4AF7-BC1B-30CE301EDF40}" srcId="{917DA63A-163C-4822-A9F2-25C6DA0D9FDE}" destId="{45CD9246-9A6A-4D36-BAE3-2CC1D90E4DC6}" srcOrd="2" destOrd="0" parTransId="{AD504BAE-E22B-4DF9-AE9A-187253E69E2B}" sibTransId="{E0D23CAB-11FB-4857-9E49-ADA349EFF0FE}"/>
    <dgm:cxn modelId="{D0FF1417-98A6-4B8E-8F91-77ADEDC3E446}" type="presOf" srcId="{B961E915-D16C-4955-B633-C3F3D92D0FBC}" destId="{D5AE2D73-8A6F-46AE-B0A9-65EB676C50F6}" srcOrd="0" destOrd="0" presId="urn:microsoft.com/office/officeart/2005/8/layout/funnel1"/>
    <dgm:cxn modelId="{66584CF9-0AD7-4CA4-BD36-766EBA5BE585}" srcId="{917DA63A-163C-4822-A9F2-25C6DA0D9FDE}" destId="{976183C7-B1F6-4A6C-B2EB-776DCD082590}" srcOrd="5" destOrd="0" parTransId="{4D1F10A7-7B7D-4907-AA25-CB17F1337787}" sibTransId="{7417E870-9EC3-4B0C-B5FE-E180CF127470}"/>
    <dgm:cxn modelId="{331F5800-A87E-4238-B402-165F3F018692}" type="presOf" srcId="{917DA63A-163C-4822-A9F2-25C6DA0D9FDE}" destId="{716E7B3C-1116-4BED-9A8E-A3A9CC3772D9}" srcOrd="0" destOrd="0" presId="urn:microsoft.com/office/officeart/2005/8/layout/funnel1"/>
    <dgm:cxn modelId="{C20F93F5-3958-461F-9DF9-36B4EAE776C1}" srcId="{917DA63A-163C-4822-A9F2-25C6DA0D9FDE}" destId="{6BB98D6A-67DE-4DCB-B62A-B1D4F02D44BE}" srcOrd="4" destOrd="0" parTransId="{A1C5B554-D1CA-45E5-94C9-DE34D3811D78}" sibTransId="{14CCF1DE-6A92-4B9D-A40D-716FD0DEBB4E}"/>
    <dgm:cxn modelId="{7D84D71C-8018-44E9-99EE-451949BE1594}" srcId="{917DA63A-163C-4822-A9F2-25C6DA0D9FDE}" destId="{1E64FE33-61FA-49ED-8D19-0EECBA145AB7}" srcOrd="0" destOrd="0" parTransId="{D881E8F2-AB19-41C2-A63B-FDB9414B3F33}" sibTransId="{B37375FC-7DB6-4787-AF20-3E2D6F3DDA3F}"/>
    <dgm:cxn modelId="{1DDFF246-5646-4B41-8995-16D7089D1AC5}" type="presOf" srcId="{45CD9246-9A6A-4D36-BAE3-2CC1D90E4DC6}" destId="{A2871656-4B9F-47B1-804A-969AE71AFB1E}" srcOrd="0" destOrd="0" presId="urn:microsoft.com/office/officeart/2005/8/layout/funnel1"/>
    <dgm:cxn modelId="{4C695C94-BF94-48B4-805E-8AB712DD54FC}" type="presParOf" srcId="{716E7B3C-1116-4BED-9A8E-A3A9CC3772D9}" destId="{CD9E7EC0-918E-4378-91A7-8090DAB72B32}" srcOrd="0" destOrd="0" presId="urn:microsoft.com/office/officeart/2005/8/layout/funnel1"/>
    <dgm:cxn modelId="{44796155-194E-4254-8D7E-21C042E91304}" type="presParOf" srcId="{716E7B3C-1116-4BED-9A8E-A3A9CC3772D9}" destId="{E264C6C0-5942-41AF-A4E3-2FA7061B2137}" srcOrd="1" destOrd="0" presId="urn:microsoft.com/office/officeart/2005/8/layout/funnel1"/>
    <dgm:cxn modelId="{C933F14F-02A2-4A37-BCF6-E98A5A5451C5}" type="presParOf" srcId="{716E7B3C-1116-4BED-9A8E-A3A9CC3772D9}" destId="{A6347088-1996-49B3-A553-EC873A6F077B}" srcOrd="2" destOrd="0" presId="urn:microsoft.com/office/officeart/2005/8/layout/funnel1"/>
    <dgm:cxn modelId="{3ED6506B-0762-497E-97A5-789B72352D1F}" type="presParOf" srcId="{716E7B3C-1116-4BED-9A8E-A3A9CC3772D9}" destId="{A2871656-4B9F-47B1-804A-969AE71AFB1E}" srcOrd="3" destOrd="0" presId="urn:microsoft.com/office/officeart/2005/8/layout/funnel1"/>
    <dgm:cxn modelId="{ADFE1128-6F5B-4485-B9D0-CD58876276D9}" type="presParOf" srcId="{716E7B3C-1116-4BED-9A8E-A3A9CC3772D9}" destId="{D5AE2D73-8A6F-46AE-B0A9-65EB676C50F6}" srcOrd="4" destOrd="0" presId="urn:microsoft.com/office/officeart/2005/8/layout/funnel1"/>
    <dgm:cxn modelId="{44B119B8-B881-4574-8332-6CB9043B7A4A}" type="presParOf" srcId="{716E7B3C-1116-4BED-9A8E-A3A9CC3772D9}" destId="{AB226A64-D772-4261-9D51-0AD9000F3F51}" srcOrd="5" destOrd="0" presId="urn:microsoft.com/office/officeart/2005/8/layout/funnel1"/>
    <dgm:cxn modelId="{52329263-E200-47F9-9860-DEFFB97CCB90}" type="presParOf" srcId="{716E7B3C-1116-4BED-9A8E-A3A9CC3772D9}" destId="{B26C5208-6E11-4533-B7D3-151153D96E1A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6359537-67BC-49E0-AD29-06CC1E491838}" type="doc">
      <dgm:prSet loTypeId="urn:microsoft.com/office/officeart/2005/8/layout/vList4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100EC69-8F0E-44DF-8AD9-28A84E5600E6}">
      <dgm:prSet phldrT="[Текст]" custT="1"/>
      <dgm:spPr/>
      <dgm:t>
        <a:bodyPr/>
        <a:lstStyle/>
        <a:p>
          <a:pPr algn="ctr"/>
          <a:endParaRPr lang="ru-RU" sz="1800" dirty="0" smtClean="0"/>
        </a:p>
        <a:p>
          <a:pPr algn="l"/>
          <a:r>
            <a:rPr lang="ru-RU" sz="1800" dirty="0" smtClean="0"/>
            <a:t>Обеспечение сбалансированности и долгосрочной устойчивости бюджета района</a:t>
          </a:r>
        </a:p>
        <a:p>
          <a:pPr algn="l"/>
          <a:endParaRPr lang="ru-RU" sz="1800" dirty="0"/>
        </a:p>
      </dgm:t>
    </dgm:pt>
    <dgm:pt modelId="{911451FD-A7A6-4E4E-AEF0-C20EE3A8B484}" type="parTrans" cxnId="{CC0A7DB3-069E-497C-B69C-6DCBCAD4FECD}">
      <dgm:prSet/>
      <dgm:spPr/>
      <dgm:t>
        <a:bodyPr/>
        <a:lstStyle/>
        <a:p>
          <a:endParaRPr lang="ru-RU"/>
        </a:p>
      </dgm:t>
    </dgm:pt>
    <dgm:pt modelId="{04A5E0AA-9F4E-47BD-86FB-A67594518FF9}" type="sibTrans" cxnId="{CC0A7DB3-069E-497C-B69C-6DCBCAD4FECD}">
      <dgm:prSet/>
      <dgm:spPr/>
      <dgm:t>
        <a:bodyPr/>
        <a:lstStyle/>
        <a:p>
          <a:endParaRPr lang="ru-RU"/>
        </a:p>
      </dgm:t>
    </dgm:pt>
    <dgm:pt modelId="{D5C83434-2A91-4BA2-9B6A-604784B3B1C1}">
      <dgm:prSet phldrT="[Текст]" custT="1"/>
      <dgm:spPr/>
      <dgm:t>
        <a:bodyPr/>
        <a:lstStyle/>
        <a:p>
          <a:pPr algn="l"/>
          <a:r>
            <a:rPr lang="ru-RU" sz="1800" dirty="0" smtClean="0"/>
            <a:t>Повышение эффективности управления</a:t>
          </a:r>
          <a:endParaRPr lang="ru-RU" sz="1800" dirty="0"/>
        </a:p>
      </dgm:t>
    </dgm:pt>
    <dgm:pt modelId="{4942F4A9-1307-407C-9866-F1459ECF5DDE}" type="parTrans" cxnId="{8591E0B3-594B-4A24-B50F-6C08FA44A18B}">
      <dgm:prSet/>
      <dgm:spPr/>
      <dgm:t>
        <a:bodyPr/>
        <a:lstStyle/>
        <a:p>
          <a:endParaRPr lang="ru-RU"/>
        </a:p>
      </dgm:t>
    </dgm:pt>
    <dgm:pt modelId="{11169694-85EF-4285-9731-A5FF0A95774A}" type="sibTrans" cxnId="{8591E0B3-594B-4A24-B50F-6C08FA44A18B}">
      <dgm:prSet/>
      <dgm:spPr/>
      <dgm:t>
        <a:bodyPr/>
        <a:lstStyle/>
        <a:p>
          <a:endParaRPr lang="ru-RU"/>
        </a:p>
      </dgm:t>
    </dgm:pt>
    <dgm:pt modelId="{9933C8A4-3805-4119-9968-616163675D4B}">
      <dgm:prSet phldrT="[Текст]" custT="1"/>
      <dgm:spPr/>
      <dgm:t>
        <a:bodyPr/>
        <a:lstStyle/>
        <a:p>
          <a:r>
            <a:rPr lang="ru-RU" sz="1800" dirty="0" smtClean="0"/>
            <a:t>Увеличение налогового потенциала района за счет налогового стимулирования деловой активности в районе , привлечения </a:t>
          </a:r>
          <a:r>
            <a:rPr lang="ru-RU" sz="1800" dirty="0" err="1" smtClean="0"/>
            <a:t>инвестиций,реализации</a:t>
          </a:r>
          <a:r>
            <a:rPr lang="ru-RU" sz="1800" dirty="0" smtClean="0"/>
            <a:t> </a:t>
          </a:r>
          <a:r>
            <a:rPr lang="ru-RU" sz="1800" dirty="0" err="1" smtClean="0"/>
            <a:t>высокоэффектиных</a:t>
          </a:r>
          <a:r>
            <a:rPr lang="ru-RU" sz="1800" dirty="0" smtClean="0"/>
            <a:t> инвестиционных и инновационных проектов</a:t>
          </a:r>
          <a:endParaRPr lang="ru-RU" sz="1800" dirty="0"/>
        </a:p>
      </dgm:t>
    </dgm:pt>
    <dgm:pt modelId="{35133D9B-82A1-4A7C-8F02-DC8E37B23229}" type="parTrans" cxnId="{F81FDE96-9E09-4EAB-BE9D-FB8CCB60DAC8}">
      <dgm:prSet/>
      <dgm:spPr/>
      <dgm:t>
        <a:bodyPr/>
        <a:lstStyle/>
        <a:p>
          <a:endParaRPr lang="ru-RU"/>
        </a:p>
      </dgm:t>
    </dgm:pt>
    <dgm:pt modelId="{28036FC4-6D76-4552-B1B7-D08328086B68}" type="sibTrans" cxnId="{F81FDE96-9E09-4EAB-BE9D-FB8CCB60DAC8}">
      <dgm:prSet/>
      <dgm:spPr/>
      <dgm:t>
        <a:bodyPr/>
        <a:lstStyle/>
        <a:p>
          <a:endParaRPr lang="ru-RU"/>
        </a:p>
      </dgm:t>
    </dgm:pt>
    <dgm:pt modelId="{7878E3CA-745B-45FB-916B-66206345E6D0}" type="pres">
      <dgm:prSet presAssocID="{86359537-67BC-49E0-AD29-06CC1E491838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13BB8DF-DD88-453E-A15E-7CE49C0283CB}" type="pres">
      <dgm:prSet presAssocID="{B100EC69-8F0E-44DF-8AD9-28A84E5600E6}" presName="comp" presStyleCnt="0"/>
      <dgm:spPr/>
    </dgm:pt>
    <dgm:pt modelId="{905C2AA5-E58C-468E-8406-33EA8541FEB6}" type="pres">
      <dgm:prSet presAssocID="{B100EC69-8F0E-44DF-8AD9-28A84E5600E6}" presName="box" presStyleLbl="node1" presStyleIdx="0" presStyleCnt="3" custScaleX="100000" custScaleY="36994" custLinFactY="-32542" custLinFactNeighborX="-30466" custLinFactNeighborY="-100000"/>
      <dgm:spPr/>
      <dgm:t>
        <a:bodyPr/>
        <a:lstStyle/>
        <a:p>
          <a:endParaRPr lang="ru-RU"/>
        </a:p>
      </dgm:t>
    </dgm:pt>
    <dgm:pt modelId="{B435BFEE-D798-4E08-8925-71700F6C505D}" type="pres">
      <dgm:prSet presAssocID="{B100EC69-8F0E-44DF-8AD9-28A84E5600E6}" presName="img" presStyleLbl="fgImgPlace1" presStyleIdx="0" presStyleCnt="3" custScaleX="101198" custScaleY="36023" custLinFactNeighborX="-7374" custLinFactNeighborY="-3598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727B36F6-F39F-46B0-A00A-BE49D788680C}" type="pres">
      <dgm:prSet presAssocID="{B100EC69-8F0E-44DF-8AD9-28A84E5600E6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077A0A-5DA3-4AC5-9F5B-949681404810}" type="pres">
      <dgm:prSet presAssocID="{04A5E0AA-9F4E-47BD-86FB-A67594518FF9}" presName="spacer" presStyleCnt="0"/>
      <dgm:spPr/>
    </dgm:pt>
    <dgm:pt modelId="{9C05E202-B559-40B9-936F-5412F2ABF1E4}" type="pres">
      <dgm:prSet presAssocID="{D5C83434-2A91-4BA2-9B6A-604784B3B1C1}" presName="comp" presStyleCnt="0"/>
      <dgm:spPr/>
    </dgm:pt>
    <dgm:pt modelId="{0EF2F32A-2448-45E2-B79D-FAF86166E3EB}" type="pres">
      <dgm:prSet presAssocID="{D5C83434-2A91-4BA2-9B6A-604784B3B1C1}" presName="box" presStyleLbl="node1" presStyleIdx="1" presStyleCnt="3" custScaleY="27598" custLinFactNeighborX="-731" custLinFactNeighborY="-9221"/>
      <dgm:spPr/>
      <dgm:t>
        <a:bodyPr/>
        <a:lstStyle/>
        <a:p>
          <a:endParaRPr lang="ru-RU"/>
        </a:p>
      </dgm:t>
    </dgm:pt>
    <dgm:pt modelId="{A8283709-45D8-41E3-9DFB-68AEF3D6C4AD}" type="pres">
      <dgm:prSet presAssocID="{D5C83434-2A91-4BA2-9B6A-604784B3B1C1}" presName="img" presStyleLbl="fgImgPlace1" presStyleIdx="1" presStyleCnt="3" custScaleX="78369" custScaleY="24878" custLinFactNeighborX="-15684" custLinFactNeighborY="-8470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96E16F49-8992-4F1C-BF5C-547440143C76}" type="pres">
      <dgm:prSet presAssocID="{D5C83434-2A91-4BA2-9B6A-604784B3B1C1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266733-8EDC-49EC-8E5C-3626479D541B}" type="pres">
      <dgm:prSet presAssocID="{11169694-85EF-4285-9731-A5FF0A95774A}" presName="spacer" presStyleCnt="0"/>
      <dgm:spPr/>
    </dgm:pt>
    <dgm:pt modelId="{CA4BCFAE-058D-4AE7-A100-845C9BA295AF}" type="pres">
      <dgm:prSet presAssocID="{9933C8A4-3805-4119-9968-616163675D4B}" presName="comp" presStyleCnt="0"/>
      <dgm:spPr/>
    </dgm:pt>
    <dgm:pt modelId="{12C2ABA5-EB23-41FE-A72E-7347477A111C}" type="pres">
      <dgm:prSet presAssocID="{9933C8A4-3805-4119-9968-616163675D4B}" presName="box" presStyleLbl="node1" presStyleIdx="2" presStyleCnt="3" custScaleY="74600" custLinFactNeighborX="-1950" custLinFactNeighborY="-17451"/>
      <dgm:spPr/>
      <dgm:t>
        <a:bodyPr/>
        <a:lstStyle/>
        <a:p>
          <a:endParaRPr lang="ru-RU"/>
        </a:p>
      </dgm:t>
    </dgm:pt>
    <dgm:pt modelId="{5FA7256A-C9D2-419E-AE3F-9A424C4D162A}" type="pres">
      <dgm:prSet presAssocID="{9933C8A4-3805-4119-9968-616163675D4B}" presName="img" presStyleLbl="fgImgPlace1" presStyleIdx="2" presStyleCnt="3" custFlipVert="1" custFlipHor="0" custScaleX="5650" custScaleY="2270" custLinFactX="446026" custLinFactY="-100000" custLinFactNeighborX="500000" custLinFactNeighborY="-100752"/>
      <dgm:spPr/>
      <dgm:t>
        <a:bodyPr/>
        <a:lstStyle/>
        <a:p>
          <a:endParaRPr lang="ru-RU"/>
        </a:p>
      </dgm:t>
    </dgm:pt>
    <dgm:pt modelId="{2DDABCFB-5149-42FF-8713-09D32B6F02A1}" type="pres">
      <dgm:prSet presAssocID="{9933C8A4-3805-4119-9968-616163675D4B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F5CFED1-6089-423F-9DE5-FA9D4E0692DC}" type="presOf" srcId="{B100EC69-8F0E-44DF-8AD9-28A84E5600E6}" destId="{727B36F6-F39F-46B0-A00A-BE49D788680C}" srcOrd="1" destOrd="0" presId="urn:microsoft.com/office/officeart/2005/8/layout/vList4"/>
    <dgm:cxn modelId="{88721754-747D-4E2D-AC21-0AFF2C7AD2AC}" type="presOf" srcId="{9933C8A4-3805-4119-9968-616163675D4B}" destId="{2DDABCFB-5149-42FF-8713-09D32B6F02A1}" srcOrd="1" destOrd="0" presId="urn:microsoft.com/office/officeart/2005/8/layout/vList4"/>
    <dgm:cxn modelId="{4E9CA1C9-3A3B-421B-9CA3-4799898EDD0B}" type="presOf" srcId="{9933C8A4-3805-4119-9968-616163675D4B}" destId="{12C2ABA5-EB23-41FE-A72E-7347477A111C}" srcOrd="0" destOrd="0" presId="urn:microsoft.com/office/officeart/2005/8/layout/vList4"/>
    <dgm:cxn modelId="{CC0A7DB3-069E-497C-B69C-6DCBCAD4FECD}" srcId="{86359537-67BC-49E0-AD29-06CC1E491838}" destId="{B100EC69-8F0E-44DF-8AD9-28A84E5600E6}" srcOrd="0" destOrd="0" parTransId="{911451FD-A7A6-4E4E-AEF0-C20EE3A8B484}" sibTransId="{04A5E0AA-9F4E-47BD-86FB-A67594518FF9}"/>
    <dgm:cxn modelId="{8591E0B3-594B-4A24-B50F-6C08FA44A18B}" srcId="{86359537-67BC-49E0-AD29-06CC1E491838}" destId="{D5C83434-2A91-4BA2-9B6A-604784B3B1C1}" srcOrd="1" destOrd="0" parTransId="{4942F4A9-1307-407C-9866-F1459ECF5DDE}" sibTransId="{11169694-85EF-4285-9731-A5FF0A95774A}"/>
    <dgm:cxn modelId="{D566C80B-C837-4CB4-8E83-BA4151010B8C}" type="presOf" srcId="{D5C83434-2A91-4BA2-9B6A-604784B3B1C1}" destId="{96E16F49-8992-4F1C-BF5C-547440143C76}" srcOrd="1" destOrd="0" presId="urn:microsoft.com/office/officeart/2005/8/layout/vList4"/>
    <dgm:cxn modelId="{809B6804-D084-40E1-B288-7D5DE6D48675}" type="presOf" srcId="{D5C83434-2A91-4BA2-9B6A-604784B3B1C1}" destId="{0EF2F32A-2448-45E2-B79D-FAF86166E3EB}" srcOrd="0" destOrd="0" presId="urn:microsoft.com/office/officeart/2005/8/layout/vList4"/>
    <dgm:cxn modelId="{F81FDE96-9E09-4EAB-BE9D-FB8CCB60DAC8}" srcId="{86359537-67BC-49E0-AD29-06CC1E491838}" destId="{9933C8A4-3805-4119-9968-616163675D4B}" srcOrd="2" destOrd="0" parTransId="{35133D9B-82A1-4A7C-8F02-DC8E37B23229}" sibTransId="{28036FC4-6D76-4552-B1B7-D08328086B68}"/>
    <dgm:cxn modelId="{56174705-9A46-49C2-B232-0A3099CE89E9}" type="presOf" srcId="{86359537-67BC-49E0-AD29-06CC1E491838}" destId="{7878E3CA-745B-45FB-916B-66206345E6D0}" srcOrd="0" destOrd="0" presId="urn:microsoft.com/office/officeart/2005/8/layout/vList4"/>
    <dgm:cxn modelId="{80639871-F64C-4C37-B4C7-87AD11CF6D4D}" type="presOf" srcId="{B100EC69-8F0E-44DF-8AD9-28A84E5600E6}" destId="{905C2AA5-E58C-468E-8406-33EA8541FEB6}" srcOrd="0" destOrd="0" presId="urn:microsoft.com/office/officeart/2005/8/layout/vList4"/>
    <dgm:cxn modelId="{E45FCC22-0AC6-4622-8197-CF08B624F323}" type="presParOf" srcId="{7878E3CA-745B-45FB-916B-66206345E6D0}" destId="{713BB8DF-DD88-453E-A15E-7CE49C0283CB}" srcOrd="0" destOrd="0" presId="urn:microsoft.com/office/officeart/2005/8/layout/vList4"/>
    <dgm:cxn modelId="{CD1489FF-7586-4E46-A495-D00056991F42}" type="presParOf" srcId="{713BB8DF-DD88-453E-A15E-7CE49C0283CB}" destId="{905C2AA5-E58C-468E-8406-33EA8541FEB6}" srcOrd="0" destOrd="0" presId="urn:microsoft.com/office/officeart/2005/8/layout/vList4"/>
    <dgm:cxn modelId="{70A9FB16-BC23-42E3-A71F-F1208C00E1AE}" type="presParOf" srcId="{713BB8DF-DD88-453E-A15E-7CE49C0283CB}" destId="{B435BFEE-D798-4E08-8925-71700F6C505D}" srcOrd="1" destOrd="0" presId="urn:microsoft.com/office/officeart/2005/8/layout/vList4"/>
    <dgm:cxn modelId="{3BD945F0-EF1B-4DC0-AF0A-2332EDEC67D0}" type="presParOf" srcId="{713BB8DF-DD88-453E-A15E-7CE49C0283CB}" destId="{727B36F6-F39F-46B0-A00A-BE49D788680C}" srcOrd="2" destOrd="0" presId="urn:microsoft.com/office/officeart/2005/8/layout/vList4"/>
    <dgm:cxn modelId="{2A097ABA-DB12-4FFC-8A2F-2868BE3B0D03}" type="presParOf" srcId="{7878E3CA-745B-45FB-916B-66206345E6D0}" destId="{BF077A0A-5DA3-4AC5-9F5B-949681404810}" srcOrd="1" destOrd="0" presId="urn:microsoft.com/office/officeart/2005/8/layout/vList4"/>
    <dgm:cxn modelId="{294A5CA5-9008-4C5F-97A4-0D3DB112FEB7}" type="presParOf" srcId="{7878E3CA-745B-45FB-916B-66206345E6D0}" destId="{9C05E202-B559-40B9-936F-5412F2ABF1E4}" srcOrd="2" destOrd="0" presId="urn:microsoft.com/office/officeart/2005/8/layout/vList4"/>
    <dgm:cxn modelId="{80D0D0C1-DCAF-4480-A706-727E804FAFE4}" type="presParOf" srcId="{9C05E202-B559-40B9-936F-5412F2ABF1E4}" destId="{0EF2F32A-2448-45E2-B79D-FAF86166E3EB}" srcOrd="0" destOrd="0" presId="urn:microsoft.com/office/officeart/2005/8/layout/vList4"/>
    <dgm:cxn modelId="{F016CE92-E414-48ED-A93C-6CC81F6BA8AE}" type="presParOf" srcId="{9C05E202-B559-40B9-936F-5412F2ABF1E4}" destId="{A8283709-45D8-41E3-9DFB-68AEF3D6C4AD}" srcOrd="1" destOrd="0" presId="urn:microsoft.com/office/officeart/2005/8/layout/vList4"/>
    <dgm:cxn modelId="{781B0C3D-8027-4440-B3ED-46F6AE56911C}" type="presParOf" srcId="{9C05E202-B559-40B9-936F-5412F2ABF1E4}" destId="{96E16F49-8992-4F1C-BF5C-547440143C76}" srcOrd="2" destOrd="0" presId="urn:microsoft.com/office/officeart/2005/8/layout/vList4"/>
    <dgm:cxn modelId="{8E2E5CD1-CE01-4088-88EA-6FCA060335EF}" type="presParOf" srcId="{7878E3CA-745B-45FB-916B-66206345E6D0}" destId="{18266733-8EDC-49EC-8E5C-3626479D541B}" srcOrd="3" destOrd="0" presId="urn:microsoft.com/office/officeart/2005/8/layout/vList4"/>
    <dgm:cxn modelId="{5DB36365-DDF3-4176-9929-BB499036CCD6}" type="presParOf" srcId="{7878E3CA-745B-45FB-916B-66206345E6D0}" destId="{CA4BCFAE-058D-4AE7-A100-845C9BA295AF}" srcOrd="4" destOrd="0" presId="urn:microsoft.com/office/officeart/2005/8/layout/vList4"/>
    <dgm:cxn modelId="{05727775-181A-4CC2-B171-4F49A139D863}" type="presParOf" srcId="{CA4BCFAE-058D-4AE7-A100-845C9BA295AF}" destId="{12C2ABA5-EB23-41FE-A72E-7347477A111C}" srcOrd="0" destOrd="0" presId="urn:microsoft.com/office/officeart/2005/8/layout/vList4"/>
    <dgm:cxn modelId="{5977A5F0-3CE4-47AE-93E0-DBCD7DD2DDEB}" type="presParOf" srcId="{CA4BCFAE-058D-4AE7-A100-845C9BA295AF}" destId="{5FA7256A-C9D2-419E-AE3F-9A424C4D162A}" srcOrd="1" destOrd="0" presId="urn:microsoft.com/office/officeart/2005/8/layout/vList4"/>
    <dgm:cxn modelId="{EB828251-D58C-45BE-B399-F83DB6BC303B}" type="presParOf" srcId="{CA4BCFAE-058D-4AE7-A100-845C9BA295AF}" destId="{2DDABCFB-5149-42FF-8713-09D32B6F02A1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46AE72B-19CA-4ABB-BF34-49AE3EF37AE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AADF88B-E3E5-49D0-85D7-9DC426D2E261}">
      <dgm:prSet phldrT="[Текст]" custT="1"/>
      <dgm:spPr/>
      <dgm:t>
        <a:bodyPr/>
        <a:lstStyle/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Субсидии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(от лат. «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Subsidium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» -поддержка). Предоставляются на условиях долевого</a:t>
          </a:r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софинансирования</a:t>
          </a:r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расходов других</a:t>
          </a:r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бюджетов</a:t>
          </a:r>
          <a:endParaRPr lang="ru-RU" sz="1600" dirty="0"/>
        </a:p>
      </dgm:t>
    </dgm:pt>
    <dgm:pt modelId="{6DF919A8-A52F-4EDF-BAAF-9F106A9C3029}" type="parTrans" cxnId="{A6258EC7-8009-4C4C-B5E7-193D88903554}">
      <dgm:prSet/>
      <dgm:spPr/>
      <dgm:t>
        <a:bodyPr/>
        <a:lstStyle/>
        <a:p>
          <a:endParaRPr lang="ru-RU"/>
        </a:p>
      </dgm:t>
    </dgm:pt>
    <dgm:pt modelId="{E7AEEABF-0E82-47B7-88B7-0E53C5ECF3F4}" type="sibTrans" cxnId="{A6258EC7-8009-4C4C-B5E7-193D88903554}">
      <dgm:prSet/>
      <dgm:spPr/>
      <dgm:t>
        <a:bodyPr/>
        <a:lstStyle/>
        <a:p>
          <a:endParaRPr lang="ru-RU"/>
        </a:p>
      </dgm:t>
    </dgm:pt>
    <dgm:pt modelId="{B65DE790-65A7-4547-8BC1-0EFA0A056480}">
      <dgm:prSet phldrT="[Текст]" custT="1"/>
      <dgm:spPr/>
      <dgm:t>
        <a:bodyPr/>
        <a:lstStyle/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Дотации 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(от лат. «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Dotatio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» - дар, пожертвование). Предоставляются без определения конкретной цели их использования</a:t>
          </a:r>
          <a:endParaRPr lang="ru-RU" sz="1600" dirty="0"/>
        </a:p>
      </dgm:t>
    </dgm:pt>
    <dgm:pt modelId="{F8AE593B-0774-41EA-A046-5ED340FE766C}" type="sibTrans" cxnId="{2170D49B-0A4A-4EE7-AE8C-339596F8BB19}">
      <dgm:prSet/>
      <dgm:spPr/>
      <dgm:t>
        <a:bodyPr/>
        <a:lstStyle/>
        <a:p>
          <a:endParaRPr lang="ru-RU"/>
        </a:p>
      </dgm:t>
    </dgm:pt>
    <dgm:pt modelId="{9A703613-9002-4B4A-9573-4DD4D90F7ACF}" type="parTrans" cxnId="{2170D49B-0A4A-4EE7-AE8C-339596F8BB19}">
      <dgm:prSet/>
      <dgm:spPr/>
      <dgm:t>
        <a:bodyPr/>
        <a:lstStyle/>
        <a:p>
          <a:endParaRPr lang="ru-RU"/>
        </a:p>
      </dgm:t>
    </dgm:pt>
    <dgm:pt modelId="{0BFD7DFA-29E3-44B9-B3B9-B1D3DBC67724}">
      <dgm:prSet phldrT="[Текст]" custT="1"/>
      <dgm:spPr/>
      <dgm:t>
        <a:bodyPr/>
        <a:lstStyle/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Субвенции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(от лат. «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Subvenire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» -</a:t>
          </a:r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приходить на помощь). Предоставляются на финансирование</a:t>
          </a:r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«переданных» другим публично-</a:t>
          </a:r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правовым образованиям полномочий</a:t>
          </a:r>
          <a:endParaRPr lang="ru-RU" sz="1600" dirty="0"/>
        </a:p>
      </dgm:t>
    </dgm:pt>
    <dgm:pt modelId="{972B2405-7CF2-43D4-B8EB-9E26B4FF7E4F}" type="parTrans" cxnId="{5C825ABE-852E-4AB1-AAF2-988D5466571E}">
      <dgm:prSet/>
      <dgm:spPr/>
      <dgm:t>
        <a:bodyPr/>
        <a:lstStyle/>
        <a:p>
          <a:endParaRPr lang="ru-RU"/>
        </a:p>
      </dgm:t>
    </dgm:pt>
    <dgm:pt modelId="{BFEA0F64-4557-4B0C-A440-1F7F4AE86392}" type="sibTrans" cxnId="{5C825ABE-852E-4AB1-AAF2-988D5466571E}">
      <dgm:prSet/>
      <dgm:spPr/>
      <dgm:t>
        <a:bodyPr/>
        <a:lstStyle/>
        <a:p>
          <a:endParaRPr lang="ru-RU"/>
        </a:p>
      </dgm:t>
    </dgm:pt>
    <dgm:pt modelId="{A174C664-2FE2-4AE8-AA8C-FCFF4FAAC7F6}" type="pres">
      <dgm:prSet presAssocID="{346AE72B-19CA-4ABB-BF34-49AE3EF37AE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8319FD-DF3D-4811-9A5C-B5B5D93C1A80}" type="pres">
      <dgm:prSet presAssocID="{B65DE790-65A7-4547-8BC1-0EFA0A056480}" presName="parentLin" presStyleCnt="0"/>
      <dgm:spPr/>
    </dgm:pt>
    <dgm:pt modelId="{715A4984-562C-4197-A113-4759A21B666D}" type="pres">
      <dgm:prSet presAssocID="{B65DE790-65A7-4547-8BC1-0EFA0A056480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1D6FF758-3B21-464B-B0FC-EF318B680643}" type="pres">
      <dgm:prSet presAssocID="{B65DE790-65A7-4547-8BC1-0EFA0A056480}" presName="parentText" presStyleLbl="node1" presStyleIdx="0" presStyleCnt="3" custScaleX="12475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C4486D-72F9-4BB1-B214-9F9D62ED1AE9}" type="pres">
      <dgm:prSet presAssocID="{B65DE790-65A7-4547-8BC1-0EFA0A056480}" presName="negativeSpace" presStyleCnt="0"/>
      <dgm:spPr/>
    </dgm:pt>
    <dgm:pt modelId="{A57117C9-262B-455F-A5DD-642B96CCD0FB}" type="pres">
      <dgm:prSet presAssocID="{B65DE790-65A7-4547-8BC1-0EFA0A056480}" presName="childText" presStyleLbl="conFgAcc1" presStyleIdx="0" presStyleCnt="3">
        <dgm:presLayoutVars>
          <dgm:bulletEnabled val="1"/>
        </dgm:presLayoutVars>
      </dgm:prSet>
      <dgm:spPr/>
    </dgm:pt>
    <dgm:pt modelId="{56D455F0-2F3B-44A8-AE7B-08A7E1613239}" type="pres">
      <dgm:prSet presAssocID="{F8AE593B-0774-41EA-A046-5ED340FE766C}" presName="spaceBetweenRectangles" presStyleCnt="0"/>
      <dgm:spPr/>
    </dgm:pt>
    <dgm:pt modelId="{0D6EC4A1-339D-44E6-922C-439DC1885AD3}" type="pres">
      <dgm:prSet presAssocID="{0BFD7DFA-29E3-44B9-B3B9-B1D3DBC67724}" presName="parentLin" presStyleCnt="0"/>
      <dgm:spPr/>
    </dgm:pt>
    <dgm:pt modelId="{0093EF5D-7B73-4A9F-80ED-7C336C04B97F}" type="pres">
      <dgm:prSet presAssocID="{0BFD7DFA-29E3-44B9-B3B9-B1D3DBC67724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B79F1D1B-2E4A-4B83-850D-0C5776733560}" type="pres">
      <dgm:prSet presAssocID="{0BFD7DFA-29E3-44B9-B3B9-B1D3DBC67724}" presName="parentText" presStyleLbl="node1" presStyleIdx="1" presStyleCnt="3" custScaleX="12475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C40F24-A402-42D4-8D02-1CAEE3B6C3C0}" type="pres">
      <dgm:prSet presAssocID="{0BFD7DFA-29E3-44B9-B3B9-B1D3DBC67724}" presName="negativeSpace" presStyleCnt="0"/>
      <dgm:spPr/>
    </dgm:pt>
    <dgm:pt modelId="{F107673D-FAC4-4B36-9D5B-E5D45EC18161}" type="pres">
      <dgm:prSet presAssocID="{0BFD7DFA-29E3-44B9-B3B9-B1D3DBC67724}" presName="childText" presStyleLbl="conFgAcc1" presStyleIdx="1" presStyleCnt="3">
        <dgm:presLayoutVars>
          <dgm:bulletEnabled val="1"/>
        </dgm:presLayoutVars>
      </dgm:prSet>
      <dgm:spPr/>
    </dgm:pt>
    <dgm:pt modelId="{1045E548-D276-4716-A9AC-9CB01FAAEE43}" type="pres">
      <dgm:prSet presAssocID="{BFEA0F64-4557-4B0C-A440-1F7F4AE86392}" presName="spaceBetweenRectangles" presStyleCnt="0"/>
      <dgm:spPr/>
    </dgm:pt>
    <dgm:pt modelId="{3A8713A5-210A-4B82-8CB0-F3BA73766AEE}" type="pres">
      <dgm:prSet presAssocID="{1AADF88B-E3E5-49D0-85D7-9DC426D2E261}" presName="parentLin" presStyleCnt="0"/>
      <dgm:spPr/>
    </dgm:pt>
    <dgm:pt modelId="{B0C770A3-E364-4CED-9C79-6A1BDC9A5F33}" type="pres">
      <dgm:prSet presAssocID="{1AADF88B-E3E5-49D0-85D7-9DC426D2E261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09F47C0D-AA1D-4134-A9C6-6E586DDF83BF}" type="pres">
      <dgm:prSet presAssocID="{1AADF88B-E3E5-49D0-85D7-9DC426D2E261}" presName="parentText" presStyleLbl="node1" presStyleIdx="2" presStyleCnt="3" custScaleX="12475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B59E06-4A7C-499F-A93B-50C7AACC3483}" type="pres">
      <dgm:prSet presAssocID="{1AADF88B-E3E5-49D0-85D7-9DC426D2E261}" presName="negativeSpace" presStyleCnt="0"/>
      <dgm:spPr/>
    </dgm:pt>
    <dgm:pt modelId="{B10ADFBD-17FB-48A8-85E8-10BA12CB7106}" type="pres">
      <dgm:prSet presAssocID="{1AADF88B-E3E5-49D0-85D7-9DC426D2E261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2170D49B-0A4A-4EE7-AE8C-339596F8BB19}" srcId="{346AE72B-19CA-4ABB-BF34-49AE3EF37AE8}" destId="{B65DE790-65A7-4547-8BC1-0EFA0A056480}" srcOrd="0" destOrd="0" parTransId="{9A703613-9002-4B4A-9573-4DD4D90F7ACF}" sibTransId="{F8AE593B-0774-41EA-A046-5ED340FE766C}"/>
    <dgm:cxn modelId="{4D829CF4-545E-4049-B27F-89FA13734420}" type="presOf" srcId="{1AADF88B-E3E5-49D0-85D7-9DC426D2E261}" destId="{09F47C0D-AA1D-4134-A9C6-6E586DDF83BF}" srcOrd="1" destOrd="0" presId="urn:microsoft.com/office/officeart/2005/8/layout/list1"/>
    <dgm:cxn modelId="{5C825ABE-852E-4AB1-AAF2-988D5466571E}" srcId="{346AE72B-19CA-4ABB-BF34-49AE3EF37AE8}" destId="{0BFD7DFA-29E3-44B9-B3B9-B1D3DBC67724}" srcOrd="1" destOrd="0" parTransId="{972B2405-7CF2-43D4-B8EB-9E26B4FF7E4F}" sibTransId="{BFEA0F64-4557-4B0C-A440-1F7F4AE86392}"/>
    <dgm:cxn modelId="{18F095B9-F1DC-486A-9880-D9DA6AC060A2}" type="presOf" srcId="{B65DE790-65A7-4547-8BC1-0EFA0A056480}" destId="{715A4984-562C-4197-A113-4759A21B666D}" srcOrd="0" destOrd="0" presId="urn:microsoft.com/office/officeart/2005/8/layout/list1"/>
    <dgm:cxn modelId="{21C016C6-1388-45B3-8654-65872A6D6EB3}" type="presOf" srcId="{1AADF88B-E3E5-49D0-85D7-9DC426D2E261}" destId="{B0C770A3-E364-4CED-9C79-6A1BDC9A5F33}" srcOrd="0" destOrd="0" presId="urn:microsoft.com/office/officeart/2005/8/layout/list1"/>
    <dgm:cxn modelId="{2F30638E-B1FF-49C4-AB04-C5F22D17AE8C}" type="presOf" srcId="{B65DE790-65A7-4547-8BC1-0EFA0A056480}" destId="{1D6FF758-3B21-464B-B0FC-EF318B680643}" srcOrd="1" destOrd="0" presId="urn:microsoft.com/office/officeart/2005/8/layout/list1"/>
    <dgm:cxn modelId="{81EE7C89-C657-465F-910E-EFC32F9CA998}" type="presOf" srcId="{0BFD7DFA-29E3-44B9-B3B9-B1D3DBC67724}" destId="{0093EF5D-7B73-4A9F-80ED-7C336C04B97F}" srcOrd="0" destOrd="0" presId="urn:microsoft.com/office/officeart/2005/8/layout/list1"/>
    <dgm:cxn modelId="{BDBBE7DB-A8EA-4692-A663-4BF9FAF4D171}" type="presOf" srcId="{0BFD7DFA-29E3-44B9-B3B9-B1D3DBC67724}" destId="{B79F1D1B-2E4A-4B83-850D-0C5776733560}" srcOrd="1" destOrd="0" presId="urn:microsoft.com/office/officeart/2005/8/layout/list1"/>
    <dgm:cxn modelId="{A6258EC7-8009-4C4C-B5E7-193D88903554}" srcId="{346AE72B-19CA-4ABB-BF34-49AE3EF37AE8}" destId="{1AADF88B-E3E5-49D0-85D7-9DC426D2E261}" srcOrd="2" destOrd="0" parTransId="{6DF919A8-A52F-4EDF-BAAF-9F106A9C3029}" sibTransId="{E7AEEABF-0E82-47B7-88B7-0E53C5ECF3F4}"/>
    <dgm:cxn modelId="{8302C3D3-C6F6-446F-8ECF-4A42200A1C77}" type="presOf" srcId="{346AE72B-19CA-4ABB-BF34-49AE3EF37AE8}" destId="{A174C664-2FE2-4AE8-AA8C-FCFF4FAAC7F6}" srcOrd="0" destOrd="0" presId="urn:microsoft.com/office/officeart/2005/8/layout/list1"/>
    <dgm:cxn modelId="{60E8CFD7-8966-4059-8B1A-63DA469EEA41}" type="presParOf" srcId="{A174C664-2FE2-4AE8-AA8C-FCFF4FAAC7F6}" destId="{8A8319FD-DF3D-4811-9A5C-B5B5D93C1A80}" srcOrd="0" destOrd="0" presId="urn:microsoft.com/office/officeart/2005/8/layout/list1"/>
    <dgm:cxn modelId="{FC740EC9-8854-400C-BB8D-566D2E61D49F}" type="presParOf" srcId="{8A8319FD-DF3D-4811-9A5C-B5B5D93C1A80}" destId="{715A4984-562C-4197-A113-4759A21B666D}" srcOrd="0" destOrd="0" presId="urn:microsoft.com/office/officeart/2005/8/layout/list1"/>
    <dgm:cxn modelId="{78AC92EC-4357-45F4-975B-3F12F18A6C2B}" type="presParOf" srcId="{8A8319FD-DF3D-4811-9A5C-B5B5D93C1A80}" destId="{1D6FF758-3B21-464B-B0FC-EF318B680643}" srcOrd="1" destOrd="0" presId="urn:microsoft.com/office/officeart/2005/8/layout/list1"/>
    <dgm:cxn modelId="{847EC3D7-6F2E-4F59-80A7-F5F9A3DBF870}" type="presParOf" srcId="{A174C664-2FE2-4AE8-AA8C-FCFF4FAAC7F6}" destId="{86C4486D-72F9-4BB1-B214-9F9D62ED1AE9}" srcOrd="1" destOrd="0" presId="urn:microsoft.com/office/officeart/2005/8/layout/list1"/>
    <dgm:cxn modelId="{68AE2BB3-136D-4EB3-A99C-E71E4170824D}" type="presParOf" srcId="{A174C664-2FE2-4AE8-AA8C-FCFF4FAAC7F6}" destId="{A57117C9-262B-455F-A5DD-642B96CCD0FB}" srcOrd="2" destOrd="0" presId="urn:microsoft.com/office/officeart/2005/8/layout/list1"/>
    <dgm:cxn modelId="{595259EA-244F-4F8E-8E7A-A64C41936DA4}" type="presParOf" srcId="{A174C664-2FE2-4AE8-AA8C-FCFF4FAAC7F6}" destId="{56D455F0-2F3B-44A8-AE7B-08A7E1613239}" srcOrd="3" destOrd="0" presId="urn:microsoft.com/office/officeart/2005/8/layout/list1"/>
    <dgm:cxn modelId="{95AF4FBC-DE5F-4B96-A874-92755C027E45}" type="presParOf" srcId="{A174C664-2FE2-4AE8-AA8C-FCFF4FAAC7F6}" destId="{0D6EC4A1-339D-44E6-922C-439DC1885AD3}" srcOrd="4" destOrd="0" presId="urn:microsoft.com/office/officeart/2005/8/layout/list1"/>
    <dgm:cxn modelId="{DACF7242-6B1A-40D3-A684-D36F1A326281}" type="presParOf" srcId="{0D6EC4A1-339D-44E6-922C-439DC1885AD3}" destId="{0093EF5D-7B73-4A9F-80ED-7C336C04B97F}" srcOrd="0" destOrd="0" presId="urn:microsoft.com/office/officeart/2005/8/layout/list1"/>
    <dgm:cxn modelId="{732F7D24-79A1-4C91-B34F-3BFD89DEF45D}" type="presParOf" srcId="{0D6EC4A1-339D-44E6-922C-439DC1885AD3}" destId="{B79F1D1B-2E4A-4B83-850D-0C5776733560}" srcOrd="1" destOrd="0" presId="urn:microsoft.com/office/officeart/2005/8/layout/list1"/>
    <dgm:cxn modelId="{16E92134-DE9A-4FDA-96CA-B3B83B3E91ED}" type="presParOf" srcId="{A174C664-2FE2-4AE8-AA8C-FCFF4FAAC7F6}" destId="{3BC40F24-A402-42D4-8D02-1CAEE3B6C3C0}" srcOrd="5" destOrd="0" presId="urn:microsoft.com/office/officeart/2005/8/layout/list1"/>
    <dgm:cxn modelId="{1DEEC38A-5257-48F6-8C4B-0C094490B5BC}" type="presParOf" srcId="{A174C664-2FE2-4AE8-AA8C-FCFF4FAAC7F6}" destId="{F107673D-FAC4-4B36-9D5B-E5D45EC18161}" srcOrd="6" destOrd="0" presId="urn:microsoft.com/office/officeart/2005/8/layout/list1"/>
    <dgm:cxn modelId="{155E6C6C-DAF6-4DF5-8E16-BDCC34153C83}" type="presParOf" srcId="{A174C664-2FE2-4AE8-AA8C-FCFF4FAAC7F6}" destId="{1045E548-D276-4716-A9AC-9CB01FAAEE43}" srcOrd="7" destOrd="0" presId="urn:microsoft.com/office/officeart/2005/8/layout/list1"/>
    <dgm:cxn modelId="{477FF524-F2BE-4622-B686-73DE8225CD94}" type="presParOf" srcId="{A174C664-2FE2-4AE8-AA8C-FCFF4FAAC7F6}" destId="{3A8713A5-210A-4B82-8CB0-F3BA73766AEE}" srcOrd="8" destOrd="0" presId="urn:microsoft.com/office/officeart/2005/8/layout/list1"/>
    <dgm:cxn modelId="{2585A644-A1AE-4E12-BE56-9EC9EF3CCE19}" type="presParOf" srcId="{3A8713A5-210A-4B82-8CB0-F3BA73766AEE}" destId="{B0C770A3-E364-4CED-9C79-6A1BDC9A5F33}" srcOrd="0" destOrd="0" presId="urn:microsoft.com/office/officeart/2005/8/layout/list1"/>
    <dgm:cxn modelId="{12CF33CC-DEAB-46E4-9AFA-5F30E823698C}" type="presParOf" srcId="{3A8713A5-210A-4B82-8CB0-F3BA73766AEE}" destId="{09F47C0D-AA1D-4134-A9C6-6E586DDF83BF}" srcOrd="1" destOrd="0" presId="urn:microsoft.com/office/officeart/2005/8/layout/list1"/>
    <dgm:cxn modelId="{EDBDBD24-AAF3-47B9-B6C1-1EB8E565109B}" type="presParOf" srcId="{A174C664-2FE2-4AE8-AA8C-FCFF4FAAC7F6}" destId="{8CB59E06-4A7C-499F-A93B-50C7AACC3483}" srcOrd="9" destOrd="0" presId="urn:microsoft.com/office/officeart/2005/8/layout/list1"/>
    <dgm:cxn modelId="{CCD48AFF-E6BB-4620-AAC3-2D93EE9E4BA7}" type="presParOf" srcId="{A174C664-2FE2-4AE8-AA8C-FCFF4FAAC7F6}" destId="{B10ADFBD-17FB-48A8-85E8-10BA12CB710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0F065C5-CB50-425A-B39B-41BE13C967ED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0E395E-7EA5-493C-9108-D220E6C2B5F7}" type="pres">
      <dgm:prSet presAssocID="{E0F065C5-CB50-425A-B39B-41BE13C967ED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DEB66353-5D7E-4C37-8CEA-A018C0B8A8AC}" type="presOf" srcId="{E0F065C5-CB50-425A-B39B-41BE13C967ED}" destId="{BF0E395E-7EA5-493C-9108-D220E6C2B5F7}" srcOrd="0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AFB2B4E-080B-4CC8-8B3B-39ECCE942D22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51B600F-A9B8-487E-8F64-62E4935F9890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</a:rPr>
            <a:t>На 01.01.2018г.</a:t>
          </a:r>
        </a:p>
        <a:p>
          <a:r>
            <a:rPr lang="ru-RU" sz="1200" dirty="0" smtClean="0"/>
            <a:t>0,0</a:t>
          </a:r>
          <a:endParaRPr lang="ru-RU" sz="1200" dirty="0"/>
        </a:p>
      </dgm:t>
    </dgm:pt>
    <dgm:pt modelId="{D21CAD98-1A82-4EBE-A8AE-9FD51AB68D65}" type="parTrans" cxnId="{D63E8147-ECEB-4E0E-A5E6-6B71DF2AE43E}">
      <dgm:prSet/>
      <dgm:spPr/>
      <dgm:t>
        <a:bodyPr/>
        <a:lstStyle/>
        <a:p>
          <a:endParaRPr lang="ru-RU"/>
        </a:p>
      </dgm:t>
    </dgm:pt>
    <dgm:pt modelId="{3418CA09-02BF-4551-92FE-E1F54A77DC8F}" type="sibTrans" cxnId="{D63E8147-ECEB-4E0E-A5E6-6B71DF2AE43E}">
      <dgm:prSet/>
      <dgm:spPr/>
      <dgm:t>
        <a:bodyPr/>
        <a:lstStyle/>
        <a:p>
          <a:endParaRPr lang="ru-RU"/>
        </a:p>
      </dgm:t>
    </dgm:pt>
    <dgm:pt modelId="{D4D81FD6-6615-42F4-AA69-4223FEDE9025}">
      <dgm:prSet phldrT="[Текст]"/>
      <dgm:spPr/>
      <dgm:t>
        <a:bodyPr/>
        <a:lstStyle/>
        <a:p>
          <a:r>
            <a:rPr lang="ru-RU" dirty="0" smtClean="0"/>
            <a:t>Долг по бюджетным кредитам:</a:t>
          </a:r>
        </a:p>
        <a:p>
          <a:r>
            <a:rPr lang="ru-RU" dirty="0" smtClean="0"/>
            <a:t>18,0</a:t>
          </a:r>
          <a:endParaRPr lang="ru-RU" dirty="0"/>
        </a:p>
      </dgm:t>
    </dgm:pt>
    <dgm:pt modelId="{8CCFABD8-6394-4A51-ABF5-59A7F45C1391}" type="parTrans" cxnId="{2026FA0D-1C71-42E3-802D-1B435B639C0E}">
      <dgm:prSet/>
      <dgm:spPr/>
      <dgm:t>
        <a:bodyPr/>
        <a:lstStyle/>
        <a:p>
          <a:endParaRPr lang="ru-RU"/>
        </a:p>
      </dgm:t>
    </dgm:pt>
    <dgm:pt modelId="{00E5D1A5-86AB-4838-8026-234EEE6DCFEF}" type="sibTrans" cxnId="{2026FA0D-1C71-42E3-802D-1B435B639C0E}">
      <dgm:prSet/>
      <dgm:spPr/>
      <dgm:t>
        <a:bodyPr/>
        <a:lstStyle/>
        <a:p>
          <a:endParaRPr lang="ru-RU"/>
        </a:p>
      </dgm:t>
    </dgm:pt>
    <dgm:pt modelId="{604725C7-6DC8-4339-980E-09CDCF87D75C}">
      <dgm:prSet phldrT="[Текст]"/>
      <dgm:spPr/>
      <dgm:t>
        <a:bodyPr/>
        <a:lstStyle/>
        <a:p>
          <a:r>
            <a:rPr lang="ru-RU" dirty="0" smtClean="0"/>
            <a:t>Долг по кредитам кредитных организаций:</a:t>
          </a:r>
        </a:p>
        <a:p>
          <a:r>
            <a:rPr lang="ru-RU" dirty="0" smtClean="0"/>
            <a:t>0,0</a:t>
          </a:r>
          <a:endParaRPr lang="ru-RU" dirty="0"/>
        </a:p>
      </dgm:t>
    </dgm:pt>
    <dgm:pt modelId="{3E37891B-7E34-473F-B5EE-669928D9B5A6}" type="parTrans" cxnId="{EB503968-9EB3-4209-B03E-305632BDD68D}">
      <dgm:prSet/>
      <dgm:spPr/>
      <dgm:t>
        <a:bodyPr/>
        <a:lstStyle/>
        <a:p>
          <a:endParaRPr lang="ru-RU"/>
        </a:p>
      </dgm:t>
    </dgm:pt>
    <dgm:pt modelId="{63FB01F7-D6CB-43BC-AEEE-9A6C25D943C2}" type="sibTrans" cxnId="{EB503968-9EB3-4209-B03E-305632BDD68D}">
      <dgm:prSet/>
      <dgm:spPr/>
      <dgm:t>
        <a:bodyPr/>
        <a:lstStyle/>
        <a:p>
          <a:endParaRPr lang="ru-RU"/>
        </a:p>
      </dgm:t>
    </dgm:pt>
    <dgm:pt modelId="{8A9D7CB1-B6B2-42BF-B043-ADF1C5BEE41A}" type="pres">
      <dgm:prSet presAssocID="{BAFB2B4E-080B-4CC8-8B3B-39ECCE942D2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DC3E8D1-C231-4A4D-917C-38B43682E58B}" type="pres">
      <dgm:prSet presAssocID="{B51B600F-A9B8-487E-8F64-62E4935F9890}" presName="hierRoot1" presStyleCnt="0"/>
      <dgm:spPr/>
    </dgm:pt>
    <dgm:pt modelId="{296F9EAE-A02C-4A9A-930F-1CACA7AD5C6D}" type="pres">
      <dgm:prSet presAssocID="{B51B600F-A9B8-487E-8F64-62E4935F9890}" presName="composite" presStyleCnt="0"/>
      <dgm:spPr/>
    </dgm:pt>
    <dgm:pt modelId="{65F8D749-9F3F-4F42-8516-FD61BA029C40}" type="pres">
      <dgm:prSet presAssocID="{B51B600F-A9B8-487E-8F64-62E4935F9890}" presName="background" presStyleLbl="node0" presStyleIdx="0" presStyleCnt="1"/>
      <dgm:spPr/>
    </dgm:pt>
    <dgm:pt modelId="{9C7753FC-881D-4807-9196-A6AA45F75C92}" type="pres">
      <dgm:prSet presAssocID="{B51B600F-A9B8-487E-8F64-62E4935F9890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3CA534-0259-4EC2-A248-3989B9EE3587}" type="pres">
      <dgm:prSet presAssocID="{B51B600F-A9B8-487E-8F64-62E4935F9890}" presName="hierChild2" presStyleCnt="0"/>
      <dgm:spPr/>
    </dgm:pt>
    <dgm:pt modelId="{4A6C4A14-392A-4F36-B41B-819B0DB4EB78}" type="pres">
      <dgm:prSet presAssocID="{8CCFABD8-6394-4A51-ABF5-59A7F45C1391}" presName="Name10" presStyleLbl="parChTrans1D2" presStyleIdx="0" presStyleCnt="2"/>
      <dgm:spPr/>
      <dgm:t>
        <a:bodyPr/>
        <a:lstStyle/>
        <a:p>
          <a:endParaRPr lang="ru-RU"/>
        </a:p>
      </dgm:t>
    </dgm:pt>
    <dgm:pt modelId="{F207F0AE-1968-4E0A-9C1A-68732305D5BA}" type="pres">
      <dgm:prSet presAssocID="{D4D81FD6-6615-42F4-AA69-4223FEDE9025}" presName="hierRoot2" presStyleCnt="0"/>
      <dgm:spPr/>
    </dgm:pt>
    <dgm:pt modelId="{1F6E1A69-1B12-49C8-BA59-8C688C4D8D92}" type="pres">
      <dgm:prSet presAssocID="{D4D81FD6-6615-42F4-AA69-4223FEDE9025}" presName="composite2" presStyleCnt="0"/>
      <dgm:spPr/>
    </dgm:pt>
    <dgm:pt modelId="{81EA338B-156B-4039-ACCA-D65E54F5F9CD}" type="pres">
      <dgm:prSet presAssocID="{D4D81FD6-6615-42F4-AA69-4223FEDE9025}" presName="background2" presStyleLbl="node2" presStyleIdx="0" presStyleCnt="2"/>
      <dgm:spPr/>
    </dgm:pt>
    <dgm:pt modelId="{AB7CBD09-0D67-4C22-83F5-ADF67AD72C14}" type="pres">
      <dgm:prSet presAssocID="{D4D81FD6-6615-42F4-AA69-4223FEDE9025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523248-4841-4BFD-8136-443ED057A844}" type="pres">
      <dgm:prSet presAssocID="{D4D81FD6-6615-42F4-AA69-4223FEDE9025}" presName="hierChild3" presStyleCnt="0"/>
      <dgm:spPr/>
    </dgm:pt>
    <dgm:pt modelId="{BF3F7BB0-58D3-4009-B70C-3C4739A5EA26}" type="pres">
      <dgm:prSet presAssocID="{3E37891B-7E34-473F-B5EE-669928D9B5A6}" presName="Name10" presStyleLbl="parChTrans1D2" presStyleIdx="1" presStyleCnt="2"/>
      <dgm:spPr/>
      <dgm:t>
        <a:bodyPr/>
        <a:lstStyle/>
        <a:p>
          <a:endParaRPr lang="ru-RU"/>
        </a:p>
      </dgm:t>
    </dgm:pt>
    <dgm:pt modelId="{EDEE11D8-AC70-4573-8A98-CBAB055E1BDD}" type="pres">
      <dgm:prSet presAssocID="{604725C7-6DC8-4339-980E-09CDCF87D75C}" presName="hierRoot2" presStyleCnt="0"/>
      <dgm:spPr/>
    </dgm:pt>
    <dgm:pt modelId="{C07D777F-624F-4A81-9256-383B023D50B7}" type="pres">
      <dgm:prSet presAssocID="{604725C7-6DC8-4339-980E-09CDCF87D75C}" presName="composite2" presStyleCnt="0"/>
      <dgm:spPr/>
    </dgm:pt>
    <dgm:pt modelId="{C02414B1-E6D4-46AF-AA94-CDAE12E1F896}" type="pres">
      <dgm:prSet presAssocID="{604725C7-6DC8-4339-980E-09CDCF87D75C}" presName="background2" presStyleLbl="node2" presStyleIdx="1" presStyleCnt="2"/>
      <dgm:spPr/>
    </dgm:pt>
    <dgm:pt modelId="{4B0FB33F-377F-474F-9F27-D7626347C3A9}" type="pres">
      <dgm:prSet presAssocID="{604725C7-6DC8-4339-980E-09CDCF87D75C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798616-8401-4E01-9EE1-5CFE0FE7AD32}" type="pres">
      <dgm:prSet presAssocID="{604725C7-6DC8-4339-980E-09CDCF87D75C}" presName="hierChild3" presStyleCnt="0"/>
      <dgm:spPr/>
    </dgm:pt>
  </dgm:ptLst>
  <dgm:cxnLst>
    <dgm:cxn modelId="{EB503968-9EB3-4209-B03E-305632BDD68D}" srcId="{B51B600F-A9B8-487E-8F64-62E4935F9890}" destId="{604725C7-6DC8-4339-980E-09CDCF87D75C}" srcOrd="1" destOrd="0" parTransId="{3E37891B-7E34-473F-B5EE-669928D9B5A6}" sibTransId="{63FB01F7-D6CB-43BC-AEEE-9A6C25D943C2}"/>
    <dgm:cxn modelId="{2EE174C9-2194-4055-9593-A4122B09BC73}" type="presOf" srcId="{BAFB2B4E-080B-4CC8-8B3B-39ECCE942D22}" destId="{8A9D7CB1-B6B2-42BF-B043-ADF1C5BEE41A}" srcOrd="0" destOrd="0" presId="urn:microsoft.com/office/officeart/2005/8/layout/hierarchy1"/>
    <dgm:cxn modelId="{2296A5F9-D3E2-4643-9834-357C2F3E065F}" type="presOf" srcId="{3E37891B-7E34-473F-B5EE-669928D9B5A6}" destId="{BF3F7BB0-58D3-4009-B70C-3C4739A5EA26}" srcOrd="0" destOrd="0" presId="urn:microsoft.com/office/officeart/2005/8/layout/hierarchy1"/>
    <dgm:cxn modelId="{56E9AA75-B133-42B5-9CD2-D02E516D2E6F}" type="presOf" srcId="{604725C7-6DC8-4339-980E-09CDCF87D75C}" destId="{4B0FB33F-377F-474F-9F27-D7626347C3A9}" srcOrd="0" destOrd="0" presId="urn:microsoft.com/office/officeart/2005/8/layout/hierarchy1"/>
    <dgm:cxn modelId="{2D40610E-C94B-461E-AC29-DD60E70B44E9}" type="presOf" srcId="{D4D81FD6-6615-42F4-AA69-4223FEDE9025}" destId="{AB7CBD09-0D67-4C22-83F5-ADF67AD72C14}" srcOrd="0" destOrd="0" presId="urn:microsoft.com/office/officeart/2005/8/layout/hierarchy1"/>
    <dgm:cxn modelId="{556528AC-36C8-4AF7-A902-6AC7B7989D0E}" type="presOf" srcId="{8CCFABD8-6394-4A51-ABF5-59A7F45C1391}" destId="{4A6C4A14-392A-4F36-B41B-819B0DB4EB78}" srcOrd="0" destOrd="0" presId="urn:microsoft.com/office/officeart/2005/8/layout/hierarchy1"/>
    <dgm:cxn modelId="{D63E8147-ECEB-4E0E-A5E6-6B71DF2AE43E}" srcId="{BAFB2B4E-080B-4CC8-8B3B-39ECCE942D22}" destId="{B51B600F-A9B8-487E-8F64-62E4935F9890}" srcOrd="0" destOrd="0" parTransId="{D21CAD98-1A82-4EBE-A8AE-9FD51AB68D65}" sibTransId="{3418CA09-02BF-4551-92FE-E1F54A77DC8F}"/>
    <dgm:cxn modelId="{2026FA0D-1C71-42E3-802D-1B435B639C0E}" srcId="{B51B600F-A9B8-487E-8F64-62E4935F9890}" destId="{D4D81FD6-6615-42F4-AA69-4223FEDE9025}" srcOrd="0" destOrd="0" parTransId="{8CCFABD8-6394-4A51-ABF5-59A7F45C1391}" sibTransId="{00E5D1A5-86AB-4838-8026-234EEE6DCFEF}"/>
    <dgm:cxn modelId="{20F48485-445E-4B32-87DF-EABEA218526E}" type="presOf" srcId="{B51B600F-A9B8-487E-8F64-62E4935F9890}" destId="{9C7753FC-881D-4807-9196-A6AA45F75C92}" srcOrd="0" destOrd="0" presId="urn:microsoft.com/office/officeart/2005/8/layout/hierarchy1"/>
    <dgm:cxn modelId="{00AC6D09-3D17-44FA-B594-A8D3B4B6BBEB}" type="presParOf" srcId="{8A9D7CB1-B6B2-42BF-B043-ADF1C5BEE41A}" destId="{4DC3E8D1-C231-4A4D-917C-38B43682E58B}" srcOrd="0" destOrd="0" presId="urn:microsoft.com/office/officeart/2005/8/layout/hierarchy1"/>
    <dgm:cxn modelId="{762653A8-D471-45FA-B1DF-F6ED91AE5DA5}" type="presParOf" srcId="{4DC3E8D1-C231-4A4D-917C-38B43682E58B}" destId="{296F9EAE-A02C-4A9A-930F-1CACA7AD5C6D}" srcOrd="0" destOrd="0" presId="urn:microsoft.com/office/officeart/2005/8/layout/hierarchy1"/>
    <dgm:cxn modelId="{A23A3B43-59C2-4E91-A141-35867276199C}" type="presParOf" srcId="{296F9EAE-A02C-4A9A-930F-1CACA7AD5C6D}" destId="{65F8D749-9F3F-4F42-8516-FD61BA029C40}" srcOrd="0" destOrd="0" presId="urn:microsoft.com/office/officeart/2005/8/layout/hierarchy1"/>
    <dgm:cxn modelId="{375E5369-4BC8-4732-BDA8-7CF10FB686F9}" type="presParOf" srcId="{296F9EAE-A02C-4A9A-930F-1CACA7AD5C6D}" destId="{9C7753FC-881D-4807-9196-A6AA45F75C92}" srcOrd="1" destOrd="0" presId="urn:microsoft.com/office/officeart/2005/8/layout/hierarchy1"/>
    <dgm:cxn modelId="{FC3FD223-E9F2-433D-9BB9-68D3DFB1D02A}" type="presParOf" srcId="{4DC3E8D1-C231-4A4D-917C-38B43682E58B}" destId="{1E3CA534-0259-4EC2-A248-3989B9EE3587}" srcOrd="1" destOrd="0" presId="urn:microsoft.com/office/officeart/2005/8/layout/hierarchy1"/>
    <dgm:cxn modelId="{B949492D-26EC-4B84-B395-520D907BF07A}" type="presParOf" srcId="{1E3CA534-0259-4EC2-A248-3989B9EE3587}" destId="{4A6C4A14-392A-4F36-B41B-819B0DB4EB78}" srcOrd="0" destOrd="0" presId="urn:microsoft.com/office/officeart/2005/8/layout/hierarchy1"/>
    <dgm:cxn modelId="{82FFBE94-F607-461B-90AD-100FAD17C7F0}" type="presParOf" srcId="{1E3CA534-0259-4EC2-A248-3989B9EE3587}" destId="{F207F0AE-1968-4E0A-9C1A-68732305D5BA}" srcOrd="1" destOrd="0" presId="urn:microsoft.com/office/officeart/2005/8/layout/hierarchy1"/>
    <dgm:cxn modelId="{28919ADC-6228-4148-B235-AEB5641F0AEF}" type="presParOf" srcId="{F207F0AE-1968-4E0A-9C1A-68732305D5BA}" destId="{1F6E1A69-1B12-49C8-BA59-8C688C4D8D92}" srcOrd="0" destOrd="0" presId="urn:microsoft.com/office/officeart/2005/8/layout/hierarchy1"/>
    <dgm:cxn modelId="{636F3610-3E35-42BF-9E1F-B8CBA2690871}" type="presParOf" srcId="{1F6E1A69-1B12-49C8-BA59-8C688C4D8D92}" destId="{81EA338B-156B-4039-ACCA-D65E54F5F9CD}" srcOrd="0" destOrd="0" presId="urn:microsoft.com/office/officeart/2005/8/layout/hierarchy1"/>
    <dgm:cxn modelId="{9123B5F0-C9ED-4B0E-ACD4-4BD2CB7A53A4}" type="presParOf" srcId="{1F6E1A69-1B12-49C8-BA59-8C688C4D8D92}" destId="{AB7CBD09-0D67-4C22-83F5-ADF67AD72C14}" srcOrd="1" destOrd="0" presId="urn:microsoft.com/office/officeart/2005/8/layout/hierarchy1"/>
    <dgm:cxn modelId="{FE09728E-D7A9-48E5-BC74-6496A6CF8945}" type="presParOf" srcId="{F207F0AE-1968-4E0A-9C1A-68732305D5BA}" destId="{97523248-4841-4BFD-8136-443ED057A844}" srcOrd="1" destOrd="0" presId="urn:microsoft.com/office/officeart/2005/8/layout/hierarchy1"/>
    <dgm:cxn modelId="{CE4B2A5F-4F8B-4443-9676-5CB659F8943B}" type="presParOf" srcId="{1E3CA534-0259-4EC2-A248-3989B9EE3587}" destId="{BF3F7BB0-58D3-4009-B70C-3C4739A5EA26}" srcOrd="2" destOrd="0" presId="urn:microsoft.com/office/officeart/2005/8/layout/hierarchy1"/>
    <dgm:cxn modelId="{0691A548-B65A-490D-AE15-6F238C79DC1C}" type="presParOf" srcId="{1E3CA534-0259-4EC2-A248-3989B9EE3587}" destId="{EDEE11D8-AC70-4573-8A98-CBAB055E1BDD}" srcOrd="3" destOrd="0" presId="urn:microsoft.com/office/officeart/2005/8/layout/hierarchy1"/>
    <dgm:cxn modelId="{03A976F4-81E4-4C06-B225-23284F55D8A4}" type="presParOf" srcId="{EDEE11D8-AC70-4573-8A98-CBAB055E1BDD}" destId="{C07D777F-624F-4A81-9256-383B023D50B7}" srcOrd="0" destOrd="0" presId="urn:microsoft.com/office/officeart/2005/8/layout/hierarchy1"/>
    <dgm:cxn modelId="{C82B7701-C57F-40EB-A0F0-1B2D9478814C}" type="presParOf" srcId="{C07D777F-624F-4A81-9256-383B023D50B7}" destId="{C02414B1-E6D4-46AF-AA94-CDAE12E1F896}" srcOrd="0" destOrd="0" presId="urn:microsoft.com/office/officeart/2005/8/layout/hierarchy1"/>
    <dgm:cxn modelId="{CCC5A59C-FB61-482B-9A85-D4BEB7E0CC23}" type="presParOf" srcId="{C07D777F-624F-4A81-9256-383B023D50B7}" destId="{4B0FB33F-377F-474F-9F27-D7626347C3A9}" srcOrd="1" destOrd="0" presId="urn:microsoft.com/office/officeart/2005/8/layout/hierarchy1"/>
    <dgm:cxn modelId="{04CE431B-7781-4B56-BDD1-6D4B523329AA}" type="presParOf" srcId="{EDEE11D8-AC70-4573-8A98-CBAB055E1BDD}" destId="{4A798616-8401-4E01-9EE1-5CFE0FE7AD3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AFB2B4E-080B-4CC8-8B3B-39ECCE942D22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51B600F-A9B8-487E-8F64-62E4935F9890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</a:rPr>
            <a:t>На 01.01.2020г.</a:t>
          </a:r>
        </a:p>
        <a:p>
          <a:r>
            <a:rPr lang="ru-RU" sz="1200" dirty="0" smtClean="0"/>
            <a:t>0,0</a:t>
          </a:r>
          <a:endParaRPr lang="ru-RU" sz="1200" dirty="0"/>
        </a:p>
      </dgm:t>
    </dgm:pt>
    <dgm:pt modelId="{D21CAD98-1A82-4EBE-A8AE-9FD51AB68D65}" type="parTrans" cxnId="{D63E8147-ECEB-4E0E-A5E6-6B71DF2AE43E}">
      <dgm:prSet/>
      <dgm:spPr/>
      <dgm:t>
        <a:bodyPr/>
        <a:lstStyle/>
        <a:p>
          <a:endParaRPr lang="ru-RU"/>
        </a:p>
      </dgm:t>
    </dgm:pt>
    <dgm:pt modelId="{3418CA09-02BF-4551-92FE-E1F54A77DC8F}" type="sibTrans" cxnId="{D63E8147-ECEB-4E0E-A5E6-6B71DF2AE43E}">
      <dgm:prSet/>
      <dgm:spPr/>
      <dgm:t>
        <a:bodyPr/>
        <a:lstStyle/>
        <a:p>
          <a:endParaRPr lang="ru-RU"/>
        </a:p>
      </dgm:t>
    </dgm:pt>
    <dgm:pt modelId="{D4D81FD6-6615-42F4-AA69-4223FEDE9025}">
      <dgm:prSet phldrT="[Текст]" custT="1"/>
      <dgm:spPr/>
      <dgm:t>
        <a:bodyPr/>
        <a:lstStyle/>
        <a:p>
          <a:r>
            <a:rPr lang="ru-RU" sz="1100" dirty="0" smtClean="0"/>
            <a:t>Долг по бюджетным кредитам:</a:t>
          </a:r>
        </a:p>
        <a:p>
          <a:r>
            <a:rPr lang="ru-RU" sz="1100" dirty="0" smtClean="0"/>
            <a:t>13,0</a:t>
          </a:r>
          <a:endParaRPr lang="ru-RU" sz="1100" dirty="0"/>
        </a:p>
      </dgm:t>
    </dgm:pt>
    <dgm:pt modelId="{8CCFABD8-6394-4A51-ABF5-59A7F45C1391}" type="parTrans" cxnId="{2026FA0D-1C71-42E3-802D-1B435B639C0E}">
      <dgm:prSet/>
      <dgm:spPr/>
      <dgm:t>
        <a:bodyPr/>
        <a:lstStyle/>
        <a:p>
          <a:endParaRPr lang="ru-RU"/>
        </a:p>
      </dgm:t>
    </dgm:pt>
    <dgm:pt modelId="{00E5D1A5-86AB-4838-8026-234EEE6DCFEF}" type="sibTrans" cxnId="{2026FA0D-1C71-42E3-802D-1B435B639C0E}">
      <dgm:prSet/>
      <dgm:spPr/>
      <dgm:t>
        <a:bodyPr/>
        <a:lstStyle/>
        <a:p>
          <a:endParaRPr lang="ru-RU"/>
        </a:p>
      </dgm:t>
    </dgm:pt>
    <dgm:pt modelId="{604725C7-6DC8-4339-980E-09CDCF87D75C}">
      <dgm:prSet phldrT="[Текст]" custT="1"/>
      <dgm:spPr/>
      <dgm:t>
        <a:bodyPr/>
        <a:lstStyle/>
        <a:p>
          <a:r>
            <a:rPr lang="ru-RU" sz="1100" dirty="0" smtClean="0"/>
            <a:t>Долг по кредитам кредитных организаций:</a:t>
          </a:r>
        </a:p>
        <a:p>
          <a:r>
            <a:rPr lang="ru-RU" sz="1100" dirty="0" smtClean="0"/>
            <a:t>2,05</a:t>
          </a:r>
          <a:endParaRPr lang="ru-RU" sz="1100" dirty="0"/>
        </a:p>
      </dgm:t>
    </dgm:pt>
    <dgm:pt modelId="{3E37891B-7E34-473F-B5EE-669928D9B5A6}" type="parTrans" cxnId="{EB503968-9EB3-4209-B03E-305632BDD68D}">
      <dgm:prSet/>
      <dgm:spPr/>
      <dgm:t>
        <a:bodyPr/>
        <a:lstStyle/>
        <a:p>
          <a:endParaRPr lang="ru-RU"/>
        </a:p>
      </dgm:t>
    </dgm:pt>
    <dgm:pt modelId="{63FB01F7-D6CB-43BC-AEEE-9A6C25D943C2}" type="sibTrans" cxnId="{EB503968-9EB3-4209-B03E-305632BDD68D}">
      <dgm:prSet/>
      <dgm:spPr/>
      <dgm:t>
        <a:bodyPr/>
        <a:lstStyle/>
        <a:p>
          <a:endParaRPr lang="ru-RU"/>
        </a:p>
      </dgm:t>
    </dgm:pt>
    <dgm:pt modelId="{8A9D7CB1-B6B2-42BF-B043-ADF1C5BEE41A}" type="pres">
      <dgm:prSet presAssocID="{BAFB2B4E-080B-4CC8-8B3B-39ECCE942D2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DC3E8D1-C231-4A4D-917C-38B43682E58B}" type="pres">
      <dgm:prSet presAssocID="{B51B600F-A9B8-487E-8F64-62E4935F9890}" presName="hierRoot1" presStyleCnt="0"/>
      <dgm:spPr/>
    </dgm:pt>
    <dgm:pt modelId="{296F9EAE-A02C-4A9A-930F-1CACA7AD5C6D}" type="pres">
      <dgm:prSet presAssocID="{B51B600F-A9B8-487E-8F64-62E4935F9890}" presName="composite" presStyleCnt="0"/>
      <dgm:spPr/>
    </dgm:pt>
    <dgm:pt modelId="{65F8D749-9F3F-4F42-8516-FD61BA029C40}" type="pres">
      <dgm:prSet presAssocID="{B51B600F-A9B8-487E-8F64-62E4935F9890}" presName="background" presStyleLbl="node0" presStyleIdx="0" presStyleCnt="1"/>
      <dgm:spPr/>
    </dgm:pt>
    <dgm:pt modelId="{9C7753FC-881D-4807-9196-A6AA45F75C92}" type="pres">
      <dgm:prSet presAssocID="{B51B600F-A9B8-487E-8F64-62E4935F9890}" presName="text" presStyleLbl="fgAcc0" presStyleIdx="0" presStyleCnt="1" custLinFactNeighborX="695" custLinFactNeighborY="-5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3CA534-0259-4EC2-A248-3989B9EE3587}" type="pres">
      <dgm:prSet presAssocID="{B51B600F-A9B8-487E-8F64-62E4935F9890}" presName="hierChild2" presStyleCnt="0"/>
      <dgm:spPr/>
    </dgm:pt>
    <dgm:pt modelId="{4A6C4A14-392A-4F36-B41B-819B0DB4EB78}" type="pres">
      <dgm:prSet presAssocID="{8CCFABD8-6394-4A51-ABF5-59A7F45C1391}" presName="Name10" presStyleLbl="parChTrans1D2" presStyleIdx="0" presStyleCnt="2"/>
      <dgm:spPr/>
      <dgm:t>
        <a:bodyPr/>
        <a:lstStyle/>
        <a:p>
          <a:endParaRPr lang="ru-RU"/>
        </a:p>
      </dgm:t>
    </dgm:pt>
    <dgm:pt modelId="{F207F0AE-1968-4E0A-9C1A-68732305D5BA}" type="pres">
      <dgm:prSet presAssocID="{D4D81FD6-6615-42F4-AA69-4223FEDE9025}" presName="hierRoot2" presStyleCnt="0"/>
      <dgm:spPr/>
    </dgm:pt>
    <dgm:pt modelId="{1F6E1A69-1B12-49C8-BA59-8C688C4D8D92}" type="pres">
      <dgm:prSet presAssocID="{D4D81FD6-6615-42F4-AA69-4223FEDE9025}" presName="composite2" presStyleCnt="0"/>
      <dgm:spPr/>
    </dgm:pt>
    <dgm:pt modelId="{81EA338B-156B-4039-ACCA-D65E54F5F9CD}" type="pres">
      <dgm:prSet presAssocID="{D4D81FD6-6615-42F4-AA69-4223FEDE9025}" presName="background2" presStyleLbl="node2" presStyleIdx="0" presStyleCnt="2"/>
      <dgm:spPr/>
    </dgm:pt>
    <dgm:pt modelId="{AB7CBD09-0D67-4C22-83F5-ADF67AD72C14}" type="pres">
      <dgm:prSet presAssocID="{D4D81FD6-6615-42F4-AA69-4223FEDE9025}" presName="text2" presStyleLbl="fgAcc2" presStyleIdx="0" presStyleCnt="2" custScaleX="1166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523248-4841-4BFD-8136-443ED057A844}" type="pres">
      <dgm:prSet presAssocID="{D4D81FD6-6615-42F4-AA69-4223FEDE9025}" presName="hierChild3" presStyleCnt="0"/>
      <dgm:spPr/>
    </dgm:pt>
    <dgm:pt modelId="{BF3F7BB0-58D3-4009-B70C-3C4739A5EA26}" type="pres">
      <dgm:prSet presAssocID="{3E37891B-7E34-473F-B5EE-669928D9B5A6}" presName="Name10" presStyleLbl="parChTrans1D2" presStyleIdx="1" presStyleCnt="2"/>
      <dgm:spPr/>
      <dgm:t>
        <a:bodyPr/>
        <a:lstStyle/>
        <a:p>
          <a:endParaRPr lang="ru-RU"/>
        </a:p>
      </dgm:t>
    </dgm:pt>
    <dgm:pt modelId="{EDEE11D8-AC70-4573-8A98-CBAB055E1BDD}" type="pres">
      <dgm:prSet presAssocID="{604725C7-6DC8-4339-980E-09CDCF87D75C}" presName="hierRoot2" presStyleCnt="0"/>
      <dgm:spPr/>
    </dgm:pt>
    <dgm:pt modelId="{C07D777F-624F-4A81-9256-383B023D50B7}" type="pres">
      <dgm:prSet presAssocID="{604725C7-6DC8-4339-980E-09CDCF87D75C}" presName="composite2" presStyleCnt="0"/>
      <dgm:spPr/>
    </dgm:pt>
    <dgm:pt modelId="{C02414B1-E6D4-46AF-AA94-CDAE12E1F896}" type="pres">
      <dgm:prSet presAssocID="{604725C7-6DC8-4339-980E-09CDCF87D75C}" presName="background2" presStyleLbl="node2" presStyleIdx="1" presStyleCnt="2"/>
      <dgm:spPr/>
    </dgm:pt>
    <dgm:pt modelId="{4B0FB33F-377F-474F-9F27-D7626347C3A9}" type="pres">
      <dgm:prSet presAssocID="{604725C7-6DC8-4339-980E-09CDCF87D75C}" presName="text2" presStyleLbl="fgAcc2" presStyleIdx="1" presStyleCnt="2" custScaleX="11117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798616-8401-4E01-9EE1-5CFE0FE7AD32}" type="pres">
      <dgm:prSet presAssocID="{604725C7-6DC8-4339-980E-09CDCF87D75C}" presName="hierChild3" presStyleCnt="0"/>
      <dgm:spPr/>
    </dgm:pt>
  </dgm:ptLst>
  <dgm:cxnLst>
    <dgm:cxn modelId="{5A255260-0618-4AAD-BA88-8A4BB63DDDA8}" type="presOf" srcId="{3E37891B-7E34-473F-B5EE-669928D9B5A6}" destId="{BF3F7BB0-58D3-4009-B70C-3C4739A5EA26}" srcOrd="0" destOrd="0" presId="urn:microsoft.com/office/officeart/2005/8/layout/hierarchy1"/>
    <dgm:cxn modelId="{2026FA0D-1C71-42E3-802D-1B435B639C0E}" srcId="{B51B600F-A9B8-487E-8F64-62E4935F9890}" destId="{D4D81FD6-6615-42F4-AA69-4223FEDE9025}" srcOrd="0" destOrd="0" parTransId="{8CCFABD8-6394-4A51-ABF5-59A7F45C1391}" sibTransId="{00E5D1A5-86AB-4838-8026-234EEE6DCFEF}"/>
    <dgm:cxn modelId="{07293306-90BB-416B-96F4-D23DC1075380}" type="presOf" srcId="{8CCFABD8-6394-4A51-ABF5-59A7F45C1391}" destId="{4A6C4A14-392A-4F36-B41B-819B0DB4EB78}" srcOrd="0" destOrd="0" presId="urn:microsoft.com/office/officeart/2005/8/layout/hierarchy1"/>
    <dgm:cxn modelId="{6571D516-CBC3-458F-AAD8-2F93C68653AF}" type="presOf" srcId="{D4D81FD6-6615-42F4-AA69-4223FEDE9025}" destId="{AB7CBD09-0D67-4C22-83F5-ADF67AD72C14}" srcOrd="0" destOrd="0" presId="urn:microsoft.com/office/officeart/2005/8/layout/hierarchy1"/>
    <dgm:cxn modelId="{F4267AD1-C95B-491E-A345-801FE61FC2DC}" type="presOf" srcId="{604725C7-6DC8-4339-980E-09CDCF87D75C}" destId="{4B0FB33F-377F-474F-9F27-D7626347C3A9}" srcOrd="0" destOrd="0" presId="urn:microsoft.com/office/officeart/2005/8/layout/hierarchy1"/>
    <dgm:cxn modelId="{BC0DC5B9-0DE6-49D8-8501-6E78E80AC2D2}" type="presOf" srcId="{B51B600F-A9B8-487E-8F64-62E4935F9890}" destId="{9C7753FC-881D-4807-9196-A6AA45F75C92}" srcOrd="0" destOrd="0" presId="urn:microsoft.com/office/officeart/2005/8/layout/hierarchy1"/>
    <dgm:cxn modelId="{EB503968-9EB3-4209-B03E-305632BDD68D}" srcId="{B51B600F-A9B8-487E-8F64-62E4935F9890}" destId="{604725C7-6DC8-4339-980E-09CDCF87D75C}" srcOrd="1" destOrd="0" parTransId="{3E37891B-7E34-473F-B5EE-669928D9B5A6}" sibTransId="{63FB01F7-D6CB-43BC-AEEE-9A6C25D943C2}"/>
    <dgm:cxn modelId="{D63E8147-ECEB-4E0E-A5E6-6B71DF2AE43E}" srcId="{BAFB2B4E-080B-4CC8-8B3B-39ECCE942D22}" destId="{B51B600F-A9B8-487E-8F64-62E4935F9890}" srcOrd="0" destOrd="0" parTransId="{D21CAD98-1A82-4EBE-A8AE-9FD51AB68D65}" sibTransId="{3418CA09-02BF-4551-92FE-E1F54A77DC8F}"/>
    <dgm:cxn modelId="{F724C87A-7BB3-457F-AC45-1452F42B05F8}" type="presOf" srcId="{BAFB2B4E-080B-4CC8-8B3B-39ECCE942D22}" destId="{8A9D7CB1-B6B2-42BF-B043-ADF1C5BEE41A}" srcOrd="0" destOrd="0" presId="urn:microsoft.com/office/officeart/2005/8/layout/hierarchy1"/>
    <dgm:cxn modelId="{88ED1150-408C-4816-A83F-D755D5A7E302}" type="presParOf" srcId="{8A9D7CB1-B6B2-42BF-B043-ADF1C5BEE41A}" destId="{4DC3E8D1-C231-4A4D-917C-38B43682E58B}" srcOrd="0" destOrd="0" presId="urn:microsoft.com/office/officeart/2005/8/layout/hierarchy1"/>
    <dgm:cxn modelId="{165E40CE-2275-437A-846D-F82424014F2E}" type="presParOf" srcId="{4DC3E8D1-C231-4A4D-917C-38B43682E58B}" destId="{296F9EAE-A02C-4A9A-930F-1CACA7AD5C6D}" srcOrd="0" destOrd="0" presId="urn:microsoft.com/office/officeart/2005/8/layout/hierarchy1"/>
    <dgm:cxn modelId="{CC86BB23-9F2E-449B-BBD6-501AF201F62D}" type="presParOf" srcId="{296F9EAE-A02C-4A9A-930F-1CACA7AD5C6D}" destId="{65F8D749-9F3F-4F42-8516-FD61BA029C40}" srcOrd="0" destOrd="0" presId="urn:microsoft.com/office/officeart/2005/8/layout/hierarchy1"/>
    <dgm:cxn modelId="{F4A2461E-371A-4BC5-9AF2-F83D824D7E4C}" type="presParOf" srcId="{296F9EAE-A02C-4A9A-930F-1CACA7AD5C6D}" destId="{9C7753FC-881D-4807-9196-A6AA45F75C92}" srcOrd="1" destOrd="0" presId="urn:microsoft.com/office/officeart/2005/8/layout/hierarchy1"/>
    <dgm:cxn modelId="{C5D31075-8465-4AA0-AC97-9C1720B60B33}" type="presParOf" srcId="{4DC3E8D1-C231-4A4D-917C-38B43682E58B}" destId="{1E3CA534-0259-4EC2-A248-3989B9EE3587}" srcOrd="1" destOrd="0" presId="urn:microsoft.com/office/officeart/2005/8/layout/hierarchy1"/>
    <dgm:cxn modelId="{214FD5DF-0117-4450-8A54-0D4EE82290EA}" type="presParOf" srcId="{1E3CA534-0259-4EC2-A248-3989B9EE3587}" destId="{4A6C4A14-392A-4F36-B41B-819B0DB4EB78}" srcOrd="0" destOrd="0" presId="urn:microsoft.com/office/officeart/2005/8/layout/hierarchy1"/>
    <dgm:cxn modelId="{25F67CBB-96A9-4DB7-BB99-0DCA1CB3DE10}" type="presParOf" srcId="{1E3CA534-0259-4EC2-A248-3989B9EE3587}" destId="{F207F0AE-1968-4E0A-9C1A-68732305D5BA}" srcOrd="1" destOrd="0" presId="urn:microsoft.com/office/officeart/2005/8/layout/hierarchy1"/>
    <dgm:cxn modelId="{FCFC17B6-6CB7-444C-9B31-B991E8558B69}" type="presParOf" srcId="{F207F0AE-1968-4E0A-9C1A-68732305D5BA}" destId="{1F6E1A69-1B12-49C8-BA59-8C688C4D8D92}" srcOrd="0" destOrd="0" presId="urn:microsoft.com/office/officeart/2005/8/layout/hierarchy1"/>
    <dgm:cxn modelId="{DD136F38-4C4E-462C-87FA-2A4BA2EEF955}" type="presParOf" srcId="{1F6E1A69-1B12-49C8-BA59-8C688C4D8D92}" destId="{81EA338B-156B-4039-ACCA-D65E54F5F9CD}" srcOrd="0" destOrd="0" presId="urn:microsoft.com/office/officeart/2005/8/layout/hierarchy1"/>
    <dgm:cxn modelId="{55FA6354-DCB9-400B-A13B-9D71CCD97362}" type="presParOf" srcId="{1F6E1A69-1B12-49C8-BA59-8C688C4D8D92}" destId="{AB7CBD09-0D67-4C22-83F5-ADF67AD72C14}" srcOrd="1" destOrd="0" presId="urn:microsoft.com/office/officeart/2005/8/layout/hierarchy1"/>
    <dgm:cxn modelId="{ACB19CFE-6A31-4F56-A29C-6C561DC2D299}" type="presParOf" srcId="{F207F0AE-1968-4E0A-9C1A-68732305D5BA}" destId="{97523248-4841-4BFD-8136-443ED057A844}" srcOrd="1" destOrd="0" presId="urn:microsoft.com/office/officeart/2005/8/layout/hierarchy1"/>
    <dgm:cxn modelId="{7F445FBB-2516-4B35-B2F5-A4146C02E6BC}" type="presParOf" srcId="{1E3CA534-0259-4EC2-A248-3989B9EE3587}" destId="{BF3F7BB0-58D3-4009-B70C-3C4739A5EA26}" srcOrd="2" destOrd="0" presId="urn:microsoft.com/office/officeart/2005/8/layout/hierarchy1"/>
    <dgm:cxn modelId="{6A3A8F01-9DA6-4ACE-8302-3FA34213B761}" type="presParOf" srcId="{1E3CA534-0259-4EC2-A248-3989B9EE3587}" destId="{EDEE11D8-AC70-4573-8A98-CBAB055E1BDD}" srcOrd="3" destOrd="0" presId="urn:microsoft.com/office/officeart/2005/8/layout/hierarchy1"/>
    <dgm:cxn modelId="{BE5E2816-11DE-4BF9-9432-83AAD2495698}" type="presParOf" srcId="{EDEE11D8-AC70-4573-8A98-CBAB055E1BDD}" destId="{C07D777F-624F-4A81-9256-383B023D50B7}" srcOrd="0" destOrd="0" presId="urn:microsoft.com/office/officeart/2005/8/layout/hierarchy1"/>
    <dgm:cxn modelId="{0C1F11F5-9FD7-4436-B256-9A71FDCBA3C2}" type="presParOf" srcId="{C07D777F-624F-4A81-9256-383B023D50B7}" destId="{C02414B1-E6D4-46AF-AA94-CDAE12E1F896}" srcOrd="0" destOrd="0" presId="urn:microsoft.com/office/officeart/2005/8/layout/hierarchy1"/>
    <dgm:cxn modelId="{CEBEB04F-08F1-4A5B-B92F-D0BA82C546E5}" type="presParOf" srcId="{C07D777F-624F-4A81-9256-383B023D50B7}" destId="{4B0FB33F-377F-474F-9F27-D7626347C3A9}" srcOrd="1" destOrd="0" presId="urn:microsoft.com/office/officeart/2005/8/layout/hierarchy1"/>
    <dgm:cxn modelId="{F44103CA-8148-4DB2-AF69-386799545116}" type="presParOf" srcId="{EDEE11D8-AC70-4573-8A98-CBAB055E1BDD}" destId="{4A798616-8401-4E01-9EE1-5CFE0FE7AD3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AFB2B4E-080B-4CC8-8B3B-39ECCE942D22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51B600F-A9B8-487E-8F64-62E4935F9890}">
      <dgm:prSet phldrT="[Текст]" custT="1"/>
      <dgm:spPr/>
      <dgm:t>
        <a:bodyPr/>
        <a:lstStyle/>
        <a:p>
          <a:r>
            <a:rPr lang="ru-RU" sz="1200" b="1" dirty="0" smtClean="0"/>
            <a:t>На </a:t>
          </a:r>
          <a:r>
            <a:rPr lang="ru-RU" sz="1200" b="1" dirty="0" smtClean="0">
              <a:solidFill>
                <a:schemeClr val="tx1"/>
              </a:solidFill>
            </a:rPr>
            <a:t>01.01.2019г.</a:t>
          </a:r>
        </a:p>
        <a:p>
          <a:r>
            <a:rPr lang="ru-RU" sz="1200" dirty="0" smtClean="0"/>
            <a:t>18,0</a:t>
          </a:r>
          <a:endParaRPr lang="ru-RU" sz="1200" dirty="0"/>
        </a:p>
      </dgm:t>
    </dgm:pt>
    <dgm:pt modelId="{D21CAD98-1A82-4EBE-A8AE-9FD51AB68D65}" type="parTrans" cxnId="{D63E8147-ECEB-4E0E-A5E6-6B71DF2AE43E}">
      <dgm:prSet/>
      <dgm:spPr/>
      <dgm:t>
        <a:bodyPr/>
        <a:lstStyle/>
        <a:p>
          <a:endParaRPr lang="ru-RU"/>
        </a:p>
      </dgm:t>
    </dgm:pt>
    <dgm:pt modelId="{3418CA09-02BF-4551-92FE-E1F54A77DC8F}" type="sibTrans" cxnId="{D63E8147-ECEB-4E0E-A5E6-6B71DF2AE43E}">
      <dgm:prSet/>
      <dgm:spPr/>
      <dgm:t>
        <a:bodyPr/>
        <a:lstStyle/>
        <a:p>
          <a:endParaRPr lang="ru-RU"/>
        </a:p>
      </dgm:t>
    </dgm:pt>
    <dgm:pt modelId="{D4D81FD6-6615-42F4-AA69-4223FEDE9025}">
      <dgm:prSet phldrT="[Текст]" custT="1"/>
      <dgm:spPr/>
      <dgm:t>
        <a:bodyPr/>
        <a:lstStyle/>
        <a:p>
          <a:r>
            <a:rPr lang="ru-RU" sz="1100" dirty="0" smtClean="0"/>
            <a:t>Долг по бюджетным кредитам:</a:t>
          </a:r>
        </a:p>
        <a:p>
          <a:r>
            <a:rPr lang="ru-RU" sz="1100" dirty="0" smtClean="0"/>
            <a:t>18,0</a:t>
          </a:r>
          <a:endParaRPr lang="ru-RU" sz="1100" dirty="0"/>
        </a:p>
      </dgm:t>
    </dgm:pt>
    <dgm:pt modelId="{8CCFABD8-6394-4A51-ABF5-59A7F45C1391}" type="parTrans" cxnId="{2026FA0D-1C71-42E3-802D-1B435B639C0E}">
      <dgm:prSet/>
      <dgm:spPr/>
      <dgm:t>
        <a:bodyPr/>
        <a:lstStyle/>
        <a:p>
          <a:endParaRPr lang="ru-RU"/>
        </a:p>
      </dgm:t>
    </dgm:pt>
    <dgm:pt modelId="{00E5D1A5-86AB-4838-8026-234EEE6DCFEF}" type="sibTrans" cxnId="{2026FA0D-1C71-42E3-802D-1B435B639C0E}">
      <dgm:prSet/>
      <dgm:spPr/>
      <dgm:t>
        <a:bodyPr/>
        <a:lstStyle/>
        <a:p>
          <a:endParaRPr lang="ru-RU"/>
        </a:p>
      </dgm:t>
    </dgm:pt>
    <dgm:pt modelId="{604725C7-6DC8-4339-980E-09CDCF87D75C}">
      <dgm:prSet phldrT="[Текст]" custT="1"/>
      <dgm:spPr/>
      <dgm:t>
        <a:bodyPr/>
        <a:lstStyle/>
        <a:p>
          <a:r>
            <a:rPr lang="ru-RU" sz="1100" dirty="0" smtClean="0"/>
            <a:t>Долг по кредитам кредитных организаций:</a:t>
          </a:r>
        </a:p>
        <a:p>
          <a:r>
            <a:rPr lang="ru-RU" sz="1100" dirty="0" smtClean="0"/>
            <a:t>0,0</a:t>
          </a:r>
          <a:endParaRPr lang="ru-RU" sz="1100" dirty="0"/>
        </a:p>
      </dgm:t>
    </dgm:pt>
    <dgm:pt modelId="{3E37891B-7E34-473F-B5EE-669928D9B5A6}" type="parTrans" cxnId="{EB503968-9EB3-4209-B03E-305632BDD68D}">
      <dgm:prSet/>
      <dgm:spPr/>
      <dgm:t>
        <a:bodyPr/>
        <a:lstStyle/>
        <a:p>
          <a:endParaRPr lang="ru-RU"/>
        </a:p>
      </dgm:t>
    </dgm:pt>
    <dgm:pt modelId="{63FB01F7-D6CB-43BC-AEEE-9A6C25D943C2}" type="sibTrans" cxnId="{EB503968-9EB3-4209-B03E-305632BDD68D}">
      <dgm:prSet/>
      <dgm:spPr/>
      <dgm:t>
        <a:bodyPr/>
        <a:lstStyle/>
        <a:p>
          <a:endParaRPr lang="ru-RU"/>
        </a:p>
      </dgm:t>
    </dgm:pt>
    <dgm:pt modelId="{8A9D7CB1-B6B2-42BF-B043-ADF1C5BEE41A}" type="pres">
      <dgm:prSet presAssocID="{BAFB2B4E-080B-4CC8-8B3B-39ECCE942D2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DC3E8D1-C231-4A4D-917C-38B43682E58B}" type="pres">
      <dgm:prSet presAssocID="{B51B600F-A9B8-487E-8F64-62E4935F9890}" presName="hierRoot1" presStyleCnt="0"/>
      <dgm:spPr/>
    </dgm:pt>
    <dgm:pt modelId="{296F9EAE-A02C-4A9A-930F-1CACA7AD5C6D}" type="pres">
      <dgm:prSet presAssocID="{B51B600F-A9B8-487E-8F64-62E4935F9890}" presName="composite" presStyleCnt="0"/>
      <dgm:spPr/>
    </dgm:pt>
    <dgm:pt modelId="{65F8D749-9F3F-4F42-8516-FD61BA029C40}" type="pres">
      <dgm:prSet presAssocID="{B51B600F-A9B8-487E-8F64-62E4935F9890}" presName="background" presStyleLbl="node0" presStyleIdx="0" presStyleCnt="1"/>
      <dgm:spPr/>
    </dgm:pt>
    <dgm:pt modelId="{9C7753FC-881D-4807-9196-A6AA45F75C92}" type="pres">
      <dgm:prSet presAssocID="{B51B600F-A9B8-487E-8F64-62E4935F9890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3CA534-0259-4EC2-A248-3989B9EE3587}" type="pres">
      <dgm:prSet presAssocID="{B51B600F-A9B8-487E-8F64-62E4935F9890}" presName="hierChild2" presStyleCnt="0"/>
      <dgm:spPr/>
    </dgm:pt>
    <dgm:pt modelId="{4A6C4A14-392A-4F36-B41B-819B0DB4EB78}" type="pres">
      <dgm:prSet presAssocID="{8CCFABD8-6394-4A51-ABF5-59A7F45C1391}" presName="Name10" presStyleLbl="parChTrans1D2" presStyleIdx="0" presStyleCnt="2"/>
      <dgm:spPr/>
      <dgm:t>
        <a:bodyPr/>
        <a:lstStyle/>
        <a:p>
          <a:endParaRPr lang="ru-RU"/>
        </a:p>
      </dgm:t>
    </dgm:pt>
    <dgm:pt modelId="{F207F0AE-1968-4E0A-9C1A-68732305D5BA}" type="pres">
      <dgm:prSet presAssocID="{D4D81FD6-6615-42F4-AA69-4223FEDE9025}" presName="hierRoot2" presStyleCnt="0"/>
      <dgm:spPr/>
    </dgm:pt>
    <dgm:pt modelId="{1F6E1A69-1B12-49C8-BA59-8C688C4D8D92}" type="pres">
      <dgm:prSet presAssocID="{D4D81FD6-6615-42F4-AA69-4223FEDE9025}" presName="composite2" presStyleCnt="0"/>
      <dgm:spPr/>
    </dgm:pt>
    <dgm:pt modelId="{81EA338B-156B-4039-ACCA-D65E54F5F9CD}" type="pres">
      <dgm:prSet presAssocID="{D4D81FD6-6615-42F4-AA69-4223FEDE9025}" presName="background2" presStyleLbl="node2" presStyleIdx="0" presStyleCnt="2"/>
      <dgm:spPr/>
    </dgm:pt>
    <dgm:pt modelId="{AB7CBD09-0D67-4C22-83F5-ADF67AD72C14}" type="pres">
      <dgm:prSet presAssocID="{D4D81FD6-6615-42F4-AA69-4223FEDE9025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523248-4841-4BFD-8136-443ED057A844}" type="pres">
      <dgm:prSet presAssocID="{D4D81FD6-6615-42F4-AA69-4223FEDE9025}" presName="hierChild3" presStyleCnt="0"/>
      <dgm:spPr/>
    </dgm:pt>
    <dgm:pt modelId="{BF3F7BB0-58D3-4009-B70C-3C4739A5EA26}" type="pres">
      <dgm:prSet presAssocID="{3E37891B-7E34-473F-B5EE-669928D9B5A6}" presName="Name10" presStyleLbl="parChTrans1D2" presStyleIdx="1" presStyleCnt="2"/>
      <dgm:spPr/>
      <dgm:t>
        <a:bodyPr/>
        <a:lstStyle/>
        <a:p>
          <a:endParaRPr lang="ru-RU"/>
        </a:p>
      </dgm:t>
    </dgm:pt>
    <dgm:pt modelId="{EDEE11D8-AC70-4573-8A98-CBAB055E1BDD}" type="pres">
      <dgm:prSet presAssocID="{604725C7-6DC8-4339-980E-09CDCF87D75C}" presName="hierRoot2" presStyleCnt="0"/>
      <dgm:spPr/>
    </dgm:pt>
    <dgm:pt modelId="{C07D777F-624F-4A81-9256-383B023D50B7}" type="pres">
      <dgm:prSet presAssocID="{604725C7-6DC8-4339-980E-09CDCF87D75C}" presName="composite2" presStyleCnt="0"/>
      <dgm:spPr/>
    </dgm:pt>
    <dgm:pt modelId="{C02414B1-E6D4-46AF-AA94-CDAE12E1F896}" type="pres">
      <dgm:prSet presAssocID="{604725C7-6DC8-4339-980E-09CDCF87D75C}" presName="background2" presStyleLbl="node2" presStyleIdx="1" presStyleCnt="2"/>
      <dgm:spPr/>
    </dgm:pt>
    <dgm:pt modelId="{4B0FB33F-377F-474F-9F27-D7626347C3A9}" type="pres">
      <dgm:prSet presAssocID="{604725C7-6DC8-4339-980E-09CDCF87D75C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798616-8401-4E01-9EE1-5CFE0FE7AD32}" type="pres">
      <dgm:prSet presAssocID="{604725C7-6DC8-4339-980E-09CDCF87D75C}" presName="hierChild3" presStyleCnt="0"/>
      <dgm:spPr/>
    </dgm:pt>
  </dgm:ptLst>
  <dgm:cxnLst>
    <dgm:cxn modelId="{D73AB03D-C293-405C-9019-E9E71D1C2EDB}" type="presOf" srcId="{BAFB2B4E-080B-4CC8-8B3B-39ECCE942D22}" destId="{8A9D7CB1-B6B2-42BF-B043-ADF1C5BEE41A}" srcOrd="0" destOrd="0" presId="urn:microsoft.com/office/officeart/2005/8/layout/hierarchy1"/>
    <dgm:cxn modelId="{0D495F68-6015-442A-91DD-17BED425A5BC}" type="presOf" srcId="{D4D81FD6-6615-42F4-AA69-4223FEDE9025}" destId="{AB7CBD09-0D67-4C22-83F5-ADF67AD72C14}" srcOrd="0" destOrd="0" presId="urn:microsoft.com/office/officeart/2005/8/layout/hierarchy1"/>
    <dgm:cxn modelId="{2026FA0D-1C71-42E3-802D-1B435B639C0E}" srcId="{B51B600F-A9B8-487E-8F64-62E4935F9890}" destId="{D4D81FD6-6615-42F4-AA69-4223FEDE9025}" srcOrd="0" destOrd="0" parTransId="{8CCFABD8-6394-4A51-ABF5-59A7F45C1391}" sibTransId="{00E5D1A5-86AB-4838-8026-234EEE6DCFEF}"/>
    <dgm:cxn modelId="{D63E8147-ECEB-4E0E-A5E6-6B71DF2AE43E}" srcId="{BAFB2B4E-080B-4CC8-8B3B-39ECCE942D22}" destId="{B51B600F-A9B8-487E-8F64-62E4935F9890}" srcOrd="0" destOrd="0" parTransId="{D21CAD98-1A82-4EBE-A8AE-9FD51AB68D65}" sibTransId="{3418CA09-02BF-4551-92FE-E1F54A77DC8F}"/>
    <dgm:cxn modelId="{2A28E495-B262-4547-947E-1B5C66F93714}" type="presOf" srcId="{B51B600F-A9B8-487E-8F64-62E4935F9890}" destId="{9C7753FC-881D-4807-9196-A6AA45F75C92}" srcOrd="0" destOrd="0" presId="urn:microsoft.com/office/officeart/2005/8/layout/hierarchy1"/>
    <dgm:cxn modelId="{EB8AC1CC-FB36-4068-949A-FB2669E116FC}" type="presOf" srcId="{8CCFABD8-6394-4A51-ABF5-59A7F45C1391}" destId="{4A6C4A14-392A-4F36-B41B-819B0DB4EB78}" srcOrd="0" destOrd="0" presId="urn:microsoft.com/office/officeart/2005/8/layout/hierarchy1"/>
    <dgm:cxn modelId="{EB503968-9EB3-4209-B03E-305632BDD68D}" srcId="{B51B600F-A9B8-487E-8F64-62E4935F9890}" destId="{604725C7-6DC8-4339-980E-09CDCF87D75C}" srcOrd="1" destOrd="0" parTransId="{3E37891B-7E34-473F-B5EE-669928D9B5A6}" sibTransId="{63FB01F7-D6CB-43BC-AEEE-9A6C25D943C2}"/>
    <dgm:cxn modelId="{1E02D43C-EFF3-4565-81FE-BE0921B8C00E}" type="presOf" srcId="{3E37891B-7E34-473F-B5EE-669928D9B5A6}" destId="{BF3F7BB0-58D3-4009-B70C-3C4739A5EA26}" srcOrd="0" destOrd="0" presId="urn:microsoft.com/office/officeart/2005/8/layout/hierarchy1"/>
    <dgm:cxn modelId="{55F0074C-855F-4C10-829D-DAFD29F05622}" type="presOf" srcId="{604725C7-6DC8-4339-980E-09CDCF87D75C}" destId="{4B0FB33F-377F-474F-9F27-D7626347C3A9}" srcOrd="0" destOrd="0" presId="urn:microsoft.com/office/officeart/2005/8/layout/hierarchy1"/>
    <dgm:cxn modelId="{1E1E5111-2FD9-4629-AB21-9B31F76E819B}" type="presParOf" srcId="{8A9D7CB1-B6B2-42BF-B043-ADF1C5BEE41A}" destId="{4DC3E8D1-C231-4A4D-917C-38B43682E58B}" srcOrd="0" destOrd="0" presId="urn:microsoft.com/office/officeart/2005/8/layout/hierarchy1"/>
    <dgm:cxn modelId="{DB9B2846-B21E-4CFF-A31A-0029C5FB12C1}" type="presParOf" srcId="{4DC3E8D1-C231-4A4D-917C-38B43682E58B}" destId="{296F9EAE-A02C-4A9A-930F-1CACA7AD5C6D}" srcOrd="0" destOrd="0" presId="urn:microsoft.com/office/officeart/2005/8/layout/hierarchy1"/>
    <dgm:cxn modelId="{1913B5A5-9EEE-4016-926F-CE2DCB17905A}" type="presParOf" srcId="{296F9EAE-A02C-4A9A-930F-1CACA7AD5C6D}" destId="{65F8D749-9F3F-4F42-8516-FD61BA029C40}" srcOrd="0" destOrd="0" presId="urn:microsoft.com/office/officeart/2005/8/layout/hierarchy1"/>
    <dgm:cxn modelId="{1317DDAB-9585-4C1A-BE3F-23A974790A2D}" type="presParOf" srcId="{296F9EAE-A02C-4A9A-930F-1CACA7AD5C6D}" destId="{9C7753FC-881D-4807-9196-A6AA45F75C92}" srcOrd="1" destOrd="0" presId="urn:microsoft.com/office/officeart/2005/8/layout/hierarchy1"/>
    <dgm:cxn modelId="{5332654F-ABC8-4B79-9CFE-D6BA9116CE48}" type="presParOf" srcId="{4DC3E8D1-C231-4A4D-917C-38B43682E58B}" destId="{1E3CA534-0259-4EC2-A248-3989B9EE3587}" srcOrd="1" destOrd="0" presId="urn:microsoft.com/office/officeart/2005/8/layout/hierarchy1"/>
    <dgm:cxn modelId="{39A93DF4-D9CB-4FE6-975D-DAC8681B24FB}" type="presParOf" srcId="{1E3CA534-0259-4EC2-A248-3989B9EE3587}" destId="{4A6C4A14-392A-4F36-B41B-819B0DB4EB78}" srcOrd="0" destOrd="0" presId="urn:microsoft.com/office/officeart/2005/8/layout/hierarchy1"/>
    <dgm:cxn modelId="{50EA947B-6FA5-4B0F-BD45-68611AAEC83E}" type="presParOf" srcId="{1E3CA534-0259-4EC2-A248-3989B9EE3587}" destId="{F207F0AE-1968-4E0A-9C1A-68732305D5BA}" srcOrd="1" destOrd="0" presId="urn:microsoft.com/office/officeart/2005/8/layout/hierarchy1"/>
    <dgm:cxn modelId="{F23043C3-BC84-4341-855F-282ED7A727EA}" type="presParOf" srcId="{F207F0AE-1968-4E0A-9C1A-68732305D5BA}" destId="{1F6E1A69-1B12-49C8-BA59-8C688C4D8D92}" srcOrd="0" destOrd="0" presId="urn:microsoft.com/office/officeart/2005/8/layout/hierarchy1"/>
    <dgm:cxn modelId="{59867ADA-2103-4380-80A0-8A2FAB6C372D}" type="presParOf" srcId="{1F6E1A69-1B12-49C8-BA59-8C688C4D8D92}" destId="{81EA338B-156B-4039-ACCA-D65E54F5F9CD}" srcOrd="0" destOrd="0" presId="urn:microsoft.com/office/officeart/2005/8/layout/hierarchy1"/>
    <dgm:cxn modelId="{0A2CB9B3-E2B7-46E2-B8F8-841AF6DE5816}" type="presParOf" srcId="{1F6E1A69-1B12-49C8-BA59-8C688C4D8D92}" destId="{AB7CBD09-0D67-4C22-83F5-ADF67AD72C14}" srcOrd="1" destOrd="0" presId="urn:microsoft.com/office/officeart/2005/8/layout/hierarchy1"/>
    <dgm:cxn modelId="{00BB02A1-50AF-4D05-8142-DBB4FE59D04A}" type="presParOf" srcId="{F207F0AE-1968-4E0A-9C1A-68732305D5BA}" destId="{97523248-4841-4BFD-8136-443ED057A844}" srcOrd="1" destOrd="0" presId="urn:microsoft.com/office/officeart/2005/8/layout/hierarchy1"/>
    <dgm:cxn modelId="{755B7E63-124F-47F3-8833-445863D6A6EB}" type="presParOf" srcId="{1E3CA534-0259-4EC2-A248-3989B9EE3587}" destId="{BF3F7BB0-58D3-4009-B70C-3C4739A5EA26}" srcOrd="2" destOrd="0" presId="urn:microsoft.com/office/officeart/2005/8/layout/hierarchy1"/>
    <dgm:cxn modelId="{3A6125F1-5B61-4EE3-9317-0B161DB65F9F}" type="presParOf" srcId="{1E3CA534-0259-4EC2-A248-3989B9EE3587}" destId="{EDEE11D8-AC70-4573-8A98-CBAB055E1BDD}" srcOrd="3" destOrd="0" presId="urn:microsoft.com/office/officeart/2005/8/layout/hierarchy1"/>
    <dgm:cxn modelId="{F01C0C6A-43B0-4B7C-8239-D6BE625EB524}" type="presParOf" srcId="{EDEE11D8-AC70-4573-8A98-CBAB055E1BDD}" destId="{C07D777F-624F-4A81-9256-383B023D50B7}" srcOrd="0" destOrd="0" presId="urn:microsoft.com/office/officeart/2005/8/layout/hierarchy1"/>
    <dgm:cxn modelId="{DF9B9DE8-6579-4517-B7D5-C8F5018CC3CF}" type="presParOf" srcId="{C07D777F-624F-4A81-9256-383B023D50B7}" destId="{C02414B1-E6D4-46AF-AA94-CDAE12E1F896}" srcOrd="0" destOrd="0" presId="urn:microsoft.com/office/officeart/2005/8/layout/hierarchy1"/>
    <dgm:cxn modelId="{C4E3204D-18CC-48FA-9C02-487EB09D9E88}" type="presParOf" srcId="{C07D777F-624F-4A81-9256-383B023D50B7}" destId="{4B0FB33F-377F-474F-9F27-D7626347C3A9}" srcOrd="1" destOrd="0" presId="urn:microsoft.com/office/officeart/2005/8/layout/hierarchy1"/>
    <dgm:cxn modelId="{1A63FA66-3E3B-4CB1-ACE0-85A4783BEFBD}" type="presParOf" srcId="{EDEE11D8-AC70-4573-8A98-CBAB055E1BDD}" destId="{4A798616-8401-4E01-9EE1-5CFE0FE7AD3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AFB2B4E-080B-4CC8-8B3B-39ECCE942D22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51B600F-A9B8-487E-8F64-62E4935F9890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</a:rPr>
            <a:t>На 01.01.2021г.</a:t>
          </a:r>
        </a:p>
        <a:p>
          <a:r>
            <a:rPr lang="ru-RU" sz="1200" dirty="0" smtClean="0"/>
            <a:t>0,0</a:t>
          </a:r>
          <a:endParaRPr lang="ru-RU" sz="1200" dirty="0"/>
        </a:p>
      </dgm:t>
    </dgm:pt>
    <dgm:pt modelId="{D21CAD98-1A82-4EBE-A8AE-9FD51AB68D65}" type="parTrans" cxnId="{D63E8147-ECEB-4E0E-A5E6-6B71DF2AE43E}">
      <dgm:prSet/>
      <dgm:spPr/>
      <dgm:t>
        <a:bodyPr/>
        <a:lstStyle/>
        <a:p>
          <a:endParaRPr lang="ru-RU"/>
        </a:p>
      </dgm:t>
    </dgm:pt>
    <dgm:pt modelId="{3418CA09-02BF-4551-92FE-E1F54A77DC8F}" type="sibTrans" cxnId="{D63E8147-ECEB-4E0E-A5E6-6B71DF2AE43E}">
      <dgm:prSet/>
      <dgm:spPr/>
      <dgm:t>
        <a:bodyPr/>
        <a:lstStyle/>
        <a:p>
          <a:endParaRPr lang="ru-RU"/>
        </a:p>
      </dgm:t>
    </dgm:pt>
    <dgm:pt modelId="{D4D81FD6-6615-42F4-AA69-4223FEDE9025}">
      <dgm:prSet phldrT="[Текст]" custT="1"/>
      <dgm:spPr/>
      <dgm:t>
        <a:bodyPr/>
        <a:lstStyle/>
        <a:p>
          <a:r>
            <a:rPr lang="ru-RU" sz="1100" dirty="0" smtClean="0"/>
            <a:t>Долг по бюджетным кредитам:</a:t>
          </a:r>
        </a:p>
        <a:p>
          <a:r>
            <a:rPr lang="ru-RU" sz="1100" dirty="0" smtClean="0"/>
            <a:t>6,0</a:t>
          </a:r>
          <a:endParaRPr lang="ru-RU" sz="1100" dirty="0"/>
        </a:p>
      </dgm:t>
    </dgm:pt>
    <dgm:pt modelId="{8CCFABD8-6394-4A51-ABF5-59A7F45C1391}" type="parTrans" cxnId="{2026FA0D-1C71-42E3-802D-1B435B639C0E}">
      <dgm:prSet/>
      <dgm:spPr/>
      <dgm:t>
        <a:bodyPr/>
        <a:lstStyle/>
        <a:p>
          <a:endParaRPr lang="ru-RU"/>
        </a:p>
      </dgm:t>
    </dgm:pt>
    <dgm:pt modelId="{00E5D1A5-86AB-4838-8026-234EEE6DCFEF}" type="sibTrans" cxnId="{2026FA0D-1C71-42E3-802D-1B435B639C0E}">
      <dgm:prSet/>
      <dgm:spPr/>
      <dgm:t>
        <a:bodyPr/>
        <a:lstStyle/>
        <a:p>
          <a:endParaRPr lang="ru-RU"/>
        </a:p>
      </dgm:t>
    </dgm:pt>
    <dgm:pt modelId="{604725C7-6DC8-4339-980E-09CDCF87D75C}">
      <dgm:prSet phldrT="[Текст]" custT="1"/>
      <dgm:spPr/>
      <dgm:t>
        <a:bodyPr/>
        <a:lstStyle/>
        <a:p>
          <a:r>
            <a:rPr lang="ru-RU" sz="1100" dirty="0" smtClean="0"/>
            <a:t>Долг по кредитам кредитных организаций:</a:t>
          </a:r>
        </a:p>
        <a:p>
          <a:r>
            <a:rPr lang="ru-RU" sz="1100" dirty="0" smtClean="0"/>
            <a:t>2,05</a:t>
          </a:r>
          <a:endParaRPr lang="ru-RU" sz="1100" dirty="0"/>
        </a:p>
      </dgm:t>
    </dgm:pt>
    <dgm:pt modelId="{3E37891B-7E34-473F-B5EE-669928D9B5A6}" type="parTrans" cxnId="{EB503968-9EB3-4209-B03E-305632BDD68D}">
      <dgm:prSet/>
      <dgm:spPr/>
      <dgm:t>
        <a:bodyPr/>
        <a:lstStyle/>
        <a:p>
          <a:endParaRPr lang="ru-RU"/>
        </a:p>
      </dgm:t>
    </dgm:pt>
    <dgm:pt modelId="{63FB01F7-D6CB-43BC-AEEE-9A6C25D943C2}" type="sibTrans" cxnId="{EB503968-9EB3-4209-B03E-305632BDD68D}">
      <dgm:prSet/>
      <dgm:spPr/>
      <dgm:t>
        <a:bodyPr/>
        <a:lstStyle/>
        <a:p>
          <a:endParaRPr lang="ru-RU"/>
        </a:p>
      </dgm:t>
    </dgm:pt>
    <dgm:pt modelId="{8A9D7CB1-B6B2-42BF-B043-ADF1C5BEE41A}" type="pres">
      <dgm:prSet presAssocID="{BAFB2B4E-080B-4CC8-8B3B-39ECCE942D2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DC3E8D1-C231-4A4D-917C-38B43682E58B}" type="pres">
      <dgm:prSet presAssocID="{B51B600F-A9B8-487E-8F64-62E4935F9890}" presName="hierRoot1" presStyleCnt="0"/>
      <dgm:spPr/>
    </dgm:pt>
    <dgm:pt modelId="{296F9EAE-A02C-4A9A-930F-1CACA7AD5C6D}" type="pres">
      <dgm:prSet presAssocID="{B51B600F-A9B8-487E-8F64-62E4935F9890}" presName="composite" presStyleCnt="0"/>
      <dgm:spPr/>
    </dgm:pt>
    <dgm:pt modelId="{65F8D749-9F3F-4F42-8516-FD61BA029C40}" type="pres">
      <dgm:prSet presAssocID="{B51B600F-A9B8-487E-8F64-62E4935F9890}" presName="background" presStyleLbl="node0" presStyleIdx="0" presStyleCnt="1"/>
      <dgm:spPr/>
    </dgm:pt>
    <dgm:pt modelId="{9C7753FC-881D-4807-9196-A6AA45F75C92}" type="pres">
      <dgm:prSet presAssocID="{B51B600F-A9B8-487E-8F64-62E4935F9890}" presName="text" presStyleLbl="fgAcc0" presStyleIdx="0" presStyleCnt="1" custLinFactNeighborX="695" custLinFactNeighborY="-5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3CA534-0259-4EC2-A248-3989B9EE3587}" type="pres">
      <dgm:prSet presAssocID="{B51B600F-A9B8-487E-8F64-62E4935F9890}" presName="hierChild2" presStyleCnt="0"/>
      <dgm:spPr/>
    </dgm:pt>
    <dgm:pt modelId="{4A6C4A14-392A-4F36-B41B-819B0DB4EB78}" type="pres">
      <dgm:prSet presAssocID="{8CCFABD8-6394-4A51-ABF5-59A7F45C1391}" presName="Name10" presStyleLbl="parChTrans1D2" presStyleIdx="0" presStyleCnt="2"/>
      <dgm:spPr/>
      <dgm:t>
        <a:bodyPr/>
        <a:lstStyle/>
        <a:p>
          <a:endParaRPr lang="ru-RU"/>
        </a:p>
      </dgm:t>
    </dgm:pt>
    <dgm:pt modelId="{F207F0AE-1968-4E0A-9C1A-68732305D5BA}" type="pres">
      <dgm:prSet presAssocID="{D4D81FD6-6615-42F4-AA69-4223FEDE9025}" presName="hierRoot2" presStyleCnt="0"/>
      <dgm:spPr/>
    </dgm:pt>
    <dgm:pt modelId="{1F6E1A69-1B12-49C8-BA59-8C688C4D8D92}" type="pres">
      <dgm:prSet presAssocID="{D4D81FD6-6615-42F4-AA69-4223FEDE9025}" presName="composite2" presStyleCnt="0"/>
      <dgm:spPr/>
    </dgm:pt>
    <dgm:pt modelId="{81EA338B-156B-4039-ACCA-D65E54F5F9CD}" type="pres">
      <dgm:prSet presAssocID="{D4D81FD6-6615-42F4-AA69-4223FEDE9025}" presName="background2" presStyleLbl="node2" presStyleIdx="0" presStyleCnt="2"/>
      <dgm:spPr/>
    </dgm:pt>
    <dgm:pt modelId="{AB7CBD09-0D67-4C22-83F5-ADF67AD72C14}" type="pres">
      <dgm:prSet presAssocID="{D4D81FD6-6615-42F4-AA69-4223FEDE9025}" presName="text2" presStyleLbl="fgAcc2" presStyleIdx="0" presStyleCnt="2" custScaleX="1166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523248-4841-4BFD-8136-443ED057A844}" type="pres">
      <dgm:prSet presAssocID="{D4D81FD6-6615-42F4-AA69-4223FEDE9025}" presName="hierChild3" presStyleCnt="0"/>
      <dgm:spPr/>
    </dgm:pt>
    <dgm:pt modelId="{BF3F7BB0-58D3-4009-B70C-3C4739A5EA26}" type="pres">
      <dgm:prSet presAssocID="{3E37891B-7E34-473F-B5EE-669928D9B5A6}" presName="Name10" presStyleLbl="parChTrans1D2" presStyleIdx="1" presStyleCnt="2"/>
      <dgm:spPr/>
      <dgm:t>
        <a:bodyPr/>
        <a:lstStyle/>
        <a:p>
          <a:endParaRPr lang="ru-RU"/>
        </a:p>
      </dgm:t>
    </dgm:pt>
    <dgm:pt modelId="{EDEE11D8-AC70-4573-8A98-CBAB055E1BDD}" type="pres">
      <dgm:prSet presAssocID="{604725C7-6DC8-4339-980E-09CDCF87D75C}" presName="hierRoot2" presStyleCnt="0"/>
      <dgm:spPr/>
    </dgm:pt>
    <dgm:pt modelId="{C07D777F-624F-4A81-9256-383B023D50B7}" type="pres">
      <dgm:prSet presAssocID="{604725C7-6DC8-4339-980E-09CDCF87D75C}" presName="composite2" presStyleCnt="0"/>
      <dgm:spPr/>
    </dgm:pt>
    <dgm:pt modelId="{C02414B1-E6D4-46AF-AA94-CDAE12E1F896}" type="pres">
      <dgm:prSet presAssocID="{604725C7-6DC8-4339-980E-09CDCF87D75C}" presName="background2" presStyleLbl="node2" presStyleIdx="1" presStyleCnt="2"/>
      <dgm:spPr/>
    </dgm:pt>
    <dgm:pt modelId="{4B0FB33F-377F-474F-9F27-D7626347C3A9}" type="pres">
      <dgm:prSet presAssocID="{604725C7-6DC8-4339-980E-09CDCF87D75C}" presName="text2" presStyleLbl="fgAcc2" presStyleIdx="1" presStyleCnt="2" custScaleX="11117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798616-8401-4E01-9EE1-5CFE0FE7AD32}" type="pres">
      <dgm:prSet presAssocID="{604725C7-6DC8-4339-980E-09CDCF87D75C}" presName="hierChild3" presStyleCnt="0"/>
      <dgm:spPr/>
    </dgm:pt>
  </dgm:ptLst>
  <dgm:cxnLst>
    <dgm:cxn modelId="{0746A091-8929-47CA-8676-647D7FF4DEAE}" type="presOf" srcId="{604725C7-6DC8-4339-980E-09CDCF87D75C}" destId="{4B0FB33F-377F-474F-9F27-D7626347C3A9}" srcOrd="0" destOrd="0" presId="urn:microsoft.com/office/officeart/2005/8/layout/hierarchy1"/>
    <dgm:cxn modelId="{18571C26-989F-40C3-9FD0-FC19C5416E9E}" type="presOf" srcId="{3E37891B-7E34-473F-B5EE-669928D9B5A6}" destId="{BF3F7BB0-58D3-4009-B70C-3C4739A5EA26}" srcOrd="0" destOrd="0" presId="urn:microsoft.com/office/officeart/2005/8/layout/hierarchy1"/>
    <dgm:cxn modelId="{2026FA0D-1C71-42E3-802D-1B435B639C0E}" srcId="{B51B600F-A9B8-487E-8F64-62E4935F9890}" destId="{D4D81FD6-6615-42F4-AA69-4223FEDE9025}" srcOrd="0" destOrd="0" parTransId="{8CCFABD8-6394-4A51-ABF5-59A7F45C1391}" sibTransId="{00E5D1A5-86AB-4838-8026-234EEE6DCFEF}"/>
    <dgm:cxn modelId="{2EFD18ED-9BDB-4FF4-9B69-CB22F7F936F2}" type="presOf" srcId="{BAFB2B4E-080B-4CC8-8B3B-39ECCE942D22}" destId="{8A9D7CB1-B6B2-42BF-B043-ADF1C5BEE41A}" srcOrd="0" destOrd="0" presId="urn:microsoft.com/office/officeart/2005/8/layout/hierarchy1"/>
    <dgm:cxn modelId="{76B733A1-8975-4084-93D3-8514E8D1E971}" type="presOf" srcId="{D4D81FD6-6615-42F4-AA69-4223FEDE9025}" destId="{AB7CBD09-0D67-4C22-83F5-ADF67AD72C14}" srcOrd="0" destOrd="0" presId="urn:microsoft.com/office/officeart/2005/8/layout/hierarchy1"/>
    <dgm:cxn modelId="{EB503968-9EB3-4209-B03E-305632BDD68D}" srcId="{B51B600F-A9B8-487E-8F64-62E4935F9890}" destId="{604725C7-6DC8-4339-980E-09CDCF87D75C}" srcOrd="1" destOrd="0" parTransId="{3E37891B-7E34-473F-B5EE-669928D9B5A6}" sibTransId="{63FB01F7-D6CB-43BC-AEEE-9A6C25D943C2}"/>
    <dgm:cxn modelId="{18B4D2AE-3B2F-48C6-96AF-9B64C410ACDF}" type="presOf" srcId="{B51B600F-A9B8-487E-8F64-62E4935F9890}" destId="{9C7753FC-881D-4807-9196-A6AA45F75C92}" srcOrd="0" destOrd="0" presId="urn:microsoft.com/office/officeart/2005/8/layout/hierarchy1"/>
    <dgm:cxn modelId="{D63E8147-ECEB-4E0E-A5E6-6B71DF2AE43E}" srcId="{BAFB2B4E-080B-4CC8-8B3B-39ECCE942D22}" destId="{B51B600F-A9B8-487E-8F64-62E4935F9890}" srcOrd="0" destOrd="0" parTransId="{D21CAD98-1A82-4EBE-A8AE-9FD51AB68D65}" sibTransId="{3418CA09-02BF-4551-92FE-E1F54A77DC8F}"/>
    <dgm:cxn modelId="{C76D3106-5E8C-49B7-B4BF-7F7889FEEBB9}" type="presOf" srcId="{8CCFABD8-6394-4A51-ABF5-59A7F45C1391}" destId="{4A6C4A14-392A-4F36-B41B-819B0DB4EB78}" srcOrd="0" destOrd="0" presId="urn:microsoft.com/office/officeart/2005/8/layout/hierarchy1"/>
    <dgm:cxn modelId="{79A66AD5-DCD5-41C9-B66E-D7D92B2DF214}" type="presParOf" srcId="{8A9D7CB1-B6B2-42BF-B043-ADF1C5BEE41A}" destId="{4DC3E8D1-C231-4A4D-917C-38B43682E58B}" srcOrd="0" destOrd="0" presId="urn:microsoft.com/office/officeart/2005/8/layout/hierarchy1"/>
    <dgm:cxn modelId="{8085EE2C-E945-40C4-8242-4525CCEFA762}" type="presParOf" srcId="{4DC3E8D1-C231-4A4D-917C-38B43682E58B}" destId="{296F9EAE-A02C-4A9A-930F-1CACA7AD5C6D}" srcOrd="0" destOrd="0" presId="urn:microsoft.com/office/officeart/2005/8/layout/hierarchy1"/>
    <dgm:cxn modelId="{D7065AAB-D89E-4796-810C-82F5DEA2EA1C}" type="presParOf" srcId="{296F9EAE-A02C-4A9A-930F-1CACA7AD5C6D}" destId="{65F8D749-9F3F-4F42-8516-FD61BA029C40}" srcOrd="0" destOrd="0" presId="urn:microsoft.com/office/officeart/2005/8/layout/hierarchy1"/>
    <dgm:cxn modelId="{39B65FDD-3EDC-4B37-AF4A-DEB4C11F8A79}" type="presParOf" srcId="{296F9EAE-A02C-4A9A-930F-1CACA7AD5C6D}" destId="{9C7753FC-881D-4807-9196-A6AA45F75C92}" srcOrd="1" destOrd="0" presId="urn:microsoft.com/office/officeart/2005/8/layout/hierarchy1"/>
    <dgm:cxn modelId="{543A6551-39A8-496F-AB0A-3A195CFA4FC5}" type="presParOf" srcId="{4DC3E8D1-C231-4A4D-917C-38B43682E58B}" destId="{1E3CA534-0259-4EC2-A248-3989B9EE3587}" srcOrd="1" destOrd="0" presId="urn:microsoft.com/office/officeart/2005/8/layout/hierarchy1"/>
    <dgm:cxn modelId="{4829A679-6CE3-472C-A73B-2AAA96BB2A87}" type="presParOf" srcId="{1E3CA534-0259-4EC2-A248-3989B9EE3587}" destId="{4A6C4A14-392A-4F36-B41B-819B0DB4EB78}" srcOrd="0" destOrd="0" presId="urn:microsoft.com/office/officeart/2005/8/layout/hierarchy1"/>
    <dgm:cxn modelId="{537753FD-02CE-4040-8204-4A8A1F9022D0}" type="presParOf" srcId="{1E3CA534-0259-4EC2-A248-3989B9EE3587}" destId="{F207F0AE-1968-4E0A-9C1A-68732305D5BA}" srcOrd="1" destOrd="0" presId="urn:microsoft.com/office/officeart/2005/8/layout/hierarchy1"/>
    <dgm:cxn modelId="{5DECF000-2F80-42A5-8949-A7529D69C346}" type="presParOf" srcId="{F207F0AE-1968-4E0A-9C1A-68732305D5BA}" destId="{1F6E1A69-1B12-49C8-BA59-8C688C4D8D92}" srcOrd="0" destOrd="0" presId="urn:microsoft.com/office/officeart/2005/8/layout/hierarchy1"/>
    <dgm:cxn modelId="{DD27AB46-5025-4264-BF2D-8F1D335AD1B4}" type="presParOf" srcId="{1F6E1A69-1B12-49C8-BA59-8C688C4D8D92}" destId="{81EA338B-156B-4039-ACCA-D65E54F5F9CD}" srcOrd="0" destOrd="0" presId="urn:microsoft.com/office/officeart/2005/8/layout/hierarchy1"/>
    <dgm:cxn modelId="{8625C024-3664-4CCE-81BA-BD03527B7A7B}" type="presParOf" srcId="{1F6E1A69-1B12-49C8-BA59-8C688C4D8D92}" destId="{AB7CBD09-0D67-4C22-83F5-ADF67AD72C14}" srcOrd="1" destOrd="0" presId="urn:microsoft.com/office/officeart/2005/8/layout/hierarchy1"/>
    <dgm:cxn modelId="{0E4A31B7-29F7-49B2-99B2-3FD8978851C0}" type="presParOf" srcId="{F207F0AE-1968-4E0A-9C1A-68732305D5BA}" destId="{97523248-4841-4BFD-8136-443ED057A844}" srcOrd="1" destOrd="0" presId="urn:microsoft.com/office/officeart/2005/8/layout/hierarchy1"/>
    <dgm:cxn modelId="{D76657D5-D383-4C20-9322-C79C7072048D}" type="presParOf" srcId="{1E3CA534-0259-4EC2-A248-3989B9EE3587}" destId="{BF3F7BB0-58D3-4009-B70C-3C4739A5EA26}" srcOrd="2" destOrd="0" presId="urn:microsoft.com/office/officeart/2005/8/layout/hierarchy1"/>
    <dgm:cxn modelId="{FB72AD1B-5D5A-4211-B209-AEC5493B4429}" type="presParOf" srcId="{1E3CA534-0259-4EC2-A248-3989B9EE3587}" destId="{EDEE11D8-AC70-4573-8A98-CBAB055E1BDD}" srcOrd="3" destOrd="0" presId="urn:microsoft.com/office/officeart/2005/8/layout/hierarchy1"/>
    <dgm:cxn modelId="{44FC3AB7-5B08-4413-935F-671DF5A8DC1E}" type="presParOf" srcId="{EDEE11D8-AC70-4573-8A98-CBAB055E1BDD}" destId="{C07D777F-624F-4A81-9256-383B023D50B7}" srcOrd="0" destOrd="0" presId="urn:microsoft.com/office/officeart/2005/8/layout/hierarchy1"/>
    <dgm:cxn modelId="{E20D9B11-708E-446E-A8D0-2148ED10F136}" type="presParOf" srcId="{C07D777F-624F-4A81-9256-383B023D50B7}" destId="{C02414B1-E6D4-46AF-AA94-CDAE12E1F896}" srcOrd="0" destOrd="0" presId="urn:microsoft.com/office/officeart/2005/8/layout/hierarchy1"/>
    <dgm:cxn modelId="{50E5E26A-6245-4687-82CC-8DC73A523916}" type="presParOf" srcId="{C07D777F-624F-4A81-9256-383B023D50B7}" destId="{4B0FB33F-377F-474F-9F27-D7626347C3A9}" srcOrd="1" destOrd="0" presId="urn:microsoft.com/office/officeart/2005/8/layout/hierarchy1"/>
    <dgm:cxn modelId="{D32A06AE-FA12-4A85-88DE-47FE72D96ABD}" type="presParOf" srcId="{EDEE11D8-AC70-4573-8A98-CBAB055E1BDD}" destId="{4A798616-8401-4E01-9EE1-5CFE0FE7AD3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0BA84C-6447-4164-BC89-803FC8730CB1}">
      <dsp:nvSpPr>
        <dsp:cNvPr id="0" name=""/>
        <dsp:cNvSpPr/>
      </dsp:nvSpPr>
      <dsp:spPr>
        <a:xfrm rot="5400000">
          <a:off x="-193493" y="292959"/>
          <a:ext cx="1289956" cy="90296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Июнь-июль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550951"/>
        <a:ext cx="902969" cy="386987"/>
      </dsp:txXfrm>
    </dsp:sp>
    <dsp:sp modelId="{B1FF6FBA-5B4B-4F0C-A9E3-7068FB0712D3}">
      <dsp:nvSpPr>
        <dsp:cNvPr id="0" name=""/>
        <dsp:cNvSpPr/>
      </dsp:nvSpPr>
      <dsp:spPr>
        <a:xfrm rot="5400000">
          <a:off x="5019914" y="-4116163"/>
          <a:ext cx="1035839" cy="926973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основных показателей прогноза социально-экономического развития </a:t>
          </a:r>
          <a:r>
            <a:rPr lang="ru-RU" sz="14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Тоншаевского</a:t>
          </a: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муниципального района  на трехлетний период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Определение основных направлений бюджетной  и налоговой политики на трехлетний период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902969" y="51347"/>
        <a:ext cx="9219165" cy="934709"/>
      </dsp:txXfrm>
    </dsp:sp>
    <dsp:sp modelId="{9FD4CF9C-0B18-4490-B109-E41CB2EB37A4}">
      <dsp:nvSpPr>
        <dsp:cNvPr id="0" name=""/>
        <dsp:cNvSpPr/>
      </dsp:nvSpPr>
      <dsp:spPr>
        <a:xfrm rot="5400000">
          <a:off x="-193493" y="1390144"/>
          <a:ext cx="1289956" cy="90296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Авгус</a:t>
          </a: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-сентябрь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1648136"/>
        <a:ext cx="902969" cy="386987"/>
      </dsp:txXfrm>
    </dsp:sp>
    <dsp:sp modelId="{9B8328E0-472B-4A74-9CBB-B2E294B2378C}">
      <dsp:nvSpPr>
        <dsp:cNvPr id="0" name=""/>
        <dsp:cNvSpPr/>
      </dsp:nvSpPr>
      <dsp:spPr>
        <a:xfrm rot="5400000">
          <a:off x="5118598" y="-3018978"/>
          <a:ext cx="838471" cy="926973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solidFill>
                <a:schemeClr val="tx1"/>
              </a:solidFill>
            </a:rPr>
            <a:t>Работа структурных подразделений администрации </a:t>
          </a:r>
          <a:r>
            <a:rPr lang="ru-RU" sz="1400" b="1" kern="1200" dirty="0" err="1" smtClean="0">
              <a:solidFill>
                <a:schemeClr val="tx1"/>
              </a:solidFill>
            </a:rPr>
            <a:t>Тоншаевского</a:t>
          </a:r>
          <a:r>
            <a:rPr lang="ru-RU" sz="1400" b="1" kern="1200" dirty="0" smtClean="0">
              <a:solidFill>
                <a:schemeClr val="tx1"/>
              </a:solidFill>
            </a:rPr>
            <a:t> муниципального района, органов местного самоуправления по подготовке обоснований бюджетных ассигнований и бюджетных заявок</a:t>
          </a:r>
          <a:endParaRPr lang="ru-RU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solidFill>
                <a:schemeClr val="tx1"/>
              </a:solidFill>
            </a:rPr>
            <a:t>Формирование проекта бюджета </a:t>
          </a:r>
          <a:r>
            <a:rPr lang="ru-RU" sz="1400" b="1" kern="1200" dirty="0" err="1" smtClean="0">
              <a:solidFill>
                <a:schemeClr val="tx1"/>
              </a:solidFill>
            </a:rPr>
            <a:t>Тоншаевского</a:t>
          </a:r>
          <a:r>
            <a:rPr lang="ru-RU" sz="1400" b="1" kern="1200" dirty="0" smtClean="0">
              <a:solidFill>
                <a:schemeClr val="tx1"/>
              </a:solidFill>
            </a:rPr>
            <a:t> муниципального района.</a:t>
          </a:r>
          <a:endParaRPr lang="ru-RU" sz="1400" kern="1200" dirty="0"/>
        </a:p>
      </dsp:txBody>
      <dsp:txXfrm rot="-5400000">
        <a:off x="902969" y="1237582"/>
        <a:ext cx="9228799" cy="756609"/>
      </dsp:txXfrm>
    </dsp:sp>
    <dsp:sp modelId="{334DC0AE-39C2-4BEE-9E3F-4748E036524C}">
      <dsp:nvSpPr>
        <dsp:cNvPr id="0" name=""/>
        <dsp:cNvSpPr/>
      </dsp:nvSpPr>
      <dsp:spPr>
        <a:xfrm rot="5400000">
          <a:off x="-193493" y="2487329"/>
          <a:ext cx="1289956" cy="90296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Октябрь-ноябрь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2745321"/>
        <a:ext cx="902969" cy="386987"/>
      </dsp:txXfrm>
    </dsp:sp>
    <dsp:sp modelId="{8329F7E2-42B6-4DDE-9792-9A413B27FBF3}">
      <dsp:nvSpPr>
        <dsp:cNvPr id="0" name=""/>
        <dsp:cNvSpPr/>
      </dsp:nvSpPr>
      <dsp:spPr>
        <a:xfrm rot="5400000">
          <a:off x="5118598" y="-1921792"/>
          <a:ext cx="838471" cy="926973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проекта бюджета администрацией </a:t>
          </a:r>
          <a:r>
            <a:rPr lang="ru-RU" sz="14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Тоншаевского</a:t>
          </a: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муниципального района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Внесение проекта бюджета в Земское собрание </a:t>
          </a:r>
          <a:r>
            <a:rPr lang="ru-RU" sz="14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Тоншаевского</a:t>
          </a: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муниципального района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902969" y="2334768"/>
        <a:ext cx="9228799" cy="7566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0BA84C-6447-4164-BC89-803FC8730CB1}">
      <dsp:nvSpPr>
        <dsp:cNvPr id="0" name=""/>
        <dsp:cNvSpPr/>
      </dsp:nvSpPr>
      <dsp:spPr>
        <a:xfrm rot="5400000">
          <a:off x="-269111" y="390000"/>
          <a:ext cx="1577531" cy="103930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Ноябрь-декабрь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" y="640542"/>
        <a:ext cx="1039307" cy="538224"/>
      </dsp:txXfrm>
    </dsp:sp>
    <dsp:sp modelId="{B1FF6FBA-5B4B-4F0C-A9E3-7068FB0712D3}">
      <dsp:nvSpPr>
        <dsp:cNvPr id="0" name=""/>
        <dsp:cNvSpPr/>
      </dsp:nvSpPr>
      <dsp:spPr>
        <a:xfrm rot="5400000">
          <a:off x="4979259" y="-3710765"/>
          <a:ext cx="1266763" cy="90684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проекта бюджета на заседаниях комиссией Земского собрания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Тоншаевского</a:t>
          </a: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муниципального района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Принятие проекта бюджета </a:t>
          </a:r>
          <a:r>
            <a:rPr lang="ru-RU" sz="14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Тоншаевского</a:t>
          </a: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муниципального района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078427" y="251905"/>
        <a:ext cx="9006589" cy="11430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E766BB-5DDF-41EA-B8FD-C032EE52F1D1}">
      <dsp:nvSpPr>
        <dsp:cNvPr id="0" name=""/>
        <dsp:cNvSpPr/>
      </dsp:nvSpPr>
      <dsp:spPr>
        <a:xfrm>
          <a:off x="3903149" y="2365222"/>
          <a:ext cx="1985401" cy="1985401"/>
        </a:xfrm>
        <a:prstGeom prst="ellipse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Расходы бюджета</a:t>
          </a:r>
          <a:endParaRPr lang="ru-RU" sz="2800" kern="1200" dirty="0"/>
        </a:p>
      </dsp:txBody>
      <dsp:txXfrm>
        <a:off x="4193904" y="2655977"/>
        <a:ext cx="1403891" cy="1403891"/>
      </dsp:txXfrm>
    </dsp:sp>
    <dsp:sp modelId="{73EBCB94-89EA-4546-839E-ECA28C276DB0}">
      <dsp:nvSpPr>
        <dsp:cNvPr id="0" name=""/>
        <dsp:cNvSpPr/>
      </dsp:nvSpPr>
      <dsp:spPr>
        <a:xfrm rot="11710164">
          <a:off x="1666988" y="2495932"/>
          <a:ext cx="2186038" cy="56583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D1BB70-E174-4E3B-BF89-369B660D5386}">
      <dsp:nvSpPr>
        <dsp:cNvPr id="0" name=""/>
        <dsp:cNvSpPr/>
      </dsp:nvSpPr>
      <dsp:spPr>
        <a:xfrm>
          <a:off x="762008" y="1738385"/>
          <a:ext cx="1886130" cy="15089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По функциям государства</a:t>
          </a:r>
          <a:endParaRPr lang="ru-RU" sz="1900" kern="1200" dirty="0"/>
        </a:p>
      </dsp:txBody>
      <dsp:txXfrm>
        <a:off x="806202" y="1782579"/>
        <a:ext cx="1797742" cy="1420516"/>
      </dsp:txXfrm>
    </dsp:sp>
    <dsp:sp modelId="{B21DBA4C-687F-409C-B3F3-E0ED01510C44}">
      <dsp:nvSpPr>
        <dsp:cNvPr id="0" name=""/>
        <dsp:cNvSpPr/>
      </dsp:nvSpPr>
      <dsp:spPr>
        <a:xfrm rot="14508783">
          <a:off x="3011726" y="1288245"/>
          <a:ext cx="1853194" cy="56583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DA501A-11F1-4015-9163-8CA24D613719}">
      <dsp:nvSpPr>
        <dsp:cNvPr id="0" name=""/>
        <dsp:cNvSpPr/>
      </dsp:nvSpPr>
      <dsp:spPr>
        <a:xfrm>
          <a:off x="2557579" y="0"/>
          <a:ext cx="1886130" cy="15089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По ведомствам</a:t>
          </a:r>
          <a:endParaRPr lang="ru-RU" sz="1900" kern="1200" dirty="0"/>
        </a:p>
      </dsp:txBody>
      <dsp:txXfrm>
        <a:off x="2601773" y="44194"/>
        <a:ext cx="1797742" cy="1420516"/>
      </dsp:txXfrm>
    </dsp:sp>
    <dsp:sp modelId="{C8ABCF18-544D-4743-AD48-9E6CE60171B7}">
      <dsp:nvSpPr>
        <dsp:cNvPr id="0" name=""/>
        <dsp:cNvSpPr/>
      </dsp:nvSpPr>
      <dsp:spPr>
        <a:xfrm rot="17994228">
          <a:off x="5010221" y="1383951"/>
          <a:ext cx="1716352" cy="56583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D77595-B182-4B62-9801-C4150F8A2FDB}">
      <dsp:nvSpPr>
        <dsp:cNvPr id="0" name=""/>
        <dsp:cNvSpPr/>
      </dsp:nvSpPr>
      <dsp:spPr>
        <a:xfrm>
          <a:off x="5353171" y="168497"/>
          <a:ext cx="1886130" cy="15089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По муниципальным программам</a:t>
          </a:r>
          <a:endParaRPr lang="ru-RU" sz="1900" kern="1200" dirty="0"/>
        </a:p>
      </dsp:txBody>
      <dsp:txXfrm>
        <a:off x="5397365" y="212691"/>
        <a:ext cx="1797742" cy="142051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9E7EC0-918E-4378-91A7-8090DAB72B32}">
      <dsp:nvSpPr>
        <dsp:cNvPr id="0" name=""/>
        <dsp:cNvSpPr/>
      </dsp:nvSpPr>
      <dsp:spPr>
        <a:xfrm>
          <a:off x="1051853" y="3767404"/>
          <a:ext cx="3325036" cy="1154741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64C6C0-5942-41AF-A4E3-2FA7061B2137}">
      <dsp:nvSpPr>
        <dsp:cNvPr id="0" name=""/>
        <dsp:cNvSpPr/>
      </dsp:nvSpPr>
      <dsp:spPr>
        <a:xfrm>
          <a:off x="2255354" y="3394145"/>
          <a:ext cx="644386" cy="412407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347088-1996-49B3-A553-EC873A6F077B}">
      <dsp:nvSpPr>
        <dsp:cNvPr id="0" name=""/>
        <dsp:cNvSpPr/>
      </dsp:nvSpPr>
      <dsp:spPr>
        <a:xfrm>
          <a:off x="972219" y="3909600"/>
          <a:ext cx="3093057" cy="7732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Консолидированный бюджет</a:t>
          </a:r>
          <a:endParaRPr lang="ru-RU" sz="1800" kern="1200" dirty="0"/>
        </a:p>
      </dsp:txBody>
      <dsp:txXfrm>
        <a:off x="972219" y="3909600"/>
        <a:ext cx="3093057" cy="773264"/>
      </dsp:txXfrm>
    </dsp:sp>
    <dsp:sp modelId="{A2871656-4B9F-47B1-804A-969AE71AFB1E}">
      <dsp:nvSpPr>
        <dsp:cNvPr id="0" name=""/>
        <dsp:cNvSpPr/>
      </dsp:nvSpPr>
      <dsp:spPr>
        <a:xfrm>
          <a:off x="2118744" y="1810500"/>
          <a:ext cx="1159896" cy="1159896"/>
        </a:xfrm>
        <a:prstGeom prst="ellipse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</a:rPr>
            <a:t>Бюджет городских поселений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/>
        </a:p>
      </dsp:txBody>
      <dsp:txXfrm>
        <a:off x="2288607" y="1980363"/>
        <a:ext cx="820170" cy="820170"/>
      </dsp:txXfrm>
    </dsp:sp>
    <dsp:sp modelId="{D5AE2D73-8A6F-46AE-B0A9-65EB676C50F6}">
      <dsp:nvSpPr>
        <dsp:cNvPr id="0" name=""/>
        <dsp:cNvSpPr/>
      </dsp:nvSpPr>
      <dsp:spPr>
        <a:xfrm>
          <a:off x="1288773" y="940319"/>
          <a:ext cx="1159896" cy="1159896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</a:rPr>
            <a:t>Бюджет района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1458636" y="1110182"/>
        <a:ext cx="820170" cy="820170"/>
      </dsp:txXfrm>
    </dsp:sp>
    <dsp:sp modelId="{AB226A64-D772-4261-9D51-0AD9000F3F51}">
      <dsp:nvSpPr>
        <dsp:cNvPr id="0" name=""/>
        <dsp:cNvSpPr/>
      </dsp:nvSpPr>
      <dsp:spPr>
        <a:xfrm>
          <a:off x="2474445" y="659882"/>
          <a:ext cx="1159896" cy="1159896"/>
        </a:xfrm>
        <a:prstGeom prst="ellipse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chemeClr val="tx1"/>
              </a:solidFill>
            </a:rPr>
            <a:t>Бюджет сельских поселений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2644308" y="829745"/>
        <a:ext cx="820170" cy="820170"/>
      </dsp:txXfrm>
    </dsp:sp>
    <dsp:sp modelId="{B26C5208-6E11-4533-B7D3-151153D96E1A}">
      <dsp:nvSpPr>
        <dsp:cNvPr id="0" name=""/>
        <dsp:cNvSpPr/>
      </dsp:nvSpPr>
      <dsp:spPr>
        <a:xfrm>
          <a:off x="714444" y="293025"/>
          <a:ext cx="3608566" cy="2886853"/>
        </a:xfrm>
        <a:prstGeom prst="funnel">
          <a:avLst/>
        </a:prstGeom>
        <a:solidFill>
          <a:schemeClr val="accent5">
            <a:lumMod val="60000"/>
            <a:lumOff val="40000"/>
            <a:alpha val="4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5C2AA5-E58C-468E-8406-33EA8541FEB6}">
      <dsp:nvSpPr>
        <dsp:cNvPr id="0" name=""/>
        <dsp:cNvSpPr/>
      </dsp:nvSpPr>
      <dsp:spPr>
        <a:xfrm>
          <a:off x="0" y="0"/>
          <a:ext cx="5436513" cy="9311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Обеспечение сбалансированности и долгосрочной устойчивости бюджета района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</dsp:txBody>
      <dsp:txXfrm>
        <a:off x="1339013" y="0"/>
        <a:ext cx="4097499" cy="931179"/>
      </dsp:txXfrm>
    </dsp:sp>
    <dsp:sp modelId="{B435BFEE-D798-4E08-8925-71700F6C505D}">
      <dsp:nvSpPr>
        <dsp:cNvPr id="0" name=""/>
        <dsp:cNvSpPr/>
      </dsp:nvSpPr>
      <dsp:spPr>
        <a:xfrm>
          <a:off x="165020" y="30441"/>
          <a:ext cx="1100328" cy="72539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F2F32A-2448-45E2-B79D-FAF86166E3EB}">
      <dsp:nvSpPr>
        <dsp:cNvPr id="0" name=""/>
        <dsp:cNvSpPr/>
      </dsp:nvSpPr>
      <dsp:spPr>
        <a:xfrm>
          <a:off x="0" y="950787"/>
          <a:ext cx="5436513" cy="6946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Повышение эффективности управления</a:t>
          </a:r>
          <a:endParaRPr lang="ru-RU" sz="1800" kern="1200" dirty="0"/>
        </a:p>
      </dsp:txBody>
      <dsp:txXfrm>
        <a:off x="1339013" y="950787"/>
        <a:ext cx="4097499" cy="694671"/>
      </dsp:txXfrm>
    </dsp:sp>
    <dsp:sp modelId="{A8283709-45D8-41E3-9DFB-68AEF3D6C4AD}">
      <dsp:nvSpPr>
        <dsp:cNvPr id="0" name=""/>
        <dsp:cNvSpPr/>
      </dsp:nvSpPr>
      <dsp:spPr>
        <a:xfrm>
          <a:off x="198775" y="1109184"/>
          <a:ext cx="852108" cy="50096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C2ABA5-EB23-41FE-A72E-7347477A111C}">
      <dsp:nvSpPr>
        <dsp:cNvPr id="0" name=""/>
        <dsp:cNvSpPr/>
      </dsp:nvSpPr>
      <dsp:spPr>
        <a:xfrm>
          <a:off x="0" y="1690012"/>
          <a:ext cx="5436513" cy="18777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Увеличение налогового потенциала района за счет налогового стимулирования деловой активности в районе , привлечения </a:t>
          </a:r>
          <a:r>
            <a:rPr lang="ru-RU" sz="1800" kern="1200" dirty="0" err="1" smtClean="0"/>
            <a:t>инвестиций,реализации</a:t>
          </a:r>
          <a:r>
            <a:rPr lang="ru-RU" sz="1800" kern="1200" dirty="0" smtClean="0"/>
            <a:t> </a:t>
          </a:r>
          <a:r>
            <a:rPr lang="ru-RU" sz="1800" kern="1200" dirty="0" err="1" smtClean="0"/>
            <a:t>высокоэффектиных</a:t>
          </a:r>
          <a:r>
            <a:rPr lang="ru-RU" sz="1800" kern="1200" dirty="0" smtClean="0"/>
            <a:t> инвестиционных и инновационных проектов</a:t>
          </a:r>
          <a:endParaRPr lang="ru-RU" sz="1800" kern="1200" dirty="0"/>
        </a:p>
      </dsp:txBody>
      <dsp:txXfrm>
        <a:off x="1339013" y="1690012"/>
        <a:ext cx="4097499" cy="1877763"/>
      </dsp:txXfrm>
    </dsp:sp>
    <dsp:sp modelId="{5FA7256A-C9D2-419E-AE3F-9A424C4D162A}">
      <dsp:nvSpPr>
        <dsp:cNvPr id="0" name=""/>
        <dsp:cNvSpPr/>
      </dsp:nvSpPr>
      <dsp:spPr>
        <a:xfrm flipV="1">
          <a:off x="5375080" y="0"/>
          <a:ext cx="61432" cy="45710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7117C9-262B-455F-A5DD-642B96CCD0FB}">
      <dsp:nvSpPr>
        <dsp:cNvPr id="0" name=""/>
        <dsp:cNvSpPr/>
      </dsp:nvSpPr>
      <dsp:spPr>
        <a:xfrm>
          <a:off x="0" y="398152"/>
          <a:ext cx="91440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6FF758-3B21-464B-B0FC-EF318B680643}">
      <dsp:nvSpPr>
        <dsp:cNvPr id="0" name=""/>
        <dsp:cNvSpPr/>
      </dsp:nvSpPr>
      <dsp:spPr>
        <a:xfrm>
          <a:off x="457200" y="14392"/>
          <a:ext cx="7984998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Дотации 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(от лат. «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Dotatio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» - дар, пожертвование). Предоставляются без определения конкретной цели их использования</a:t>
          </a:r>
          <a:endParaRPr lang="ru-RU" sz="1600" kern="1200" dirty="0"/>
        </a:p>
      </dsp:txBody>
      <dsp:txXfrm>
        <a:off x="494667" y="51859"/>
        <a:ext cx="7910064" cy="692586"/>
      </dsp:txXfrm>
    </dsp:sp>
    <dsp:sp modelId="{F107673D-FAC4-4B36-9D5B-E5D45EC18161}">
      <dsp:nvSpPr>
        <dsp:cNvPr id="0" name=""/>
        <dsp:cNvSpPr/>
      </dsp:nvSpPr>
      <dsp:spPr>
        <a:xfrm>
          <a:off x="0" y="1577513"/>
          <a:ext cx="91440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9F1D1B-2E4A-4B83-850D-0C5776733560}">
      <dsp:nvSpPr>
        <dsp:cNvPr id="0" name=""/>
        <dsp:cNvSpPr/>
      </dsp:nvSpPr>
      <dsp:spPr>
        <a:xfrm>
          <a:off x="457200" y="1193753"/>
          <a:ext cx="7984998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Субвенции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(от лат. «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Subvenire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» -</a:t>
          </a:r>
          <a:r>
            <a:rPr lang="en-US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приходить на помощь). Предоставляются на финансирование</a:t>
          </a:r>
          <a:r>
            <a:rPr lang="en-US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«переданных» другим публично-</a:t>
          </a:r>
          <a:r>
            <a:rPr lang="en-US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правовым образованиям полномочий</a:t>
          </a:r>
          <a:endParaRPr lang="ru-RU" sz="1600" kern="1200" dirty="0"/>
        </a:p>
      </dsp:txBody>
      <dsp:txXfrm>
        <a:off x="494667" y="1231220"/>
        <a:ext cx="7910064" cy="692586"/>
      </dsp:txXfrm>
    </dsp:sp>
    <dsp:sp modelId="{B10ADFBD-17FB-48A8-85E8-10BA12CB7106}">
      <dsp:nvSpPr>
        <dsp:cNvPr id="0" name=""/>
        <dsp:cNvSpPr/>
      </dsp:nvSpPr>
      <dsp:spPr>
        <a:xfrm>
          <a:off x="0" y="2756873"/>
          <a:ext cx="91440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F47C0D-AA1D-4134-A9C6-6E586DDF83BF}">
      <dsp:nvSpPr>
        <dsp:cNvPr id="0" name=""/>
        <dsp:cNvSpPr/>
      </dsp:nvSpPr>
      <dsp:spPr>
        <a:xfrm>
          <a:off x="457200" y="2373113"/>
          <a:ext cx="7984998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935" tIns="0" rIns="241935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Субсидии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(от лат. «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Subsidium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» -поддержка). Предоставляются на условиях долевого</a:t>
          </a:r>
          <a:r>
            <a:rPr lang="en-US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софинансирования</a:t>
          </a:r>
          <a:r>
            <a:rPr lang="en-US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расходов других</a:t>
          </a:r>
          <a:r>
            <a:rPr lang="en-US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бюджетов</a:t>
          </a:r>
          <a:endParaRPr lang="ru-RU" sz="1600" kern="1200" dirty="0"/>
        </a:p>
      </dsp:txBody>
      <dsp:txXfrm>
        <a:off x="494667" y="2410580"/>
        <a:ext cx="7910064" cy="69258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3F7BB0-58D3-4009-B70C-3C4739A5EA26}">
      <dsp:nvSpPr>
        <dsp:cNvPr id="0" name=""/>
        <dsp:cNvSpPr/>
      </dsp:nvSpPr>
      <dsp:spPr>
        <a:xfrm>
          <a:off x="1829862" y="831689"/>
          <a:ext cx="799090" cy="3802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9159"/>
              </a:lnTo>
              <a:lnTo>
                <a:pt x="799090" y="259159"/>
              </a:lnTo>
              <a:lnTo>
                <a:pt x="799090" y="38029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6C4A14-392A-4F36-B41B-819B0DB4EB78}">
      <dsp:nvSpPr>
        <dsp:cNvPr id="0" name=""/>
        <dsp:cNvSpPr/>
      </dsp:nvSpPr>
      <dsp:spPr>
        <a:xfrm>
          <a:off x="1030772" y="831689"/>
          <a:ext cx="799090" cy="380294"/>
        </a:xfrm>
        <a:custGeom>
          <a:avLst/>
          <a:gdLst/>
          <a:ahLst/>
          <a:cxnLst/>
          <a:rect l="0" t="0" r="0" b="0"/>
          <a:pathLst>
            <a:path>
              <a:moveTo>
                <a:pt x="799090" y="0"/>
              </a:moveTo>
              <a:lnTo>
                <a:pt x="799090" y="259159"/>
              </a:lnTo>
              <a:lnTo>
                <a:pt x="0" y="259159"/>
              </a:lnTo>
              <a:lnTo>
                <a:pt x="0" y="38029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F8D749-9F3F-4F42-8516-FD61BA029C40}">
      <dsp:nvSpPr>
        <dsp:cNvPr id="0" name=""/>
        <dsp:cNvSpPr/>
      </dsp:nvSpPr>
      <dsp:spPr>
        <a:xfrm>
          <a:off x="1176061" y="1362"/>
          <a:ext cx="1307601" cy="8303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7753FC-881D-4807-9196-A6AA45F75C92}">
      <dsp:nvSpPr>
        <dsp:cNvPr id="0" name=""/>
        <dsp:cNvSpPr/>
      </dsp:nvSpPr>
      <dsp:spPr>
        <a:xfrm>
          <a:off x="1321350" y="139386"/>
          <a:ext cx="1307601" cy="8303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</a:rPr>
            <a:t>На 01.01.2018г.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0,0</a:t>
          </a:r>
          <a:endParaRPr lang="ru-RU" sz="1200" kern="1200" dirty="0"/>
        </a:p>
      </dsp:txBody>
      <dsp:txXfrm>
        <a:off x="1345669" y="163705"/>
        <a:ext cx="1258963" cy="781689"/>
      </dsp:txXfrm>
    </dsp:sp>
    <dsp:sp modelId="{81EA338B-156B-4039-ACCA-D65E54F5F9CD}">
      <dsp:nvSpPr>
        <dsp:cNvPr id="0" name=""/>
        <dsp:cNvSpPr/>
      </dsp:nvSpPr>
      <dsp:spPr>
        <a:xfrm>
          <a:off x="376971" y="1211983"/>
          <a:ext cx="1307601" cy="8303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7CBD09-0D67-4C22-83F5-ADF67AD72C14}">
      <dsp:nvSpPr>
        <dsp:cNvPr id="0" name=""/>
        <dsp:cNvSpPr/>
      </dsp:nvSpPr>
      <dsp:spPr>
        <a:xfrm>
          <a:off x="522260" y="1350008"/>
          <a:ext cx="1307601" cy="8303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Долг по бюджетным кредитам: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18,0</a:t>
          </a:r>
          <a:endParaRPr lang="ru-RU" sz="1100" kern="1200" dirty="0"/>
        </a:p>
      </dsp:txBody>
      <dsp:txXfrm>
        <a:off x="546579" y="1374327"/>
        <a:ext cx="1258963" cy="781689"/>
      </dsp:txXfrm>
    </dsp:sp>
    <dsp:sp modelId="{C02414B1-E6D4-46AF-AA94-CDAE12E1F896}">
      <dsp:nvSpPr>
        <dsp:cNvPr id="0" name=""/>
        <dsp:cNvSpPr/>
      </dsp:nvSpPr>
      <dsp:spPr>
        <a:xfrm>
          <a:off x="1975151" y="1211983"/>
          <a:ext cx="1307601" cy="8303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0FB33F-377F-474F-9F27-D7626347C3A9}">
      <dsp:nvSpPr>
        <dsp:cNvPr id="0" name=""/>
        <dsp:cNvSpPr/>
      </dsp:nvSpPr>
      <dsp:spPr>
        <a:xfrm>
          <a:off x="2120440" y="1350008"/>
          <a:ext cx="1307601" cy="8303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Долг по кредитам кредитных организаций: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0,0</a:t>
          </a:r>
          <a:endParaRPr lang="ru-RU" sz="1100" kern="1200" dirty="0"/>
        </a:p>
      </dsp:txBody>
      <dsp:txXfrm>
        <a:off x="2144759" y="1374327"/>
        <a:ext cx="1258963" cy="78168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3F7BB0-58D3-4009-B70C-3C4739A5EA26}">
      <dsp:nvSpPr>
        <dsp:cNvPr id="0" name=""/>
        <dsp:cNvSpPr/>
      </dsp:nvSpPr>
      <dsp:spPr>
        <a:xfrm>
          <a:off x="1559894" y="833875"/>
          <a:ext cx="852702" cy="3611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6244"/>
              </a:lnTo>
              <a:lnTo>
                <a:pt x="852702" y="246244"/>
              </a:lnTo>
              <a:lnTo>
                <a:pt x="852702" y="36114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6C4A14-392A-4F36-B41B-819B0DB4EB78}">
      <dsp:nvSpPr>
        <dsp:cNvPr id="0" name=""/>
        <dsp:cNvSpPr/>
      </dsp:nvSpPr>
      <dsp:spPr>
        <a:xfrm>
          <a:off x="724023" y="833875"/>
          <a:ext cx="835871" cy="361143"/>
        </a:xfrm>
        <a:custGeom>
          <a:avLst/>
          <a:gdLst/>
          <a:ahLst/>
          <a:cxnLst/>
          <a:rect l="0" t="0" r="0" b="0"/>
          <a:pathLst>
            <a:path>
              <a:moveTo>
                <a:pt x="835871" y="0"/>
              </a:moveTo>
              <a:lnTo>
                <a:pt x="835871" y="246244"/>
              </a:lnTo>
              <a:lnTo>
                <a:pt x="0" y="246244"/>
              </a:lnTo>
              <a:lnTo>
                <a:pt x="0" y="36114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F8D749-9F3F-4F42-8516-FD61BA029C40}">
      <dsp:nvSpPr>
        <dsp:cNvPr id="0" name=""/>
        <dsp:cNvSpPr/>
      </dsp:nvSpPr>
      <dsp:spPr>
        <a:xfrm>
          <a:off x="939748" y="46290"/>
          <a:ext cx="1240292" cy="7875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7753FC-881D-4807-9196-A6AA45F75C92}">
      <dsp:nvSpPr>
        <dsp:cNvPr id="0" name=""/>
        <dsp:cNvSpPr/>
      </dsp:nvSpPr>
      <dsp:spPr>
        <a:xfrm>
          <a:off x="1077559" y="177209"/>
          <a:ext cx="1240292" cy="7875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</a:rPr>
            <a:t>На 01.01.2020г.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0,0</a:t>
          </a:r>
          <a:endParaRPr lang="ru-RU" sz="1200" kern="1200" dirty="0"/>
        </a:p>
      </dsp:txBody>
      <dsp:txXfrm>
        <a:off x="1100627" y="200277"/>
        <a:ext cx="1194156" cy="741449"/>
      </dsp:txXfrm>
    </dsp:sp>
    <dsp:sp modelId="{81EA338B-156B-4039-ACCA-D65E54F5F9CD}">
      <dsp:nvSpPr>
        <dsp:cNvPr id="0" name=""/>
        <dsp:cNvSpPr/>
      </dsp:nvSpPr>
      <dsp:spPr>
        <a:xfrm>
          <a:off x="511" y="1195019"/>
          <a:ext cx="1447023" cy="7875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7CBD09-0D67-4C22-83F5-ADF67AD72C14}">
      <dsp:nvSpPr>
        <dsp:cNvPr id="0" name=""/>
        <dsp:cNvSpPr/>
      </dsp:nvSpPr>
      <dsp:spPr>
        <a:xfrm>
          <a:off x="138321" y="1325939"/>
          <a:ext cx="1447023" cy="7875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Долг по бюджетным кредитам: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13,0</a:t>
          </a:r>
          <a:endParaRPr lang="ru-RU" sz="1100" kern="1200" dirty="0"/>
        </a:p>
      </dsp:txBody>
      <dsp:txXfrm>
        <a:off x="161389" y="1349007"/>
        <a:ext cx="1400887" cy="741449"/>
      </dsp:txXfrm>
    </dsp:sp>
    <dsp:sp modelId="{C02414B1-E6D4-46AF-AA94-CDAE12E1F896}">
      <dsp:nvSpPr>
        <dsp:cNvPr id="0" name=""/>
        <dsp:cNvSpPr/>
      </dsp:nvSpPr>
      <dsp:spPr>
        <a:xfrm>
          <a:off x="1723155" y="1195019"/>
          <a:ext cx="1378882" cy="7875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0FB33F-377F-474F-9F27-D7626347C3A9}">
      <dsp:nvSpPr>
        <dsp:cNvPr id="0" name=""/>
        <dsp:cNvSpPr/>
      </dsp:nvSpPr>
      <dsp:spPr>
        <a:xfrm>
          <a:off x="1860966" y="1325939"/>
          <a:ext cx="1378882" cy="7875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Долг по кредитам кредитных организаций: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2,05</a:t>
          </a:r>
          <a:endParaRPr lang="ru-RU" sz="1100" kern="1200" dirty="0"/>
        </a:p>
      </dsp:txBody>
      <dsp:txXfrm>
        <a:off x="1884034" y="1349007"/>
        <a:ext cx="1332746" cy="74144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3F7BB0-58D3-4009-B70C-3C4739A5EA26}">
      <dsp:nvSpPr>
        <dsp:cNvPr id="0" name=""/>
        <dsp:cNvSpPr/>
      </dsp:nvSpPr>
      <dsp:spPr>
        <a:xfrm>
          <a:off x="1809211" y="804056"/>
          <a:ext cx="773278" cy="3680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0788"/>
              </a:lnTo>
              <a:lnTo>
                <a:pt x="773278" y="250788"/>
              </a:lnTo>
              <a:lnTo>
                <a:pt x="773278" y="36801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6C4A14-392A-4F36-B41B-819B0DB4EB78}">
      <dsp:nvSpPr>
        <dsp:cNvPr id="0" name=""/>
        <dsp:cNvSpPr/>
      </dsp:nvSpPr>
      <dsp:spPr>
        <a:xfrm>
          <a:off x="1035933" y="804056"/>
          <a:ext cx="773278" cy="368010"/>
        </a:xfrm>
        <a:custGeom>
          <a:avLst/>
          <a:gdLst/>
          <a:ahLst/>
          <a:cxnLst/>
          <a:rect l="0" t="0" r="0" b="0"/>
          <a:pathLst>
            <a:path>
              <a:moveTo>
                <a:pt x="773278" y="0"/>
              </a:moveTo>
              <a:lnTo>
                <a:pt x="773278" y="250788"/>
              </a:lnTo>
              <a:lnTo>
                <a:pt x="0" y="250788"/>
              </a:lnTo>
              <a:lnTo>
                <a:pt x="0" y="36801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F8D749-9F3F-4F42-8516-FD61BA029C40}">
      <dsp:nvSpPr>
        <dsp:cNvPr id="0" name=""/>
        <dsp:cNvSpPr/>
      </dsp:nvSpPr>
      <dsp:spPr>
        <a:xfrm>
          <a:off x="1176529" y="549"/>
          <a:ext cx="1265365" cy="8035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7753FC-881D-4807-9196-A6AA45F75C92}">
      <dsp:nvSpPr>
        <dsp:cNvPr id="0" name=""/>
        <dsp:cNvSpPr/>
      </dsp:nvSpPr>
      <dsp:spPr>
        <a:xfrm>
          <a:off x="1317125" y="134115"/>
          <a:ext cx="1265365" cy="8035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На </a:t>
          </a:r>
          <a:r>
            <a:rPr lang="ru-RU" sz="1200" b="1" kern="1200" dirty="0" smtClean="0">
              <a:solidFill>
                <a:schemeClr val="tx1"/>
              </a:solidFill>
            </a:rPr>
            <a:t>01.01.2019г.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18,0</a:t>
          </a:r>
          <a:endParaRPr lang="ru-RU" sz="1200" kern="1200" dirty="0"/>
        </a:p>
      </dsp:txBody>
      <dsp:txXfrm>
        <a:off x="1340659" y="157649"/>
        <a:ext cx="1218297" cy="756439"/>
      </dsp:txXfrm>
    </dsp:sp>
    <dsp:sp modelId="{81EA338B-156B-4039-ACCA-D65E54F5F9CD}">
      <dsp:nvSpPr>
        <dsp:cNvPr id="0" name=""/>
        <dsp:cNvSpPr/>
      </dsp:nvSpPr>
      <dsp:spPr>
        <a:xfrm>
          <a:off x="403250" y="1172067"/>
          <a:ext cx="1265365" cy="8035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7CBD09-0D67-4C22-83F5-ADF67AD72C14}">
      <dsp:nvSpPr>
        <dsp:cNvPr id="0" name=""/>
        <dsp:cNvSpPr/>
      </dsp:nvSpPr>
      <dsp:spPr>
        <a:xfrm>
          <a:off x="543846" y="1305633"/>
          <a:ext cx="1265365" cy="8035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Долг по бюджетным кредитам: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18,0</a:t>
          </a:r>
          <a:endParaRPr lang="ru-RU" sz="1100" kern="1200" dirty="0"/>
        </a:p>
      </dsp:txBody>
      <dsp:txXfrm>
        <a:off x="567380" y="1329167"/>
        <a:ext cx="1218297" cy="756439"/>
      </dsp:txXfrm>
    </dsp:sp>
    <dsp:sp modelId="{C02414B1-E6D4-46AF-AA94-CDAE12E1F896}">
      <dsp:nvSpPr>
        <dsp:cNvPr id="0" name=""/>
        <dsp:cNvSpPr/>
      </dsp:nvSpPr>
      <dsp:spPr>
        <a:xfrm>
          <a:off x="1949808" y="1172067"/>
          <a:ext cx="1265365" cy="8035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0FB33F-377F-474F-9F27-D7626347C3A9}">
      <dsp:nvSpPr>
        <dsp:cNvPr id="0" name=""/>
        <dsp:cNvSpPr/>
      </dsp:nvSpPr>
      <dsp:spPr>
        <a:xfrm>
          <a:off x="2090404" y="1305633"/>
          <a:ext cx="1265365" cy="8035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Долг по кредитам кредитных организаций: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0,0</a:t>
          </a:r>
          <a:endParaRPr lang="ru-RU" sz="1100" kern="1200" dirty="0"/>
        </a:p>
      </dsp:txBody>
      <dsp:txXfrm>
        <a:off x="2113938" y="1329167"/>
        <a:ext cx="1218297" cy="75643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3F7BB0-58D3-4009-B70C-3C4739A5EA26}">
      <dsp:nvSpPr>
        <dsp:cNvPr id="0" name=""/>
        <dsp:cNvSpPr/>
      </dsp:nvSpPr>
      <dsp:spPr>
        <a:xfrm>
          <a:off x="1559894" y="833875"/>
          <a:ext cx="852702" cy="3611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6244"/>
              </a:lnTo>
              <a:lnTo>
                <a:pt x="852702" y="246244"/>
              </a:lnTo>
              <a:lnTo>
                <a:pt x="852702" y="36114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6C4A14-392A-4F36-B41B-819B0DB4EB78}">
      <dsp:nvSpPr>
        <dsp:cNvPr id="0" name=""/>
        <dsp:cNvSpPr/>
      </dsp:nvSpPr>
      <dsp:spPr>
        <a:xfrm>
          <a:off x="724023" y="833875"/>
          <a:ext cx="835871" cy="361143"/>
        </a:xfrm>
        <a:custGeom>
          <a:avLst/>
          <a:gdLst/>
          <a:ahLst/>
          <a:cxnLst/>
          <a:rect l="0" t="0" r="0" b="0"/>
          <a:pathLst>
            <a:path>
              <a:moveTo>
                <a:pt x="835871" y="0"/>
              </a:moveTo>
              <a:lnTo>
                <a:pt x="835871" y="246244"/>
              </a:lnTo>
              <a:lnTo>
                <a:pt x="0" y="246244"/>
              </a:lnTo>
              <a:lnTo>
                <a:pt x="0" y="36114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F8D749-9F3F-4F42-8516-FD61BA029C40}">
      <dsp:nvSpPr>
        <dsp:cNvPr id="0" name=""/>
        <dsp:cNvSpPr/>
      </dsp:nvSpPr>
      <dsp:spPr>
        <a:xfrm>
          <a:off x="939748" y="46290"/>
          <a:ext cx="1240292" cy="7875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7753FC-881D-4807-9196-A6AA45F75C92}">
      <dsp:nvSpPr>
        <dsp:cNvPr id="0" name=""/>
        <dsp:cNvSpPr/>
      </dsp:nvSpPr>
      <dsp:spPr>
        <a:xfrm>
          <a:off x="1077559" y="177209"/>
          <a:ext cx="1240292" cy="7875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</a:rPr>
            <a:t>На 01.01.2021г.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0,0</a:t>
          </a:r>
          <a:endParaRPr lang="ru-RU" sz="1200" kern="1200" dirty="0"/>
        </a:p>
      </dsp:txBody>
      <dsp:txXfrm>
        <a:off x="1100627" y="200277"/>
        <a:ext cx="1194156" cy="741449"/>
      </dsp:txXfrm>
    </dsp:sp>
    <dsp:sp modelId="{81EA338B-156B-4039-ACCA-D65E54F5F9CD}">
      <dsp:nvSpPr>
        <dsp:cNvPr id="0" name=""/>
        <dsp:cNvSpPr/>
      </dsp:nvSpPr>
      <dsp:spPr>
        <a:xfrm>
          <a:off x="511" y="1195019"/>
          <a:ext cx="1447023" cy="7875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7CBD09-0D67-4C22-83F5-ADF67AD72C14}">
      <dsp:nvSpPr>
        <dsp:cNvPr id="0" name=""/>
        <dsp:cNvSpPr/>
      </dsp:nvSpPr>
      <dsp:spPr>
        <a:xfrm>
          <a:off x="138321" y="1325939"/>
          <a:ext cx="1447023" cy="7875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Долг по бюджетным кредитам: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6,0</a:t>
          </a:r>
          <a:endParaRPr lang="ru-RU" sz="1100" kern="1200" dirty="0"/>
        </a:p>
      </dsp:txBody>
      <dsp:txXfrm>
        <a:off x="161389" y="1349007"/>
        <a:ext cx="1400887" cy="741449"/>
      </dsp:txXfrm>
    </dsp:sp>
    <dsp:sp modelId="{C02414B1-E6D4-46AF-AA94-CDAE12E1F896}">
      <dsp:nvSpPr>
        <dsp:cNvPr id="0" name=""/>
        <dsp:cNvSpPr/>
      </dsp:nvSpPr>
      <dsp:spPr>
        <a:xfrm>
          <a:off x="1723155" y="1195019"/>
          <a:ext cx="1378882" cy="7875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0FB33F-377F-474F-9F27-D7626347C3A9}">
      <dsp:nvSpPr>
        <dsp:cNvPr id="0" name=""/>
        <dsp:cNvSpPr/>
      </dsp:nvSpPr>
      <dsp:spPr>
        <a:xfrm>
          <a:off x="1860966" y="1325939"/>
          <a:ext cx="1378882" cy="7875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Долг по кредитам кредитных организаций: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2,05</a:t>
          </a:r>
          <a:endParaRPr lang="ru-RU" sz="1100" kern="1200" dirty="0"/>
        </a:p>
      </dsp:txBody>
      <dsp:txXfrm>
        <a:off x="1884034" y="1349007"/>
        <a:ext cx="1332746" cy="7414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DDCB7EC-CEDA-42D5-8A0A-747B258F7B12}" type="datetime1">
              <a:rPr lang="ru-RU" smtClean="0"/>
              <a:t>06.12.2018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78FE58C-C1A6-4C4C-90C2-B7F5B0504B2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46050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87BBAA-8962-46BE-8131-E6CE08071E10}" type="datetime1">
              <a:rPr lang="ru-RU" smtClean="0"/>
              <a:pPr/>
              <a:t>06.12.2018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10E1E9A-E921-4174-A0FC-51868D7AC568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73786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10E1E9A-E921-4174-A0FC-51868D7AC568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9188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A2AAF71-7088-4082-A4B5-5D2286FF71AE}" type="datetime1">
              <a:rPr lang="ru-RU" noProof="0" smtClean="0"/>
              <a:t>06.12.2018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64670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E50B887-75E0-4C5B-AF37-E33049182621}" type="datetime1">
              <a:rPr lang="ru-RU" noProof="0" smtClean="0"/>
              <a:t>06.12.2018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198793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1658" y="1709738"/>
            <a:ext cx="10105791" cy="2862262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41658" y="4589463"/>
            <a:ext cx="10105791" cy="1500187"/>
          </a:xfrm>
        </p:spPr>
        <p:txBody>
          <a:bodyPr rtlCol="0"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3379668-2161-488D-96B8-6A859D0F15B4}" type="datetime1">
              <a:rPr lang="ru-RU" noProof="0" smtClean="0"/>
              <a:t>06.12.2018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06768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69700" y="1825625"/>
            <a:ext cx="4754880" cy="4351338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605325" y="1825625"/>
            <a:ext cx="4754880" cy="4351338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E939C50-7762-4792-95E1-E7874CF6E4AE}" type="datetime1">
              <a:rPr lang="ru-RU" noProof="0" smtClean="0"/>
              <a:t>06.12.2018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063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4100" y="274638"/>
            <a:ext cx="9023350" cy="1143000"/>
          </a:xfrm>
        </p:spPr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62100" y="1489075"/>
            <a:ext cx="4754880" cy="641350"/>
          </a:xfrm>
          <a:noFill/>
          <a:ln>
            <a:noFill/>
          </a:ln>
        </p:spPr>
        <p:txBody>
          <a:bodyPr rtlCol="0" anchor="b"/>
          <a:lstStyle>
            <a:lvl1pPr marL="0" indent="0">
              <a:buNone/>
              <a:defRPr sz="2400" b="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562100" y="2193925"/>
            <a:ext cx="4754880" cy="3978275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98920" y="1489075"/>
            <a:ext cx="4754880" cy="641350"/>
          </a:xfrm>
          <a:noFill/>
          <a:ln>
            <a:noFill/>
          </a:ln>
        </p:spPr>
        <p:txBody>
          <a:bodyPr rtlCol="0" anchor="b"/>
          <a:lstStyle>
            <a:lvl1pPr marL="0" indent="0">
              <a:buNone/>
              <a:defRPr sz="2400" b="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598920" y="2193925"/>
            <a:ext cx="4754880" cy="3978275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F901220-6B3C-4719-8281-16AA8BA3EF64}" type="datetime1">
              <a:rPr lang="ru-RU" noProof="0" smtClean="0"/>
              <a:t>06.12.2018</a:t>
            </a:fld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23166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2D7245F-B3C7-4358-926A-1EE496656B67}" type="datetime1">
              <a:rPr lang="ru-RU" noProof="0" smtClean="0"/>
              <a:t>06.12.2018</a:t>
            </a:fld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51058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2D0A9D0-FD05-4374-8990-9A13D81CB546}" type="datetime1">
              <a:rPr lang="ru-RU" noProof="0" smtClean="0"/>
              <a:t>06.12.2018</a:t>
            </a:fld>
            <a:endParaRPr lang="ru-RU" noProof="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21514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78905" y="987425"/>
            <a:ext cx="5676483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A970C57-C6EC-43E3-AE3A-40D83CDB2BD6}" type="datetime1">
              <a:rPr lang="ru-RU" noProof="0" smtClean="0"/>
              <a:t>06.12.2018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19871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5678904" y="987425"/>
            <a:ext cx="5678424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8" name="Текст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24B01-8CDF-43F1-A896-03E2F79CCBAE}" type="datetime1">
              <a:rPr lang="ru-RU" noProof="0" smtClean="0"/>
              <a:t>06.12.2018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619359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62100" y="1825625"/>
            <a:ext cx="9791700" cy="4351338"/>
          </a:xfrm>
        </p:spPr>
        <p:txBody>
          <a:bodyPr vert="eaVert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A05DDED-C00D-420D-BCCC-88709E63D747}" type="datetime1">
              <a:rPr lang="ru-RU" noProof="0" smtClean="0"/>
              <a:t>06.12.2018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821885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62100" y="365125"/>
            <a:ext cx="7010400" cy="5811838"/>
          </a:xfrm>
        </p:spPr>
        <p:txBody>
          <a:bodyPr vert="eaVert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EDCCF59-F12C-4B22-A0B5-0569E7EBF814}" type="datetime1">
              <a:rPr lang="ru-RU" noProof="0" smtClean="0"/>
              <a:t>06.12.2018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388830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5678904" y="987425"/>
            <a:ext cx="5678424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8" name="Текст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0130E92-8550-4A93-A5ED-7A5CF78928CB}" type="datetime1">
              <a:rPr lang="ru-RU" noProof="0" smtClean="0"/>
              <a:t>06.12.2018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B7BAC7-FE87-40F6-AA24-4F4685D1B022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41388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4100" y="365125"/>
            <a:ext cx="9029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62100" y="1825625"/>
            <a:ext cx="9791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562100" y="6356350"/>
            <a:ext cx="255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C3194B10-7A25-4893-8C5C-B707DE59842E}" type="datetime1">
              <a:rPr lang="ru-RU" noProof="0" smtClean="0"/>
              <a:t>06.12.2018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71B7BAC7-FE87-40F6-AA24-4F4685D1B022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219367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81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pos="1464" userDrawn="1">
          <p15:clr>
            <a:srgbClr val="F26B43"/>
          </p15:clr>
        </p15:guide>
        <p15:guide id="3" pos="7152" userDrawn="1">
          <p15:clr>
            <a:srgbClr val="F26B43"/>
          </p15:clr>
        </p15:guide>
        <p15:guide id="4" pos="984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navashino.omsu-nnov.ru/?id=1163" TargetMode="External"/><Relationship Id="rId2" Type="http://schemas.openxmlformats.org/officeDocument/2006/relationships/hyperlink" Target="https://fin-tonsh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://adm-tns.ru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hdphoto" Target="../media/hdphoto1.wdp"/><Relationship Id="rId7" Type="http://schemas.openxmlformats.org/officeDocument/2006/relationships/hyperlink" Target="http://adm-tns.ru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12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hyperlink" Target="http://adm-tns.ru/" TargetMode="External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1.jpe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hyperlink" Target="http://adm-tns.ru/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3.xml"/><Relationship Id="rId7" Type="http://schemas.openxmlformats.org/officeDocument/2006/relationships/hyperlink" Target="http://adm-tns.ru/" TargetMode="Externa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4.xml"/><Relationship Id="rId7" Type="http://schemas.openxmlformats.org/officeDocument/2006/relationships/hyperlink" Target="http://adm-tns.ru/" TargetMode="Externa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openxmlformats.org/officeDocument/2006/relationships/image" Target="../media/image24.jpeg"/><Relationship Id="rId5" Type="http://schemas.openxmlformats.org/officeDocument/2006/relationships/diagramColors" Target="../diagrams/colors4.xml"/><Relationship Id="rId10" Type="http://schemas.openxmlformats.org/officeDocument/2006/relationships/hyperlink" Target="http://www.wikiwand.com/ru/%D0%A2%D1%83%D1%80%D0%B0%D0%BD%D1%81%D0%BA%D0%B8%D0%B9_%D1%81%D0%B5%D0%BB%D1%8C%D1%81%D0%BE%D0%B2%D0%B5%D1%82" TargetMode="External"/><Relationship Id="rId4" Type="http://schemas.openxmlformats.org/officeDocument/2006/relationships/diagramQuickStyle" Target="../diagrams/quickStyle4.xml"/><Relationship Id="rId9" Type="http://schemas.openxmlformats.org/officeDocument/2006/relationships/hyperlink" Target="http://www.wikiwand.com/ru/%D0%9F%D1%80%D0%BE%D0%BD%D0%BE%D0%B2%D1%81%D0%BA%D0%B8%D0%B9_%D1%81%D0%B5%D0%BB%D1%8C%D1%81%D0%BE%D0%B2%D0%B5%D1%82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31.png"/><Relationship Id="rId3" Type="http://schemas.openxmlformats.org/officeDocument/2006/relationships/diagramLayout" Target="../diagrams/layout5.xml"/><Relationship Id="rId7" Type="http://schemas.openxmlformats.org/officeDocument/2006/relationships/hyperlink" Target="http://adm-tns.ru/" TargetMode="External"/><Relationship Id="rId12" Type="http://schemas.openxmlformats.org/officeDocument/2006/relationships/image" Target="../media/image30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openxmlformats.org/officeDocument/2006/relationships/image" Target="../media/image29.jpeg"/><Relationship Id="rId5" Type="http://schemas.openxmlformats.org/officeDocument/2006/relationships/diagramColors" Target="../diagrams/colors5.xml"/><Relationship Id="rId10" Type="http://schemas.openxmlformats.org/officeDocument/2006/relationships/image" Target="../media/image28.jpeg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27.jpeg"/><Relationship Id="rId1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13" Type="http://schemas.openxmlformats.org/officeDocument/2006/relationships/image" Target="../media/image45.jpeg"/><Relationship Id="rId3" Type="http://schemas.openxmlformats.org/officeDocument/2006/relationships/image" Target="../media/image2.png"/><Relationship Id="rId7" Type="http://schemas.openxmlformats.org/officeDocument/2006/relationships/image" Target="../media/image39.jpeg"/><Relationship Id="rId12" Type="http://schemas.openxmlformats.org/officeDocument/2006/relationships/image" Target="../media/image44.jpe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11" Type="http://schemas.openxmlformats.org/officeDocument/2006/relationships/image" Target="../media/image43.png"/><Relationship Id="rId5" Type="http://schemas.openxmlformats.org/officeDocument/2006/relationships/image" Target="../media/image37.jpeg"/><Relationship Id="rId10" Type="http://schemas.openxmlformats.org/officeDocument/2006/relationships/image" Target="../media/image42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2.png"/><Relationship Id="rId7" Type="http://schemas.openxmlformats.org/officeDocument/2006/relationships/image" Target="../media/image46.jpe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Relationship Id="rId9" Type="http://schemas.openxmlformats.org/officeDocument/2006/relationships/image" Target="../media/image48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hyperlink" Target="http://adm-tns.ru/" TargetMode="External"/><Relationship Id="rId7" Type="http://schemas.openxmlformats.org/officeDocument/2006/relationships/image" Target="../media/image51.jpe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2.png"/><Relationship Id="rId9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e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6.xml"/><Relationship Id="rId7" Type="http://schemas.openxmlformats.org/officeDocument/2006/relationships/hyperlink" Target="http://adm-tns.ru/" TargetMode="Externa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9.jpe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7.xml"/><Relationship Id="rId7" Type="http://schemas.openxmlformats.org/officeDocument/2006/relationships/hyperlink" Target="http://adm-tns.ru/" TargetMode="Externa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6.jpe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image" Target="../media/image2.png"/><Relationship Id="rId7" Type="http://schemas.openxmlformats.org/officeDocument/2006/relationships/image" Target="../media/image70.jpe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image" Target="../media/image2.png"/><Relationship Id="rId7" Type="http://schemas.openxmlformats.org/officeDocument/2006/relationships/image" Target="../media/image75.jpe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0.jpe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12.xml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13" Type="http://schemas.openxmlformats.org/officeDocument/2006/relationships/diagramLayout" Target="../diagrams/layout10.xml"/><Relationship Id="rId18" Type="http://schemas.openxmlformats.org/officeDocument/2006/relationships/diagramLayout" Target="../diagrams/layout11.xml"/><Relationship Id="rId3" Type="http://schemas.openxmlformats.org/officeDocument/2006/relationships/diagramLayout" Target="../diagrams/layout8.xml"/><Relationship Id="rId21" Type="http://schemas.microsoft.com/office/2007/relationships/diagramDrawing" Target="../diagrams/drawing11.xml"/><Relationship Id="rId7" Type="http://schemas.openxmlformats.org/officeDocument/2006/relationships/diagramData" Target="../diagrams/data9.xml"/><Relationship Id="rId12" Type="http://schemas.openxmlformats.org/officeDocument/2006/relationships/diagramData" Target="../diagrams/data10.xml"/><Relationship Id="rId17" Type="http://schemas.openxmlformats.org/officeDocument/2006/relationships/diagramData" Target="../diagrams/data11.xml"/><Relationship Id="rId2" Type="http://schemas.openxmlformats.org/officeDocument/2006/relationships/diagramData" Target="../diagrams/data8.xml"/><Relationship Id="rId16" Type="http://schemas.microsoft.com/office/2007/relationships/diagramDrawing" Target="../diagrams/drawing10.xml"/><Relationship Id="rId20" Type="http://schemas.openxmlformats.org/officeDocument/2006/relationships/diagramColors" Target="../diagrams/colors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11" Type="http://schemas.microsoft.com/office/2007/relationships/diagramDrawing" Target="../diagrams/drawing9.xml"/><Relationship Id="rId5" Type="http://schemas.openxmlformats.org/officeDocument/2006/relationships/diagramColors" Target="../diagrams/colors8.xml"/><Relationship Id="rId15" Type="http://schemas.openxmlformats.org/officeDocument/2006/relationships/diagramColors" Target="../diagrams/colors10.xml"/><Relationship Id="rId23" Type="http://schemas.openxmlformats.org/officeDocument/2006/relationships/image" Target="../media/image2.png"/><Relationship Id="rId10" Type="http://schemas.openxmlformats.org/officeDocument/2006/relationships/diagramColors" Target="../diagrams/colors9.xml"/><Relationship Id="rId19" Type="http://schemas.openxmlformats.org/officeDocument/2006/relationships/diagramQuickStyle" Target="../diagrams/quickStyle11.xml"/><Relationship Id="rId4" Type="http://schemas.openxmlformats.org/officeDocument/2006/relationships/diagramQuickStyle" Target="../diagrams/quickStyle8.xml"/><Relationship Id="rId9" Type="http://schemas.openxmlformats.org/officeDocument/2006/relationships/diagramQuickStyle" Target="../diagrams/quickStyle9.xml"/><Relationship Id="rId14" Type="http://schemas.openxmlformats.org/officeDocument/2006/relationships/diagramQuickStyle" Target="../diagrams/quickStyle10.xml"/><Relationship Id="rId22" Type="http://schemas.openxmlformats.org/officeDocument/2006/relationships/hyperlink" Target="http://adm-tns.ru/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jpeg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jpeg"/><Relationship Id="rId4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nnov.er.ru/" TargetMode="External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://adm-tns.ru/" TargetMode="External"/><Relationship Id="rId4" Type="http://schemas.openxmlformats.org/officeDocument/2006/relationships/image" Target="../media/image8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28819" y="5414797"/>
            <a:ext cx="9499600" cy="1258719"/>
          </a:xfrm>
        </p:spPr>
        <p:txBody>
          <a:bodyPr rtlCol="0">
            <a:normAutofit/>
          </a:bodyPr>
          <a:lstStyle/>
          <a:p>
            <a:pPr hangingPunct="0"/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проекту решения Земского собрания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 </a:t>
            </a:r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районном бюджете на 2019 год и на плановый период 2020 и 2021 годов</a:t>
            </a:r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569" y="0"/>
            <a:ext cx="1238250" cy="181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73948" y="225842"/>
            <a:ext cx="9618052" cy="951692"/>
          </a:xfrm>
          <a:prstGeom prst="rect">
            <a:avLst/>
          </a:prstGeom>
          <a:noFill/>
        </p:spPr>
        <p:txBody>
          <a:bodyPr wrap="square" lIns="89047" tIns="44524" rIns="89047" bIns="44524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800" b="1" dirty="0" smtClean="0">
                <a:ln w="1143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для граждан </a:t>
            </a:r>
          </a:p>
          <a:p>
            <a:pPr algn="ctr">
              <a:defRPr/>
            </a:pPr>
            <a:r>
              <a:rPr lang="ru-RU" sz="2800" b="1" dirty="0" err="1" smtClean="0">
                <a:ln w="1143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2800" b="1" dirty="0" smtClean="0">
                <a:ln w="1143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</a:t>
            </a:r>
            <a:endParaRPr lang="ru-RU" sz="2800" b="1" dirty="0">
              <a:ln w="11430"/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948" y="1571625"/>
            <a:ext cx="8976368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307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Уважаемые жители </a:t>
            </a:r>
            <a:b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</a:t>
            </a:r>
            <a:endParaRPr lang="ru-RU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>
            <a:normAutofit fontScale="47500" lnSpcReduction="20000"/>
          </a:bodyPr>
          <a:lstStyle/>
          <a:p>
            <a:pPr algn="just">
              <a:lnSpc>
                <a:spcPts val="2525"/>
              </a:lnSpc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alt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Представляем </a:t>
            </a:r>
            <a:r>
              <a:rPr lang="ru-RU" alt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Вашему вниманию проект решения </a:t>
            </a:r>
            <a:r>
              <a:rPr lang="ru-RU" alt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Земского собрания </a:t>
            </a:r>
            <a:r>
              <a:rPr lang="ru-RU" altLang="ru-RU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alt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«</a:t>
            </a:r>
            <a:r>
              <a:rPr lang="ru-RU" sz="29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районном бюджете на 2019 год и на плановый период 2020 и 2021 годов </a:t>
            </a:r>
            <a:r>
              <a:rPr lang="ru-RU" altLang="ru-RU" sz="2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altLang="ru-RU" sz="29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формате </a:t>
            </a:r>
            <a:r>
              <a:rPr lang="ru-RU" alt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«Бюджет для граждан», в котором кратко и доступно отражены основные параметры бюджета </a:t>
            </a:r>
            <a:r>
              <a:rPr lang="ru-RU" alt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района </a:t>
            </a:r>
            <a:r>
              <a:rPr lang="ru-RU" alt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2019 год и на плановый период 2020 и 2021 годов.</a:t>
            </a:r>
          </a:p>
          <a:p>
            <a:pPr algn="just">
              <a:lnSpc>
                <a:spcPts val="2525"/>
              </a:lnSpc>
            </a:pPr>
            <a:r>
              <a:rPr lang="ru-RU" alt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Одной </a:t>
            </a:r>
            <a:r>
              <a:rPr lang="ru-RU" alt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ключевых задач </a:t>
            </a:r>
            <a:r>
              <a:rPr lang="ru-RU" altLang="ru-RU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alt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</a:t>
            </a:r>
            <a:r>
              <a:rPr lang="ru-RU" alt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</a:t>
            </a:r>
            <a:r>
              <a:rPr lang="ru-RU" alt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</a:t>
            </a:r>
            <a:r>
              <a:rPr lang="ru-RU" alt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открытости и прозрачности муниципальных финансов, расширение практики общественного участия. </a:t>
            </a:r>
          </a:p>
          <a:p>
            <a:pPr algn="just">
              <a:lnSpc>
                <a:spcPts val="2525"/>
              </a:lnSpc>
            </a:pPr>
            <a:r>
              <a:rPr lang="ru-RU" alt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Жители </a:t>
            </a:r>
            <a:r>
              <a:rPr lang="ru-RU" altLang="ru-RU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alt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</a:t>
            </a:r>
            <a:r>
              <a:rPr lang="ru-RU" alt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</a:t>
            </a:r>
            <a:r>
              <a:rPr lang="ru-RU" alt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как налогоплательщики, и как потребители общественных благ должны быть уверены в том, что передаваемые ими в распоряжение государства средства используются прозрачно и эффективно, приносят конкретные результаты, как для общества в целом, так и для каждой семьи, для каждого человека. </a:t>
            </a:r>
          </a:p>
          <a:p>
            <a:pPr algn="just">
              <a:lnSpc>
                <a:spcPts val="2525"/>
              </a:lnSpc>
              <a:spcBef>
                <a:spcPts val="100"/>
              </a:spcBef>
            </a:pPr>
            <a:r>
              <a:rPr lang="ru-RU" alt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 </a:t>
            </a:r>
            <a:r>
              <a:rPr lang="ru-RU" alt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официальном сайте </a:t>
            </a:r>
            <a:r>
              <a:rPr lang="ru-RU" alt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финансов Администрации </a:t>
            </a:r>
            <a:r>
              <a:rPr lang="ru-RU" altLang="ru-RU" sz="2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alt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</a:t>
            </a:r>
            <a:r>
              <a:rPr lang="en-US" altLang="ru-RU" sz="29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alt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fin-tonsh.ru</a:t>
            </a:r>
            <a:r>
              <a:rPr lang="ru-RU" alt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 </a:t>
            </a:r>
            <a:r>
              <a:rPr lang="ru-RU" alt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«Бюджет» </a:t>
            </a:r>
            <a:r>
              <a:rPr lang="ru-RU" alt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ознакомиться с показателями бюджета </a:t>
            </a:r>
            <a:r>
              <a:rPr lang="ru-RU" alt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района, </a:t>
            </a:r>
            <a:r>
              <a:rPr lang="ru-RU" alt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итогами его исполнения, а также получить другую важную информацию. </a:t>
            </a:r>
          </a:p>
        </p:txBody>
      </p:sp>
      <p:pic>
        <p:nvPicPr>
          <p:cNvPr id="4" name="Picture 7" descr="logo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03" y="-56355"/>
            <a:ext cx="1238250" cy="181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0573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84930" y="743606"/>
            <a:ext cx="9791700" cy="4869106"/>
          </a:xfrm>
        </p:spPr>
        <p:txBody>
          <a:bodyPr>
            <a:normAutofit lnSpcReduction="10000"/>
          </a:bodyPr>
          <a:lstStyle/>
          <a:p>
            <a:pPr algn="just">
              <a:lnSpc>
                <a:spcPts val="2000"/>
              </a:lnSpc>
              <a:spcBef>
                <a:spcPts val="100"/>
              </a:spcBef>
            </a:pPr>
            <a:r>
              <a:rPr lang="ru-RU" altLang="ru-RU" sz="2000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Публичные слушания</a:t>
            </a:r>
            <a:r>
              <a:rPr lang="ru-RU" alt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форма участия населения в  осуществлении местного самоуправления. Публичные слушания  проводятся с целью выявления мнения населения по проекту  бюджета </a:t>
            </a:r>
            <a:r>
              <a:rPr lang="ru-RU" alt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района.</a:t>
            </a:r>
            <a:endParaRPr lang="ru-RU" alt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2000"/>
              </a:lnSpc>
            </a:pPr>
            <a:r>
              <a:rPr lang="ru-RU" alt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житель вправе высказать свое мнение по проекту  бюджета </a:t>
            </a:r>
            <a:r>
              <a:rPr lang="ru-RU" alt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района, </a:t>
            </a:r>
            <a:r>
              <a:rPr lang="ru-RU" alt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представить письменные предложения и замечания  для включения их в протокол публичных слушаний.</a:t>
            </a:r>
          </a:p>
          <a:p>
            <a:pPr algn="just">
              <a:lnSpc>
                <a:spcPts val="2000"/>
              </a:lnSpc>
            </a:pPr>
            <a:r>
              <a:rPr lang="ru-RU" altLang="ru-RU" sz="2000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публичных слушаний</a:t>
            </a:r>
            <a:r>
              <a:rPr lang="ru-RU" alt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заключение, в котором  отражаются выраженные позиции жителей </a:t>
            </a:r>
            <a:r>
              <a:rPr lang="ru-RU" alt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alt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и </a:t>
            </a:r>
            <a:r>
              <a:rPr lang="ru-RU" alt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рекомендации, сформулированные по результатам публичных  слушаний. Заключение о результатах публичных слушаний подлежит  опубликованию.</a:t>
            </a:r>
          </a:p>
          <a:p>
            <a:pPr algn="ctr">
              <a:spcBef>
                <a:spcPts val="100"/>
              </a:spcBef>
            </a:pPr>
            <a:endParaRPr lang="ru-RU" altLang="ru-RU" sz="2000" i="1" dirty="0" smtClean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pPr algn="ctr">
              <a:spcBef>
                <a:spcPts val="100"/>
              </a:spcBef>
            </a:pPr>
            <a:endParaRPr lang="ru-RU" altLang="ru-RU" sz="2000" i="1" dirty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pPr algn="ctr">
              <a:spcBef>
                <a:spcPts val="100"/>
              </a:spcBef>
            </a:pPr>
            <a:r>
              <a:rPr lang="ru-RU" altLang="ru-RU" sz="2000" i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Приглашаем </a:t>
            </a:r>
            <a:r>
              <a:rPr lang="ru-RU" altLang="ru-RU" sz="2000" i="1" dirty="0">
                <a:solidFill>
                  <a:srgbClr val="FF0000"/>
                </a:solidFill>
                <a:latin typeface="Trebuchet MS" panose="020B0603020202020204" pitchFamily="34" charset="0"/>
              </a:rPr>
              <a:t>жителей </a:t>
            </a:r>
            <a:r>
              <a:rPr lang="ru-RU" altLang="ru-RU" sz="2000" i="1" dirty="0" err="1" smtClean="0">
                <a:solidFill>
                  <a:srgbClr val="FF0000"/>
                </a:solidFill>
                <a:latin typeface="Trebuchet MS" panose="020B0603020202020204" pitchFamily="34" charset="0"/>
              </a:rPr>
              <a:t>Тоншаевского</a:t>
            </a:r>
            <a:r>
              <a:rPr lang="ru-RU" altLang="ru-RU" sz="2000" i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 муниципального района </a:t>
            </a:r>
            <a:r>
              <a:rPr lang="ru-RU" altLang="ru-RU" sz="2000" i="1" dirty="0">
                <a:solidFill>
                  <a:srgbClr val="FF0000"/>
                </a:solidFill>
                <a:latin typeface="Trebuchet MS" panose="020B0603020202020204" pitchFamily="34" charset="0"/>
              </a:rPr>
              <a:t>принять участие в ежегодном общественном обсуждении проекта бюджета на публичных слушаниях, </a:t>
            </a:r>
            <a:r>
              <a:rPr lang="ru-RU" altLang="ru-RU" sz="2000" dirty="0">
                <a:solidFill>
                  <a:srgbClr val="0000FF"/>
                </a:solidFill>
                <a:latin typeface="Trebuchet MS" panose="020B0603020202020204" pitchFamily="34" charset="0"/>
              </a:rPr>
              <a:t>которые </a:t>
            </a:r>
            <a:r>
              <a:rPr lang="ru-RU" altLang="ru-RU" sz="2000" dirty="0" smtClean="0">
                <a:solidFill>
                  <a:srgbClr val="0000FF"/>
                </a:solidFill>
                <a:latin typeface="Trebuchet MS" panose="020B0603020202020204" pitchFamily="34" charset="0"/>
              </a:rPr>
              <a:t>проходят</a:t>
            </a:r>
          </a:p>
          <a:p>
            <a:pPr algn="ctr">
              <a:spcBef>
                <a:spcPts val="100"/>
              </a:spcBef>
            </a:pPr>
            <a:r>
              <a:rPr lang="ru-RU" altLang="ru-RU" sz="2000" i="1" dirty="0" smtClean="0">
                <a:solidFill>
                  <a:srgbClr val="0000FF"/>
                </a:solidFill>
                <a:latin typeface="Trebuchet MS" panose="020B0603020202020204" pitchFamily="34" charset="0"/>
              </a:rPr>
              <a:t>7 декабря 2018г в 15 ч.00 мин.</a:t>
            </a:r>
            <a:endParaRPr lang="ru-RU" altLang="ru-RU" sz="2000" i="1" dirty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pPr algn="ctr">
              <a:spcBef>
                <a:spcPts val="100"/>
              </a:spcBef>
            </a:pPr>
            <a:r>
              <a:rPr lang="ru-RU" altLang="ru-RU" sz="2000" dirty="0">
                <a:solidFill>
                  <a:srgbClr val="0000FF"/>
                </a:solidFill>
                <a:latin typeface="Trebuchet MS" panose="020B0603020202020204" pitchFamily="34" charset="0"/>
              </a:rPr>
              <a:t>в зале заседаний администрации </a:t>
            </a:r>
            <a:r>
              <a:rPr lang="ru-RU" altLang="ru-RU" sz="2000" dirty="0" err="1" smtClean="0">
                <a:solidFill>
                  <a:srgbClr val="0000FF"/>
                </a:solidFill>
                <a:latin typeface="Trebuchet MS" panose="020B0603020202020204" pitchFamily="34" charset="0"/>
              </a:rPr>
              <a:t>Тоншаевского</a:t>
            </a:r>
            <a:r>
              <a:rPr lang="ru-RU" altLang="ru-RU" sz="2000" dirty="0" smtClean="0">
                <a:solidFill>
                  <a:srgbClr val="0000FF"/>
                </a:solidFill>
                <a:latin typeface="Trebuchet MS" panose="020B0603020202020204" pitchFamily="34" charset="0"/>
              </a:rPr>
              <a:t> района</a:t>
            </a:r>
            <a:endParaRPr lang="ru-RU" altLang="ru-RU" sz="2000" dirty="0">
              <a:latin typeface="Trebuchet MS" panose="020B0603020202020204" pitchFamily="34" charset="0"/>
            </a:endParaRPr>
          </a:p>
          <a:p>
            <a:pPr algn="ctr">
              <a:spcBef>
                <a:spcPts val="50"/>
              </a:spcBef>
            </a:pPr>
            <a:r>
              <a:rPr lang="ru-RU" altLang="ru-RU" sz="2000" i="1" dirty="0">
                <a:solidFill>
                  <a:srgbClr val="097055"/>
                </a:solidFill>
                <a:latin typeface="Trebuchet MS" panose="020B0603020202020204" pitchFamily="34" charset="0"/>
              </a:rPr>
              <a:t>по адресу: </a:t>
            </a:r>
            <a:r>
              <a:rPr lang="ru-RU" altLang="ru-RU" sz="2000" i="1" dirty="0" err="1" smtClean="0">
                <a:solidFill>
                  <a:srgbClr val="097055"/>
                </a:solidFill>
                <a:latin typeface="Trebuchet MS" panose="020B0603020202020204" pitchFamily="34" charset="0"/>
              </a:rPr>
              <a:t>р.п.Тоншаево</a:t>
            </a:r>
            <a:r>
              <a:rPr lang="ru-RU" altLang="ru-RU" sz="2000" i="1" dirty="0" smtClean="0">
                <a:solidFill>
                  <a:srgbClr val="097055"/>
                </a:solidFill>
                <a:latin typeface="Trebuchet MS" panose="020B0603020202020204" pitchFamily="34" charset="0"/>
              </a:rPr>
              <a:t>, ул. Свердлова,д.2а</a:t>
            </a:r>
            <a:endParaRPr lang="ru-RU" altLang="ru-RU" sz="2000" dirty="0">
              <a:latin typeface="Trebuchet MS" panose="020B0603020202020204" pitchFamily="34" charset="0"/>
            </a:endParaRPr>
          </a:p>
          <a:p>
            <a:endParaRPr lang="ru-RU" sz="2000" dirty="0"/>
          </a:p>
        </p:txBody>
      </p:sp>
      <p:sp>
        <p:nvSpPr>
          <p:cNvPr id="4" name="Заголовок 3"/>
          <p:cNvSpPr>
            <a:spLocks noGrp="1" noChangeArrowheads="1"/>
          </p:cNvSpPr>
          <p:nvPr>
            <p:ph type="title"/>
          </p:nvPr>
        </p:nvSpPr>
        <p:spPr bwMode="auto">
          <a:xfrm>
            <a:off x="1851378" y="220386"/>
            <a:ext cx="96252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ПУБЛИЧНЫЕ СЛУШАНИЯ ПО ПРОЕКТУ БЮДЖЕТА </a:t>
            </a:r>
          </a:p>
        </p:txBody>
      </p:sp>
      <p:pic>
        <p:nvPicPr>
          <p:cNvPr id="5" name="Picture 8" descr="_DSC626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9171" y="5697940"/>
            <a:ext cx="3698544" cy="1160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43" y="0"/>
            <a:ext cx="1238250" cy="181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4763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8518" y="61782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2934815" y="114203"/>
            <a:ext cx="8717507" cy="602776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alt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«Бюджет для граждан»?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036581" y="861875"/>
            <a:ext cx="9867330" cy="4201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spcBef>
                <a:spcPts val="580"/>
              </a:spcBef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Бюджет для граждан» познакомит Вас с положениями проекта основного финансового документа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Тоншаевского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муниципального района – решения Земского собрания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Тоншаевского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муниципального  района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“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бюджете муниципального района на 2019 год и плановый период 2020 и 2021 годов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”</a:t>
            </a:r>
          </a:p>
          <a:p>
            <a:pPr marL="274320" indent="-274320">
              <a:spcBef>
                <a:spcPts val="580"/>
              </a:spcBef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В документе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доступной форме представлено описание доходов, расходов бюджета и их структуры, приоритетные направления расходования бюджетных средств, объемы бюджетных ассигнований, направляемых на финансирование социально-значимых мероприятий в сфере образования, культуры, физической культуры и спорта, социальной политики и в других сферах.</a:t>
            </a:r>
          </a:p>
          <a:p>
            <a:pPr marL="274320" indent="-274320">
              <a:spcBef>
                <a:spcPts val="580"/>
              </a:spcBef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Представленная информация предназначена для широкого круга пользователей и будет интересна и полезна как студентам, педагогам, врачам, молодым семьям, так и пенсионерам и другим категориям населения, так как бюджет муниципального района затрагивает интересы каждого жителя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Тоншаевского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муниципального района.</a:t>
            </a:r>
          </a:p>
          <a:p>
            <a:pPr marL="274320" indent="-274320" algn="just">
              <a:spcBef>
                <a:spcPts val="580"/>
              </a:spcBef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     </a:t>
            </a:r>
            <a:endParaRPr lang="ru-RU" dirty="0"/>
          </a:p>
        </p:txBody>
      </p:sp>
      <p:pic>
        <p:nvPicPr>
          <p:cNvPr id="6" name="Picture 16" descr="https://s.vtambove.ru/localStorage/news/9b/a7/98/96/9ba79896_resizedScaled_1020to67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6069" y="5099545"/>
            <a:ext cx="2915478" cy="1527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2393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100" y="119576"/>
            <a:ext cx="9029700" cy="827909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n w="1143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бюджета</a:t>
            </a:r>
            <a:endParaRPr lang="ru-RU" sz="2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298948" y="1014897"/>
            <a:ext cx="9308852" cy="179004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349372" y="1032757"/>
            <a:ext cx="68079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Государственный бюджет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</a:rPr>
              <a:t>Важнейший </a:t>
            </a:r>
            <a:r>
              <a:rPr lang="ru-RU" dirty="0">
                <a:solidFill>
                  <a:schemeClr val="bg1"/>
                </a:solidFill>
              </a:rPr>
              <a:t>финансовый документ страны предназначенный для финансового обеспечения задач и функций государства и местного самоуправления. Бюджет городского округа город Первомайск это план доходов и расходов городского округа город Первомайск Нижегородской области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298948" y="2857392"/>
            <a:ext cx="9308852" cy="1790047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298948" y="4719385"/>
            <a:ext cx="9308852" cy="179004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460528" y="3096949"/>
            <a:ext cx="66967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bg1"/>
                </a:solidFill>
              </a:rPr>
              <a:t>Бюджет организации</a:t>
            </a:r>
          </a:p>
          <a:p>
            <a:pPr algn="just"/>
            <a:r>
              <a:rPr lang="ru-RU" dirty="0">
                <a:solidFill>
                  <a:schemeClr val="bg1"/>
                </a:solidFill>
              </a:rPr>
              <a:t>Календарный план доходов и расходов организации, составляется в натуральном и/или денежном выражении и определяет потребность компании в ресурсах, необходимых для получения прогнозируемых доходов</a:t>
            </a:r>
            <a:endParaRPr lang="ru-RU" dirty="0" smtClean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60528" y="5087322"/>
            <a:ext cx="6696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bg1"/>
                </a:solidFill>
              </a:rPr>
              <a:t>Семейный бюджет</a:t>
            </a:r>
          </a:p>
          <a:p>
            <a:pPr algn="just"/>
            <a:r>
              <a:rPr lang="ru-RU" dirty="0">
                <a:solidFill>
                  <a:schemeClr val="bg1"/>
                </a:solidFill>
              </a:rPr>
              <a:t>Обычный план доходов и расходов семьи на определенный промежуток времени</a:t>
            </a:r>
            <a:endParaRPr lang="ru-RU" dirty="0" smtClean="0">
              <a:solidFill>
                <a:schemeClr val="bg1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910" b="44434" l="16797" r="24688">
                        <a14:foregroundMark x1="21328" y1="36816" x2="21328" y2="368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856" t="34442" r="74249" b="54260"/>
          <a:stretch/>
        </p:blipFill>
        <p:spPr bwMode="auto">
          <a:xfrm>
            <a:off x="2741702" y="1309840"/>
            <a:ext cx="1164916" cy="1102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5308" b="65306" l="18106" r="24609">
                        <a14:foregroundMark x1="20234" y1="57813" x2="22969" y2="60547"/>
                        <a14:foregroundMark x1="21797" y1="59473" x2="23672" y2="56445"/>
                        <a14:foregroundMark x1="22656" y1="58008" x2="20625" y2="56836"/>
                        <a14:foregroundMark x1="20234" y1="57715" x2="19766" y2="56836"/>
                        <a14:foregroundMark x1="21328" y1="59473" x2="19766" y2="63770"/>
                        <a14:foregroundMark x1="21406" y1="59375" x2="23750" y2="63770"/>
                        <a14:foregroundMark x1="20156" y1="63379" x2="22656" y2="634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293" t="54058" r="74578" b="33444"/>
          <a:stretch/>
        </p:blipFill>
        <p:spPr bwMode="auto">
          <a:xfrm>
            <a:off x="3018977" y="3267076"/>
            <a:ext cx="991023" cy="1219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6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4414" b="85254" l="18047" r="25234">
                        <a14:foregroundMark x1="23828" y1="77051" x2="23828" y2="770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293" t="73201" r="74578" b="13400"/>
          <a:stretch/>
        </p:blipFill>
        <p:spPr bwMode="auto">
          <a:xfrm>
            <a:off x="3018977" y="5050346"/>
            <a:ext cx="991023" cy="130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7" descr="logo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28518" y="61782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65093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26679" y="132142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 </a:t>
            </a:r>
            <a:r>
              <a:rPr lang="ru-RU" sz="2800" b="1" dirty="0" smtClean="0">
                <a:ln w="1143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государственного бюджета</a:t>
            </a:r>
            <a:endParaRPr lang="ru-RU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095500" y="990982"/>
            <a:ext cx="8623300" cy="5040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Государственный бюджет</a:t>
            </a:r>
            <a:endParaRPr lang="ru-RU" sz="32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60104" y="1914249"/>
            <a:ext cx="4752528" cy="1494166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dirty="0"/>
              <a:t>Государственные доходы </a:t>
            </a:r>
            <a:r>
              <a:rPr lang="ru-RU" sz="1600" dirty="0" smtClean="0"/>
              <a:t>– это </a:t>
            </a:r>
            <a:r>
              <a:rPr lang="ru-RU" sz="1600" dirty="0"/>
              <a:t>денежные средства, поступающие в безвозмездном и безвозвратном порядке в соответствии с законодательством Российской Федерации в </a:t>
            </a:r>
            <a:r>
              <a:rPr lang="ru-RU" sz="1600" dirty="0" smtClean="0"/>
              <a:t>распоряжение </a:t>
            </a:r>
            <a:r>
              <a:rPr lang="ru-RU" sz="1600" dirty="0"/>
              <a:t>органов </a:t>
            </a:r>
            <a:r>
              <a:rPr lang="ru-RU" sz="1600" dirty="0" smtClean="0"/>
              <a:t>государственной власти Российской Федерации</a:t>
            </a:r>
            <a:endParaRPr lang="ru-RU" sz="16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56466" y="3780780"/>
            <a:ext cx="2232248" cy="208823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dirty="0"/>
              <a:t>Налоговые доходы </a:t>
            </a:r>
            <a:r>
              <a:rPr lang="ru-RU" sz="1200" dirty="0"/>
              <a:t>– федеральные налоги и сборы. Их перечень и ставки определяются налоговым законодательством </a:t>
            </a:r>
            <a:r>
              <a:rPr lang="ru-RU" sz="1200" dirty="0" smtClean="0"/>
              <a:t>РФ, а пропорции распределения между бюджетами разных уровней бюджетным законодательством РФ</a:t>
            </a:r>
            <a:endParaRPr lang="ru-RU" sz="12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807656" y="3789040"/>
            <a:ext cx="2952328" cy="208823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dirty="0"/>
              <a:t>Неналоговые доходы </a:t>
            </a:r>
            <a:r>
              <a:rPr lang="ru-RU" sz="1200" dirty="0"/>
              <a:t>– доходы от имущества, находящегося в госсобственности или от деятельности; от продажи имущества, находящегося в госсобственности; от продажи земли и нематериальных активов; административные платежи и сборы; штрафные санкции, возмещение ущерба и прочие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739368" y="6042733"/>
            <a:ext cx="1656184" cy="64807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Безвозмездные поступления</a:t>
            </a:r>
            <a:endParaRPr lang="ru-RU" sz="16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980536" y="2204864"/>
            <a:ext cx="3168352" cy="367240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dirty="0"/>
              <a:t>Государственные расходы-это экономические отношения, возникающие </a:t>
            </a:r>
            <a:r>
              <a:rPr lang="ru-RU" dirty="0" smtClean="0"/>
              <a:t>в </a:t>
            </a:r>
            <a:r>
              <a:rPr lang="ru-RU" dirty="0"/>
              <a:t>связи с распределением фонда денежных средств государства и его использование по отраслевому, целевому и территориальному назначению</a:t>
            </a:r>
          </a:p>
        </p:txBody>
      </p:sp>
      <p:cxnSp>
        <p:nvCxnSpPr>
          <p:cNvPr id="12" name="Прямая соединительная линия 11"/>
          <p:cNvCxnSpPr>
            <a:endCxn id="10" idx="0"/>
          </p:cNvCxnSpPr>
          <p:nvPr/>
        </p:nvCxnSpPr>
        <p:spPr>
          <a:xfrm>
            <a:off x="9564712" y="1533624"/>
            <a:ext cx="0" cy="67124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4940300" y="1533624"/>
            <a:ext cx="0" cy="38062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4940300" y="3408415"/>
            <a:ext cx="0" cy="37236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3670300" y="3408415"/>
            <a:ext cx="38100" cy="263431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2425700" y="3408415"/>
            <a:ext cx="0" cy="38062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7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8518" y="61782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17127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70492" y="216771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n w="11430"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семейного бюджета</a:t>
            </a:r>
            <a:endParaRPr lang="ru-RU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35189" y="1568254"/>
            <a:ext cx="18796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выплаты(пенсия, стипендия, пособия)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284" y="1460871"/>
            <a:ext cx="1299789" cy="1206635"/>
          </a:xfrm>
          <a:prstGeom prst="ellipse">
            <a:avLst/>
          </a:prstGeom>
        </p:spPr>
      </p:pic>
      <p:sp>
        <p:nvSpPr>
          <p:cNvPr id="7" name="Овал 6"/>
          <p:cNvSpPr/>
          <p:nvPr/>
        </p:nvSpPr>
        <p:spPr>
          <a:xfrm>
            <a:off x="6331415" y="1442845"/>
            <a:ext cx="1944216" cy="151216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Семейные доходы</a:t>
            </a:r>
            <a:endParaRPr lang="ru-RU" sz="20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79197" y="1145391"/>
            <a:ext cx="1169171" cy="1022363"/>
          </a:xfrm>
          <a:prstGeom prst="ellipse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140" y="2306918"/>
            <a:ext cx="1027710" cy="995559"/>
          </a:xfrm>
          <a:prstGeom prst="ellipse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748368" y="1450562"/>
            <a:ext cx="16185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Заработная плата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748368" y="2446298"/>
            <a:ext cx="2113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Проценты от банковских вложений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5462517" y="4068188"/>
            <a:ext cx="1950352" cy="159786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Семейные расходы</a:t>
            </a:r>
            <a:endParaRPr lang="ru-RU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163252" y="3571360"/>
            <a:ext cx="1907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Одежда и обувь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265" y="3302477"/>
            <a:ext cx="1112037" cy="1184466"/>
          </a:xfrm>
          <a:prstGeom prst="ellipse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51549" y="4404915"/>
            <a:ext cx="20517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Культурно-бытовые услуги, путешествия и прочие расходы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703" y="4239225"/>
            <a:ext cx="1124789" cy="1103242"/>
          </a:xfrm>
          <a:prstGeom prst="ellipse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877409" y="5762533"/>
            <a:ext cx="22322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Налоги, страхование,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образование, </a:t>
            </a:r>
            <a:r>
              <a:rPr lang="ru-RU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лечение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333" y="5386175"/>
            <a:ext cx="1036845" cy="1115022"/>
          </a:xfrm>
          <a:prstGeom prst="ellipse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085" y="5643372"/>
            <a:ext cx="1071736" cy="1170357"/>
          </a:xfrm>
          <a:prstGeom prst="ellipse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871486" y="5924027"/>
            <a:ext cx="23831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Непродовольственные товары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3660" y="3420429"/>
            <a:ext cx="1157826" cy="1135933"/>
          </a:xfrm>
          <a:prstGeom prst="ellipse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067756" y="3729988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5690" y="4619270"/>
            <a:ext cx="907708" cy="1083188"/>
          </a:xfrm>
          <a:prstGeom prst="round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868979" y="4643413"/>
            <a:ext cx="18722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Обязательные коммунальные платежи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Прямая со стрелкой 26"/>
          <p:cNvCxnSpPr/>
          <p:nvPr/>
        </p:nvCxnSpPr>
        <p:spPr>
          <a:xfrm>
            <a:off x="5806854" y="2167754"/>
            <a:ext cx="42133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>
            <a:off x="8275631" y="1854200"/>
            <a:ext cx="303566" cy="76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 flipV="1">
            <a:off x="8138933" y="2512804"/>
            <a:ext cx="523684" cy="15470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7303523" y="4239225"/>
            <a:ext cx="410137" cy="1656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23" idx="1"/>
          </p:cNvCxnSpPr>
          <p:nvPr/>
        </p:nvCxnSpPr>
        <p:spPr>
          <a:xfrm flipH="1" flipV="1">
            <a:off x="7412869" y="5003940"/>
            <a:ext cx="1282821" cy="1569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endCxn id="12" idx="5"/>
          </p:cNvCxnSpPr>
          <p:nvPr/>
        </p:nvCxnSpPr>
        <p:spPr>
          <a:xfrm flipH="1" flipV="1">
            <a:off x="7127247" y="5432054"/>
            <a:ext cx="411838" cy="4411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stCxn id="14" idx="6"/>
            <a:endCxn id="12" idx="1"/>
          </p:cNvCxnSpPr>
          <p:nvPr/>
        </p:nvCxnSpPr>
        <p:spPr>
          <a:xfrm>
            <a:off x="4986302" y="3894710"/>
            <a:ext cx="761837" cy="40748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>
            <a:stCxn id="16" idx="6"/>
          </p:cNvCxnSpPr>
          <p:nvPr/>
        </p:nvCxnSpPr>
        <p:spPr>
          <a:xfrm flipV="1">
            <a:off x="4070492" y="4732819"/>
            <a:ext cx="1392025" cy="580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flipV="1">
            <a:off x="5080178" y="5399627"/>
            <a:ext cx="545922" cy="26642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48" name="Picture 7" descr="logo">
            <a:hlinkClick r:id="rId11"/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028518" y="61782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94333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3109" y="166048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2768600" y="166048"/>
            <a:ext cx="87503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Сбалансированность бюджета по доходам и расходам – основополагающее требование, предъявляемое к органам исполнительной власти и органам местного самоуправления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3" t="7329" r="18751" b="3979"/>
          <a:stretch/>
        </p:blipFill>
        <p:spPr>
          <a:xfrm>
            <a:off x="2726990" y="1587451"/>
            <a:ext cx="873055" cy="11836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59272" y="1994576"/>
            <a:ext cx="1109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Двойная стрелка влево/вправо 8"/>
          <p:cNvSpPr/>
          <p:nvPr/>
        </p:nvSpPr>
        <p:spPr>
          <a:xfrm>
            <a:off x="4469556" y="1643674"/>
            <a:ext cx="3740277" cy="1088546"/>
          </a:xfrm>
          <a:prstGeom prst="leftRightArrow">
            <a:avLst/>
          </a:prstGeom>
          <a:solidFill>
            <a:srgbClr val="92D05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4791522" y="1895559"/>
            <a:ext cx="3096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Бездефицитный  бюджет</a:t>
            </a:r>
          </a:p>
          <a:p>
            <a:pPr algn="ctr"/>
            <a:r>
              <a:rPr lang="ru-RU" sz="1600" dirty="0" smtClean="0"/>
              <a:t>Доходы=Расходы</a:t>
            </a:r>
            <a:endParaRPr lang="ru-RU" sz="16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78" t="7626" r="13790" b="12785"/>
          <a:stretch/>
        </p:blipFill>
        <p:spPr>
          <a:xfrm>
            <a:off x="8531799" y="1564700"/>
            <a:ext cx="868236" cy="124649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647640" y="1936498"/>
            <a:ext cx="1109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16349" y="2943999"/>
            <a:ext cx="1109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sz="20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3" t="7329" r="18751" b="3979"/>
          <a:stretch/>
        </p:blipFill>
        <p:spPr>
          <a:xfrm>
            <a:off x="1423021" y="3434969"/>
            <a:ext cx="960581" cy="131041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638053" y="2920265"/>
            <a:ext cx="1109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78" t="7626" r="13790" b="12785"/>
          <a:stretch/>
        </p:blipFill>
        <p:spPr>
          <a:xfrm>
            <a:off x="3525504" y="3232443"/>
            <a:ext cx="1249649" cy="1671588"/>
          </a:xfrm>
          <a:prstGeom prst="rect">
            <a:avLst/>
          </a:prstGeom>
        </p:spPr>
      </p:pic>
      <p:sp>
        <p:nvSpPr>
          <p:cNvPr id="18" name="Выгнутая вниз стрелка 17"/>
          <p:cNvSpPr/>
          <p:nvPr/>
        </p:nvSpPr>
        <p:spPr>
          <a:xfrm>
            <a:off x="3848278" y="4386443"/>
            <a:ext cx="1281814" cy="536153"/>
          </a:xfrm>
          <a:prstGeom prst="curvedUp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12987" y="5190996"/>
            <a:ext cx="4749552" cy="154776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Дефицит</a:t>
            </a:r>
          </a:p>
          <a:p>
            <a:pPr algn="ctr"/>
            <a:r>
              <a:rPr lang="ru-RU" dirty="0" smtClean="0"/>
              <a:t> Расходы</a:t>
            </a:r>
            <a:r>
              <a:rPr lang="en-US" dirty="0" smtClean="0"/>
              <a:t>&gt;</a:t>
            </a:r>
            <a:r>
              <a:rPr lang="ru-RU" dirty="0" smtClean="0"/>
              <a:t>Доходы</a:t>
            </a:r>
            <a:br>
              <a:rPr lang="ru-RU" dirty="0" smtClean="0"/>
            </a:br>
            <a:r>
              <a:rPr lang="ru-RU" dirty="0" smtClean="0"/>
              <a:t>В случае превышения расходов над доходами образуется дефицит бюджета(необходимы источники покрытия дефицита)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7143750" y="2861034"/>
            <a:ext cx="1109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sz="20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3" t="7329" r="18751" b="3979"/>
          <a:stretch/>
        </p:blipFill>
        <p:spPr>
          <a:xfrm>
            <a:off x="7323564" y="3344109"/>
            <a:ext cx="1128603" cy="1310411"/>
          </a:xfrm>
          <a:prstGeom prst="rect">
            <a:avLst/>
          </a:prstGeom>
        </p:spPr>
      </p:pic>
      <p:sp>
        <p:nvSpPr>
          <p:cNvPr id="22" name="Выгнутая вверх стрелка 21"/>
          <p:cNvSpPr/>
          <p:nvPr/>
        </p:nvSpPr>
        <p:spPr>
          <a:xfrm>
            <a:off x="6737744" y="3404371"/>
            <a:ext cx="1109328" cy="605888"/>
          </a:xfrm>
          <a:prstGeom prst="curvedDownArrow">
            <a:avLst/>
          </a:prstGeom>
          <a:solidFill>
            <a:srgbClr val="FF000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78" t="7626" r="13790" b="12785"/>
          <a:stretch/>
        </p:blipFill>
        <p:spPr>
          <a:xfrm>
            <a:off x="9162098" y="3198645"/>
            <a:ext cx="1308670" cy="1417435"/>
          </a:xfrm>
          <a:prstGeom prst="rect">
            <a:avLst/>
          </a:prstGeom>
        </p:spPr>
      </p:pic>
      <p:sp>
        <p:nvSpPr>
          <p:cNvPr id="24" name="Выгнутая вниз стрелка 23"/>
          <p:cNvSpPr/>
          <p:nvPr/>
        </p:nvSpPr>
        <p:spPr>
          <a:xfrm>
            <a:off x="9484575" y="4305622"/>
            <a:ext cx="1353829" cy="503430"/>
          </a:xfrm>
          <a:prstGeom prst="curvedUp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944863" y="5269436"/>
            <a:ext cx="4434471" cy="146932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Профицит</a:t>
            </a:r>
          </a:p>
          <a:p>
            <a:pPr algn="ctr"/>
            <a:r>
              <a:rPr lang="ru-RU" dirty="0" smtClean="0"/>
              <a:t>Доходы</a:t>
            </a:r>
            <a:r>
              <a:rPr lang="en-US" dirty="0" smtClean="0"/>
              <a:t>&gt;</a:t>
            </a:r>
            <a:r>
              <a:rPr lang="ru-RU" dirty="0" smtClean="0"/>
              <a:t>Расходы</a:t>
            </a:r>
          </a:p>
          <a:p>
            <a:pPr algn="ctr"/>
            <a:r>
              <a:rPr lang="ru-RU" dirty="0" smtClean="0"/>
              <a:t>В случае превышения доходов над расходами образуется профицит бюджета (можно накапливать резервы)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9363519" y="2861034"/>
            <a:ext cx="11093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Выгнутая вверх стрелка 26"/>
          <p:cNvSpPr/>
          <p:nvPr/>
        </p:nvSpPr>
        <p:spPr>
          <a:xfrm>
            <a:off x="889112" y="3678104"/>
            <a:ext cx="1109328" cy="605888"/>
          </a:xfrm>
          <a:prstGeom prst="curvedDownArrow">
            <a:avLst/>
          </a:prstGeom>
          <a:solidFill>
            <a:srgbClr val="FF000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201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8217" y="200025"/>
            <a:ext cx="10038497" cy="1325563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чем основано составление проекта бюджета </a:t>
            </a:r>
            <a:r>
              <a:rPr lang="ru-RU" alt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</a:t>
            </a:r>
            <a:r>
              <a:rPr lang="ru-RU" alt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</a:t>
            </a:r>
            <a:endParaRPr lang="ru-RU" sz="2800" b="1" dirty="0">
              <a:solidFill>
                <a:srgbClr val="7030A0"/>
              </a:solidFill>
            </a:endParaRPr>
          </a:p>
        </p:txBody>
      </p:sp>
      <p:pic>
        <p:nvPicPr>
          <p:cNvPr id="4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0154" y="230188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с двумя скругленными соседними углами 4"/>
          <p:cNvSpPr/>
          <p:nvPr/>
        </p:nvSpPr>
        <p:spPr>
          <a:xfrm>
            <a:off x="2325634" y="1714488"/>
            <a:ext cx="9247290" cy="1071570"/>
          </a:xfrm>
          <a:prstGeom prst="round2Same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/>
              <a:t>Составление проекта бюджета  муниципального района основывается на: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254196" y="2857496"/>
            <a:ext cx="2714644" cy="500066"/>
          </a:xfrm>
          <a:prstGeom prst="round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/>
              <a:t>1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254196" y="3473245"/>
            <a:ext cx="2714644" cy="307183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Прогнозе социально – экономического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развития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Тоншаевского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муниципального района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591957" y="2857496"/>
            <a:ext cx="2714644" cy="500066"/>
          </a:xfrm>
          <a:prstGeom prst="round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/>
              <a:t>2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929718" y="2897478"/>
            <a:ext cx="2643206" cy="428628"/>
          </a:xfrm>
          <a:prstGeom prst="round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/>
              <a:t>3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520519" y="3473245"/>
            <a:ext cx="2786082" cy="300039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Основных направлениях налоговой и бюджетной политики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072594" y="3437526"/>
            <a:ext cx="2500330" cy="307183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Муниципальных программах муниципального района</a:t>
            </a:r>
          </a:p>
        </p:txBody>
      </p:sp>
      <p:pic>
        <p:nvPicPr>
          <p:cNvPr id="1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0154" y="260350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06913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3682927"/>
              </p:ext>
            </p:extLst>
          </p:nvPr>
        </p:nvGraphicFramePr>
        <p:xfrm>
          <a:off x="1752600" y="1270000"/>
          <a:ext cx="10172700" cy="3584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0389571"/>
              </p:ext>
            </p:extLst>
          </p:nvPr>
        </p:nvGraphicFramePr>
        <p:xfrm>
          <a:off x="1752600" y="4537075"/>
          <a:ext cx="10172700" cy="1698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9" name="Picture 7" descr="logo">
            <a:hlinkClick r:id="rId12"/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19654" y="161925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2856088" y="161925"/>
            <a:ext cx="8500533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происходит составление проекта бюджета </a:t>
            </a:r>
            <a:r>
              <a:rPr lang="ru-RU" altLang="ru-RU" sz="28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alt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8001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002508" y="288286"/>
            <a:ext cx="8455714" cy="1143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alt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 </a:t>
            </a:r>
            <a:br>
              <a:rPr lang="ru-RU" alt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ежегодное формирование и исполнение бюджета</a:t>
            </a:r>
          </a:p>
        </p:txBody>
      </p:sp>
      <p:pic>
        <p:nvPicPr>
          <p:cNvPr id="7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3109" y="166048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05719" y="1709328"/>
            <a:ext cx="657822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>
              <a:defRPr/>
            </a:pPr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Утверждение бюджета очередного года</a:t>
            </a:r>
          </a:p>
          <a:p>
            <a:pPr marL="274320" indent="-274320">
              <a:defRPr/>
            </a:pP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(органы местного самоуправления)</a:t>
            </a:r>
          </a:p>
          <a:p>
            <a:pPr marL="274320" indent="-274320">
              <a:defRPr/>
            </a:pPr>
            <a:endParaRPr lang="ru-RU" sz="16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defRPr/>
            </a:pPr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Исполнение бюджета в текущем году</a:t>
            </a:r>
          </a:p>
          <a:p>
            <a:pPr marL="274320" indent="-274320">
              <a:defRPr/>
            </a:pP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(органы местного самоуправления: администрация, финансовые органы)</a:t>
            </a:r>
          </a:p>
          <a:p>
            <a:pPr marL="274320" indent="-274320">
              <a:defRPr/>
            </a:pPr>
            <a:endParaRPr lang="ru-RU" sz="16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defRPr/>
            </a:pPr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Формирование отчета об исполнении бюджета предыдущего года</a:t>
            </a:r>
          </a:p>
          <a:p>
            <a:pPr marL="274320" indent="-274320">
              <a:defRPr/>
            </a:pP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(органы местного самоуправления)</a:t>
            </a:r>
          </a:p>
          <a:p>
            <a:pPr marL="274320" indent="-274320">
              <a:defRPr/>
            </a:pPr>
            <a:endParaRPr lang="ru-RU" sz="16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defRPr/>
            </a:pPr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Утверждение отчета об исполнении бюджета предыдущего года</a:t>
            </a:r>
          </a:p>
          <a:p>
            <a:pPr marL="274320" indent="-274320">
              <a:defRPr/>
            </a:pP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(законодательные, представительные органы местного самоуправления)</a:t>
            </a:r>
          </a:p>
          <a:p>
            <a:pPr marL="274320" indent="-274320">
              <a:defRPr/>
            </a:pPr>
            <a:endParaRPr lang="ru-RU" sz="16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defRPr/>
            </a:pPr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Составление проекта бюджета очередного года </a:t>
            </a:r>
          </a:p>
          <a:p>
            <a:pPr marL="274320" indent="-274320">
              <a:defRPr/>
            </a:pP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(органы местного самоуправления)</a:t>
            </a:r>
          </a:p>
          <a:p>
            <a:pPr marL="274320" indent="-274320">
              <a:defRPr/>
            </a:pPr>
            <a:endParaRPr lang="ru-RU" sz="16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>
              <a:defRPr/>
            </a:pPr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Рассмотрение проекта бюджета очередного года</a:t>
            </a:r>
          </a:p>
          <a:p>
            <a:pPr marL="274320" indent="-274320">
              <a:defRPr/>
            </a:pP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(законодательные , представительные органы местного самоуправления)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655606" y="1709328"/>
            <a:ext cx="436273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- принятие Решения  Земского собрания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Тоншаевского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муниципального района о бюджете на очередной финансовый год и плановый период</a:t>
            </a:r>
          </a:p>
          <a:p>
            <a:pPr marL="274320" indent="-274320" algn="ctr">
              <a:defRPr/>
            </a:pP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marL="274320" indent="-274320" algn="ctr"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- получение доходов бюджета и распределение бюджетных средств в соответствии с решением о бюджете</a:t>
            </a:r>
          </a:p>
          <a:p>
            <a:pPr marL="274320" indent="-274320" algn="ctr">
              <a:defRPr/>
            </a:pP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marL="274320" indent="-274320" algn="ctr">
              <a:defRPr/>
            </a:pP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marL="274320" indent="-274320" algn="ctr">
              <a:defRPr/>
            </a:pP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    -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принятие решения об исполнении бюджета за отчетный финансовый период</a:t>
            </a:r>
          </a:p>
          <a:p>
            <a:pPr marL="274320" indent="-274320" algn="ctr">
              <a:buFontTx/>
              <a:buChar char="-"/>
              <a:defRPr/>
            </a:pP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marL="274320" indent="-274320" algn="ctr">
              <a:buFontTx/>
              <a:buChar char="-"/>
              <a:defRPr/>
            </a:pP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marL="274320" indent="-274320" algn="ctr">
              <a:buFontTx/>
              <a:buChar char="-"/>
              <a:defRPr/>
            </a:pP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       -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подготовка экономического обоснования доходов и расходов бюджета</a:t>
            </a:r>
          </a:p>
        </p:txBody>
      </p:sp>
    </p:spTree>
    <p:extLst>
      <p:ext uri="{BB962C8B-B14F-4D97-AF65-F5344CB8AC3E}">
        <p14:creationId xmlns:p14="http://schemas.microsoft.com/office/powerpoint/2010/main" val="302275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2736" y="81395"/>
            <a:ext cx="9029700" cy="1325563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МОДЕЛЬНЫЙ БЮДЖЕТ</a:t>
            </a:r>
            <a:br>
              <a:rPr lang="ru-RU" alt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этап межбюджетных отношений </a:t>
            </a:r>
            <a:endParaRPr lang="ru-RU" sz="2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61469"/>
            <a:ext cx="7034102" cy="5496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2734958" y="2086050"/>
            <a:ext cx="156418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ru-RU" altLang="ru-RU" sz="1200" dirty="0"/>
              <a:t>Внутри каждой группы расходов выделены расходы наиболее ярко характеризующие конкретную группу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300393" y="3229860"/>
            <a:ext cx="1871663" cy="138430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050" dirty="0">
                <a:latin typeface="Arial" charset="0"/>
              </a:rPr>
              <a:t>Расчетный объем расходов по каждой группе опред. как средний объем расходов по группе обязательств, скоррек. на показатель приведения и коэффициенты удорожания</a:t>
            </a: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622128" y="5069861"/>
            <a:ext cx="158432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ru-RU" altLang="ru-RU" sz="1300" dirty="0"/>
              <a:t>Расходы инвестиционного характера не учитываются</a:t>
            </a: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906343" y="3301895"/>
            <a:ext cx="1873250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ru-RU" altLang="ru-RU" sz="1300" dirty="0"/>
              <a:t>Группировка муниципальных образований по численности и типу населения</a:t>
            </a: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3854153" y="5064536"/>
            <a:ext cx="1584325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ru-RU" altLang="ru-RU" sz="1300" dirty="0"/>
              <a:t>Расходы на органы МСУ рассчитываются в отдельном блоке расходов</a:t>
            </a:r>
          </a:p>
        </p:txBody>
      </p:sp>
      <p:sp>
        <p:nvSpPr>
          <p:cNvPr id="12" name="Овал 11"/>
          <p:cNvSpPr/>
          <p:nvPr/>
        </p:nvSpPr>
        <p:spPr>
          <a:xfrm>
            <a:off x="2783717" y="3402726"/>
            <a:ext cx="1439863" cy="1223962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Основные подходы методики</a:t>
            </a:r>
          </a:p>
        </p:txBody>
      </p:sp>
      <p:sp>
        <p:nvSpPr>
          <p:cNvPr id="15" name="TextBox 19"/>
          <p:cNvSpPr txBox="1">
            <a:spLocks noChangeArrowheads="1"/>
          </p:cNvSpPr>
          <p:nvPr/>
        </p:nvSpPr>
        <p:spPr bwMode="auto">
          <a:xfrm>
            <a:off x="7681070" y="5201396"/>
            <a:ext cx="2700337" cy="127793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just" eaLnBrk="1" hangingPunct="1"/>
            <a:r>
              <a:rPr lang="ru-RU" altLang="ru-RU" sz="1100" b="1" dirty="0"/>
              <a:t>КОЭФФИЦИЕНТЫ УДОРОЖАНИЯ</a:t>
            </a:r>
          </a:p>
          <a:p>
            <a:pPr algn="just" eaLnBrk="1" hangingPunct="1"/>
            <a:r>
              <a:rPr lang="ru-RU" altLang="ru-RU" sz="1100" dirty="0"/>
              <a:t>Масштаб, расселение, размещение населенных пунктов, стоимость </a:t>
            </a:r>
            <a:r>
              <a:rPr lang="ru-RU" altLang="ru-RU" sz="1100" dirty="0" err="1"/>
              <a:t>теплоэнергии</a:t>
            </a:r>
            <a:r>
              <a:rPr lang="ru-RU" altLang="ru-RU" sz="1100" dirty="0"/>
              <a:t>, стоимость жилья за 1 </a:t>
            </a:r>
            <a:r>
              <a:rPr lang="ru-RU" altLang="ru-RU" sz="1100" dirty="0" err="1"/>
              <a:t>кв.м</a:t>
            </a:r>
            <a:r>
              <a:rPr lang="ru-RU" altLang="ru-RU" sz="1100" dirty="0"/>
              <a:t>. к среднему по группе, рост оборота субъектов малого предпринимательства и т.д. </a:t>
            </a:r>
          </a:p>
        </p:txBody>
      </p:sp>
      <p:sp>
        <p:nvSpPr>
          <p:cNvPr id="16" name="TextBox 18"/>
          <p:cNvSpPr txBox="1">
            <a:spLocks noChangeArrowheads="1"/>
          </p:cNvSpPr>
          <p:nvPr/>
        </p:nvSpPr>
        <p:spPr bwMode="auto">
          <a:xfrm>
            <a:off x="7590311" y="3003935"/>
            <a:ext cx="3051482" cy="12772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ru-RU" altLang="ru-RU" sz="1100" b="1" dirty="0"/>
              <a:t>ПОКАЗАТЕЛИ ПРИВЕДЕНИЯ</a:t>
            </a:r>
          </a:p>
          <a:p>
            <a:pPr algn="just" eaLnBrk="1" hangingPunct="1"/>
            <a:r>
              <a:rPr lang="ru-RU" altLang="ru-RU" sz="1100" dirty="0"/>
              <a:t>Численность и половозрастной состав населения, количество объектов культурного наследия, протяженность дорог, площадь </a:t>
            </a:r>
            <a:r>
              <a:rPr lang="ru-RU" altLang="ru-RU" sz="1100" dirty="0" err="1"/>
              <a:t>мун</a:t>
            </a:r>
            <a:r>
              <a:rPr lang="ru-RU" altLang="ru-RU" sz="1100" dirty="0"/>
              <a:t>. жилищного фонда, протяженность улиц, проездов, набережных и т.д.</a:t>
            </a:r>
          </a:p>
        </p:txBody>
      </p:sp>
      <p:sp>
        <p:nvSpPr>
          <p:cNvPr id="17" name="TextBox 17"/>
          <p:cNvSpPr txBox="1">
            <a:spLocks noChangeArrowheads="1"/>
          </p:cNvSpPr>
          <p:nvPr/>
        </p:nvSpPr>
        <p:spPr bwMode="auto">
          <a:xfrm>
            <a:off x="6477892" y="1528967"/>
            <a:ext cx="3924300" cy="135413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just" eaLnBrk="1" hangingPunct="1"/>
            <a:r>
              <a:rPr lang="ru-RU" altLang="ru-RU" sz="1100" b="1" dirty="0"/>
              <a:t>ГРУППИРОВКА РАСХОДНЫХ ОБЯЗАТЕЛЬСТВ ПО РАЗДЕЛАМ</a:t>
            </a:r>
          </a:p>
          <a:p>
            <a:pPr algn="just" eaLnBrk="1" hangingPunct="1"/>
            <a:r>
              <a:rPr lang="ru-RU" altLang="ru-RU" sz="1000" dirty="0"/>
              <a:t>Общие государственные вопросы, национальная безопасность и правоохранительная деятельность, национальная экономика, жилищно-коммунальное хозяйство, охрана окружающей среды, образование, культура, кинематография, физическая культура и спорт, </a:t>
            </a:r>
            <a:r>
              <a:rPr lang="ru-RU" altLang="ru-RU" sz="1000" dirty="0" err="1"/>
              <a:t>сми</a:t>
            </a:r>
            <a:r>
              <a:rPr lang="ru-RU" altLang="ru-RU" sz="1000" dirty="0"/>
              <a:t>, обслуживание государственного и муниципального долга</a:t>
            </a:r>
          </a:p>
        </p:txBody>
      </p:sp>
      <p:cxnSp>
        <p:nvCxnSpPr>
          <p:cNvPr id="20" name="Прямая со стрелкой 19"/>
          <p:cNvCxnSpPr/>
          <p:nvPr/>
        </p:nvCxnSpPr>
        <p:spPr>
          <a:xfrm flipV="1">
            <a:off x="5145206" y="2019869"/>
            <a:ext cx="1281361" cy="7096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6477892" y="3390330"/>
            <a:ext cx="1112419" cy="1444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5873151" y="4735773"/>
            <a:ext cx="1717160" cy="8598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5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83109" y="166048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0838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33018" y="105723"/>
            <a:ext cx="9029700" cy="1325563"/>
          </a:xfrm>
          <a:noFill/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Группировка расходов бюджета</a:t>
            </a:r>
            <a:endParaRPr lang="ru-RU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1433392"/>
              </p:ext>
            </p:extLst>
          </p:nvPr>
        </p:nvGraphicFramePr>
        <p:xfrm>
          <a:off x="1562100" y="1825625"/>
          <a:ext cx="9791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Группа 4"/>
          <p:cNvGrpSpPr/>
          <p:nvPr/>
        </p:nvGrpSpPr>
        <p:grpSpPr>
          <a:xfrm>
            <a:off x="8694001" y="3806488"/>
            <a:ext cx="1886130" cy="1508904"/>
            <a:chOff x="6939514" y="1605161"/>
            <a:chExt cx="1886130" cy="1508904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6939514" y="1605161"/>
              <a:ext cx="1886130" cy="150890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7027902" y="1605161"/>
              <a:ext cx="1797742" cy="14205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6195" tIns="36195" rIns="36195" bIns="36195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900" kern="1200" dirty="0" smtClean="0"/>
            </a:p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900" kern="1200" dirty="0" smtClean="0"/>
                <a:t>По видам расходов</a:t>
              </a:r>
            </a:p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900" kern="1200" dirty="0"/>
            </a:p>
          </p:txBody>
        </p:sp>
      </p:grpSp>
      <p:sp>
        <p:nvSpPr>
          <p:cNvPr id="8" name="Стрелка влево 7"/>
          <p:cNvSpPr/>
          <p:nvPr/>
        </p:nvSpPr>
        <p:spPr>
          <a:xfrm rot="20200773">
            <a:off x="7409955" y="4530795"/>
            <a:ext cx="1221959" cy="565839"/>
          </a:xfrm>
          <a:prstGeom prst="leftArrow">
            <a:avLst>
              <a:gd name="adj1" fmla="val 60000"/>
              <a:gd name="adj2" fmla="val 50000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9" name="Picture 7" descr="logo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83109" y="166048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46715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0811" y="166048"/>
            <a:ext cx="9422102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Сбалансированность районного бюджета </a:t>
            </a:r>
            <a:b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доходам и расходам </a:t>
            </a:r>
            <a:endParaRPr lang="ru-RU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1945759"/>
              </p:ext>
            </p:extLst>
          </p:nvPr>
        </p:nvGraphicFramePr>
        <p:xfrm>
          <a:off x="2620811" y="1431286"/>
          <a:ext cx="6680838" cy="5032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83109" y="166048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 descr="https://perm.bbport.ru/upload/images/1(28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1649" y="2871560"/>
            <a:ext cx="2608743" cy="1776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1018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874947" y="21018"/>
            <a:ext cx="902970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чего состоит бюджетная система </a:t>
            </a:r>
            <a:r>
              <a:rPr lang="ru-RU" sz="28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</a:t>
            </a:r>
            <a:endParaRPr lang="ru-RU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3492742"/>
              </p:ext>
            </p:extLst>
          </p:nvPr>
        </p:nvGraphicFramePr>
        <p:xfrm>
          <a:off x="1205948" y="1635708"/>
          <a:ext cx="5155095" cy="49221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Picture 7" descr="logo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83109" y="166048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6661647" y="1793928"/>
            <a:ext cx="52297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b="1" u="sng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Тоншаевский</a:t>
            </a:r>
            <a:r>
              <a:rPr lang="ru-RU" b="1" u="sng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u="sng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район включает в себя </a:t>
            </a:r>
            <a:r>
              <a:rPr lang="ru-RU" b="1" u="sng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административно - территориальные образования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954372"/>
              </p:ext>
            </p:extLst>
          </p:nvPr>
        </p:nvGraphicFramePr>
        <p:xfrm>
          <a:off x="6661647" y="3006385"/>
          <a:ext cx="5132788" cy="34350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66394"/>
                <a:gridCol w="2566394"/>
              </a:tblGrid>
              <a:tr h="33546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Городские поселения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</a:t>
                      </a:r>
                      <a:r>
                        <a:rPr lang="ru-RU" sz="1400" b="1" u="none" strike="noStrike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р.п.Тоншаево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</a:t>
                      </a:r>
                      <a:r>
                        <a:rPr lang="ru-RU" sz="1400" b="1" u="none" strike="noStrike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р.п.Пижма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</a:t>
                      </a:r>
                      <a:r>
                        <a:rPr lang="ru-RU" sz="1400" b="1" u="none" strike="noStrike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р.п.Шайгино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753" marR="4675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Сельские поселения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</a:t>
                      </a:r>
                      <a:r>
                        <a:rPr lang="ru-RU" sz="1400" b="1" u="none" strike="noStrike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Кодочиговского</a:t>
                      </a:r>
                      <a:r>
                        <a:rPr lang="ru-RU" sz="1400" b="1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сельсовета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Администрация </a:t>
                      </a:r>
                      <a:r>
                        <a:rPr lang="ru-RU" sz="1400" b="1" u="none" strike="noStrike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Ложкинского</a:t>
                      </a:r>
                      <a:r>
                        <a:rPr lang="ru-RU" sz="1400" b="1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сельсовета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9"/>
                        </a:rPr>
                        <a:t> </a:t>
                      </a:r>
                      <a:r>
                        <a:rPr lang="ru-RU" sz="1400" b="1" u="none" strike="noStrike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</a:t>
                      </a:r>
                      <a:r>
                        <a:rPr lang="ru-RU" sz="1400" b="1" u="none" strike="noStrike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Одошнурского</a:t>
                      </a:r>
                      <a:r>
                        <a:rPr lang="ru-RU" sz="1400" b="1" u="none" strike="noStrike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сельсовета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0"/>
                        </a:rPr>
                        <a:t> </a:t>
                      </a:r>
                      <a:r>
                        <a:rPr lang="ru-RU" sz="1400" b="1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</a:t>
                      </a:r>
                      <a:r>
                        <a:rPr lang="ru-RU" sz="1400" b="1" u="none" strike="noStrike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Ошминского</a:t>
                      </a:r>
                      <a:r>
                        <a:rPr lang="ru-RU" sz="1400" b="1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сельсовета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Администрация </a:t>
                      </a:r>
                      <a:r>
                        <a:rPr lang="ru-RU" sz="1400" b="1" u="none" strike="noStrike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Увийского</a:t>
                      </a:r>
                      <a:r>
                        <a:rPr lang="ru-RU" sz="1400" b="1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сельсовета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Администрация</a:t>
                      </a:r>
                      <a:r>
                        <a:rPr lang="ru-RU" sz="1400" b="1" u="none" strike="noStrike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Березятского</a:t>
                      </a:r>
                      <a:r>
                        <a:rPr lang="ru-RU" sz="1400" b="1" u="none" strike="noStrike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сельсовета</a:t>
                      </a:r>
                      <a:endParaRPr lang="ru-RU" sz="1400" b="1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6753" marR="46753" marT="0" marB="0">
                    <a:noFill/>
                  </a:tcPr>
                </a:tc>
              </a:tr>
            </a:tbl>
          </a:graphicData>
        </a:graphic>
      </p:graphicFrame>
      <p:pic>
        <p:nvPicPr>
          <p:cNvPr id="15" name="Picture 12" descr="https://yt3.ggpht.com/a-/AN66SAysfJHIUIucy_Y4DFvww2U5tD0fff_eMhVLIQ=s900-mo-c-c0xffffffff-rj-k-no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68" y="4253949"/>
            <a:ext cx="1553023" cy="2508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314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640688" y="105723"/>
            <a:ext cx="9029700" cy="1325563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бюджетной и налоговой политики </a:t>
            </a:r>
            <a:r>
              <a:rPr lang="ru-RU" sz="28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на 2019-2021г</a:t>
            </a:r>
            <a:endParaRPr lang="ru-RU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0035976"/>
              </p:ext>
            </p:extLst>
          </p:nvPr>
        </p:nvGraphicFramePr>
        <p:xfrm>
          <a:off x="896357" y="1716353"/>
          <a:ext cx="5436513" cy="4008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 descr="logo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83109" y="166048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Группа 9"/>
          <p:cNvGrpSpPr/>
          <p:nvPr/>
        </p:nvGrpSpPr>
        <p:grpSpPr>
          <a:xfrm>
            <a:off x="896357" y="5375730"/>
            <a:ext cx="5583956" cy="932305"/>
            <a:chOff x="386990" y="6662985"/>
            <a:chExt cx="10083248" cy="1374570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386990" y="6662985"/>
              <a:ext cx="9791700" cy="1359793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2772858" y="6677762"/>
              <a:ext cx="7697380" cy="135979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 smtClean="0"/>
                <a:t>Повышение эффективности и оптимизация бюджетных расходов</a:t>
              </a:r>
              <a:endParaRPr lang="ru-RU" sz="2000" kern="1200" dirty="0"/>
            </a:p>
          </p:txBody>
        </p:sp>
      </p:grpSp>
      <p:sp>
        <p:nvSpPr>
          <p:cNvPr id="13" name="Скругленный прямоугольник 12"/>
          <p:cNvSpPr/>
          <p:nvPr/>
        </p:nvSpPr>
        <p:spPr>
          <a:xfrm>
            <a:off x="1929705" y="7603462"/>
            <a:ext cx="66217" cy="130608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Скругленный прямоугольник 14"/>
          <p:cNvSpPr/>
          <p:nvPr/>
        </p:nvSpPr>
        <p:spPr>
          <a:xfrm>
            <a:off x="6480313" y="1776134"/>
            <a:ext cx="5459487" cy="922282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r"/>
            <a:r>
              <a:rPr lang="ru-RU" dirty="0" smtClean="0"/>
              <a:t>                          Реализация принципов открытости и                          прозрачности управления финансами</a:t>
            </a:r>
            <a:endParaRPr lang="ru-RU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480312" y="2798364"/>
            <a:ext cx="5459487" cy="922282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r"/>
            <a:r>
              <a:rPr lang="ru-RU" dirty="0" smtClean="0"/>
              <a:t>Повышение качества оказываемых услуг</a:t>
            </a:r>
            <a:endParaRPr lang="ru-RU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480311" y="3902381"/>
            <a:ext cx="5459487" cy="1080435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r"/>
            <a:r>
              <a:rPr lang="ru-RU" dirty="0" smtClean="0"/>
              <a:t>Развития и совершенствование системы финансового контроля и контроля в сфере </a:t>
            </a:r>
          </a:p>
          <a:p>
            <a:pPr algn="r"/>
            <a:r>
              <a:rPr lang="ru-RU" dirty="0" smtClean="0"/>
              <a:t>закупок</a:t>
            </a:r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480311" y="5256561"/>
            <a:ext cx="5459487" cy="922282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r"/>
            <a:r>
              <a:rPr lang="ru-RU" dirty="0" smtClean="0"/>
              <a:t>Безусловное исполнение всех принятых обязательств</a:t>
            </a:r>
            <a:endParaRPr lang="ru-RU" dirty="0"/>
          </a:p>
        </p:txBody>
      </p:sp>
      <p:pic>
        <p:nvPicPr>
          <p:cNvPr id="2050" name="Picture 2" descr="https://pp.userapi.com/c845218/v845218474/ad79b/m-ueN1bhB7Q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544" y="5428410"/>
            <a:ext cx="1010617" cy="81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tarasko.com.ua/wp-content/uploads/2014/04/Cooperation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109" y="3525078"/>
            <a:ext cx="1123712" cy="1565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AutoShape 8" descr="https://images.freeimages.com/images/large-previews/e84/business-graphics-1056963.jpg"/>
          <p:cNvSpPr>
            <a:spLocks noChangeAspect="1" noChangeArrowheads="1"/>
          </p:cNvSpPr>
          <p:nvPr/>
        </p:nvSpPr>
        <p:spPr bwMode="auto">
          <a:xfrm>
            <a:off x="3864321" y="-84181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311" y="3951077"/>
            <a:ext cx="1096366" cy="9458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999" y="1845851"/>
            <a:ext cx="1217539" cy="7707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AutoShape 10" descr="https://images.freeimages.com/images/large-previews/e84/business-graphics-105696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0" name="Picture 12" descr="http://riscinstitute.com/images/Icons/marketing_and_sales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999" y="2821100"/>
            <a:ext cx="800856" cy="872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://skypromotion.ru/uploads/posts/2017-02/1486140939_avtomaticheskoe-prodvizhenie-sajta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519" y="5316632"/>
            <a:ext cx="949158" cy="802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767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5866497" y="1171254"/>
            <a:ext cx="2786082" cy="571504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Неналоговые доходы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421211" y="1901508"/>
            <a:ext cx="2560786" cy="3762852"/>
          </a:xfrm>
          <a:prstGeom prst="roundRect">
            <a:avLst/>
          </a:prstGeom>
          <a:solidFill>
            <a:srgbClr val="92D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sz="1600" b="1" dirty="0"/>
              <a:t>Налоговые доходы</a:t>
            </a:r>
          </a:p>
          <a:p>
            <a:pPr algn="ctr">
              <a:defRPr/>
            </a:pPr>
            <a:endParaRPr lang="ru-RU" altLang="ru-RU" sz="1600" b="1" dirty="0"/>
          </a:p>
          <a:p>
            <a:pPr algn="ctr" eaLnBrk="0" hangingPunct="0">
              <a:lnSpc>
                <a:spcPts val="1925"/>
              </a:lnSpc>
              <a:defRPr/>
            </a:pPr>
            <a:r>
              <a:rPr lang="ru-RU" altLang="ru-RU" sz="1600" dirty="0"/>
              <a:t>Поступления от уплаты</a:t>
            </a:r>
          </a:p>
          <a:p>
            <a:pPr algn="ctr" eaLnBrk="0" hangingPunct="0">
              <a:lnSpc>
                <a:spcPts val="1925"/>
              </a:lnSpc>
              <a:defRPr/>
            </a:pPr>
            <a:r>
              <a:rPr lang="ru-RU" altLang="ru-RU" sz="1600" dirty="0"/>
              <a:t>налогов, установленных</a:t>
            </a:r>
          </a:p>
          <a:p>
            <a:pPr algn="ctr" eaLnBrk="0" hangingPunct="0">
              <a:lnSpc>
                <a:spcPts val="1925"/>
              </a:lnSpc>
              <a:defRPr/>
            </a:pPr>
            <a:r>
              <a:rPr lang="ru-RU" altLang="ru-RU" sz="1600" dirty="0"/>
              <a:t>Налоговым кодексом РФ</a:t>
            </a:r>
          </a:p>
          <a:p>
            <a:pPr algn="ctr" eaLnBrk="0" hangingPunct="0">
              <a:lnSpc>
                <a:spcPts val="1925"/>
              </a:lnSpc>
              <a:defRPr/>
            </a:pPr>
            <a:r>
              <a:rPr lang="ru-RU" altLang="ru-RU" sz="1600" dirty="0"/>
              <a:t>(налог на доходы</a:t>
            </a:r>
          </a:p>
          <a:p>
            <a:pPr algn="ctr" eaLnBrk="0" hangingPunct="0">
              <a:lnSpc>
                <a:spcPts val="1925"/>
              </a:lnSpc>
              <a:defRPr/>
            </a:pPr>
            <a:r>
              <a:rPr lang="ru-RU" altLang="ru-RU" sz="1600" dirty="0"/>
              <a:t>физических лиц,</a:t>
            </a:r>
          </a:p>
          <a:p>
            <a:pPr algn="ctr" eaLnBrk="0" hangingPunct="0">
              <a:lnSpc>
                <a:spcPts val="1925"/>
              </a:lnSpc>
              <a:defRPr/>
            </a:pPr>
            <a:r>
              <a:rPr lang="ru-RU" altLang="ru-RU" sz="1600" dirty="0"/>
              <a:t>единый налог на</a:t>
            </a:r>
          </a:p>
          <a:p>
            <a:pPr algn="ctr" eaLnBrk="0" hangingPunct="0">
              <a:lnSpc>
                <a:spcPts val="1925"/>
              </a:lnSpc>
              <a:defRPr/>
            </a:pPr>
            <a:r>
              <a:rPr lang="ru-RU" altLang="ru-RU" sz="1600" dirty="0"/>
              <a:t>вмененный </a:t>
            </a:r>
            <a:r>
              <a:rPr lang="ru-RU" altLang="ru-RU" sz="1600" dirty="0" smtClean="0"/>
              <a:t>доход </a:t>
            </a:r>
            <a:r>
              <a:rPr lang="ru-RU" altLang="ru-RU" sz="1600" dirty="0"/>
              <a:t>и др.)</a:t>
            </a:r>
          </a:p>
          <a:p>
            <a:pPr algn="ctr">
              <a:defRPr/>
            </a:pPr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688133" y="1961611"/>
            <a:ext cx="3142810" cy="3940774"/>
          </a:xfrm>
          <a:prstGeom prst="roundRect">
            <a:avLst/>
          </a:prstGeom>
          <a:solidFill>
            <a:srgbClr val="92D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tIns="216000" anchor="ctr"/>
          <a:lstStyle/>
          <a:p>
            <a:pPr algn="ctr">
              <a:defRPr/>
            </a:pPr>
            <a:r>
              <a:rPr lang="ru-RU" altLang="ru-RU" sz="1600" b="1" dirty="0"/>
              <a:t>Неналоговые </a:t>
            </a:r>
            <a:r>
              <a:rPr lang="ru-RU" altLang="ru-RU" sz="1600" b="1" dirty="0" smtClean="0"/>
              <a:t>доходы</a:t>
            </a:r>
          </a:p>
          <a:p>
            <a:pPr algn="ctr">
              <a:defRPr/>
            </a:pPr>
            <a:endParaRPr lang="ru-RU" altLang="ru-RU" sz="1600" b="1" dirty="0"/>
          </a:p>
          <a:p>
            <a:pPr algn="ctr" eaLnBrk="0" hangingPunct="0">
              <a:lnSpc>
                <a:spcPts val="1925"/>
              </a:lnSpc>
              <a:defRPr/>
            </a:pPr>
            <a:r>
              <a:rPr lang="ru-RU" altLang="ru-RU" sz="1600" dirty="0" smtClean="0"/>
              <a:t>Поступления </a:t>
            </a:r>
            <a:r>
              <a:rPr lang="ru-RU" altLang="ru-RU" sz="1600" dirty="0"/>
              <a:t>от уплаты</a:t>
            </a:r>
          </a:p>
          <a:p>
            <a:pPr algn="ctr" eaLnBrk="0" hangingPunct="0">
              <a:lnSpc>
                <a:spcPts val="1925"/>
              </a:lnSpc>
              <a:defRPr/>
            </a:pPr>
            <a:r>
              <a:rPr lang="ru-RU" altLang="ru-RU" sz="1600" dirty="0"/>
              <a:t>пошлин и сборов,</a:t>
            </a:r>
          </a:p>
          <a:p>
            <a:pPr algn="ctr" eaLnBrk="0" hangingPunct="0">
              <a:lnSpc>
                <a:spcPts val="1925"/>
              </a:lnSpc>
              <a:defRPr/>
            </a:pPr>
            <a:r>
              <a:rPr lang="ru-RU" altLang="ru-RU" sz="1600" dirty="0"/>
              <a:t>установленных</a:t>
            </a:r>
          </a:p>
          <a:p>
            <a:pPr algn="ctr" eaLnBrk="0" hangingPunct="0">
              <a:lnSpc>
                <a:spcPts val="1925"/>
              </a:lnSpc>
              <a:defRPr/>
            </a:pPr>
            <a:r>
              <a:rPr lang="ru-RU" altLang="ru-RU" sz="1600" dirty="0"/>
              <a:t>законодательством РФ</a:t>
            </a:r>
          </a:p>
          <a:p>
            <a:pPr algn="ctr" eaLnBrk="0" hangingPunct="0">
              <a:lnSpc>
                <a:spcPts val="1925"/>
              </a:lnSpc>
              <a:defRPr/>
            </a:pPr>
            <a:r>
              <a:rPr lang="ru-RU" altLang="ru-RU" sz="1600" dirty="0"/>
              <a:t>(доходы от</a:t>
            </a:r>
          </a:p>
          <a:p>
            <a:pPr algn="ctr" eaLnBrk="0" hangingPunct="0">
              <a:lnSpc>
                <a:spcPts val="1925"/>
              </a:lnSpc>
              <a:defRPr/>
            </a:pPr>
            <a:r>
              <a:rPr lang="ru-RU" altLang="ru-RU" sz="1600" dirty="0"/>
              <a:t>использования</a:t>
            </a:r>
          </a:p>
          <a:p>
            <a:pPr algn="ctr" eaLnBrk="0" hangingPunct="0">
              <a:lnSpc>
                <a:spcPts val="1925"/>
              </a:lnSpc>
              <a:defRPr/>
            </a:pPr>
            <a:r>
              <a:rPr lang="ru-RU" altLang="ru-RU" sz="1600" dirty="0"/>
              <a:t>муниципального</a:t>
            </a:r>
          </a:p>
          <a:p>
            <a:pPr algn="ctr" eaLnBrk="0" hangingPunct="0">
              <a:lnSpc>
                <a:spcPts val="1925"/>
              </a:lnSpc>
              <a:defRPr/>
            </a:pPr>
            <a:r>
              <a:rPr lang="ru-RU" altLang="ru-RU" sz="1600" dirty="0"/>
              <a:t>имущества, плата за</a:t>
            </a:r>
          </a:p>
          <a:p>
            <a:pPr algn="ctr" eaLnBrk="0" hangingPunct="0">
              <a:lnSpc>
                <a:spcPts val="1925"/>
              </a:lnSpc>
              <a:defRPr/>
            </a:pPr>
            <a:r>
              <a:rPr lang="ru-RU" altLang="ru-RU" sz="1600" dirty="0"/>
              <a:t>негативное воздействие</a:t>
            </a:r>
          </a:p>
          <a:p>
            <a:pPr algn="ctr" eaLnBrk="0" hangingPunct="0">
              <a:lnSpc>
                <a:spcPts val="1925"/>
              </a:lnSpc>
              <a:defRPr/>
            </a:pPr>
            <a:r>
              <a:rPr lang="ru-RU" altLang="ru-RU" sz="1600" dirty="0"/>
              <a:t>на окружающую среду,</a:t>
            </a:r>
          </a:p>
          <a:p>
            <a:pPr algn="ctr" eaLnBrk="0" hangingPunct="0">
              <a:lnSpc>
                <a:spcPts val="1925"/>
              </a:lnSpc>
              <a:defRPr/>
            </a:pPr>
            <a:r>
              <a:rPr lang="ru-RU" altLang="ru-RU" sz="1600" dirty="0"/>
              <a:t>штрафы за нарушение</a:t>
            </a:r>
          </a:p>
          <a:p>
            <a:pPr algn="ctr" eaLnBrk="0" hangingPunct="0">
              <a:lnSpc>
                <a:spcPts val="1925"/>
              </a:lnSpc>
              <a:defRPr/>
            </a:pPr>
            <a:r>
              <a:rPr lang="ru-RU" altLang="ru-RU" sz="1600" dirty="0"/>
              <a:t>законодательства и др.)</a:t>
            </a:r>
          </a:p>
          <a:p>
            <a:pPr algn="ctr">
              <a:defRPr/>
            </a:pPr>
            <a:endParaRPr lang="ru-RU" sz="16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9073002" y="1955789"/>
            <a:ext cx="2860282" cy="3946596"/>
          </a:xfrm>
          <a:prstGeom prst="roundRect">
            <a:avLst/>
          </a:prstGeom>
          <a:solidFill>
            <a:srgbClr val="92D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b="1" dirty="0"/>
              <a:t>Безвозмездные поступления</a:t>
            </a:r>
          </a:p>
          <a:p>
            <a:pPr algn="ctr">
              <a:defRPr/>
            </a:pPr>
            <a:endParaRPr lang="ru-RU" altLang="ru-RU" b="1" dirty="0"/>
          </a:p>
          <a:p>
            <a:pPr algn="ctr" eaLnBrk="0" hangingPunct="0">
              <a:lnSpc>
                <a:spcPts val="1925"/>
              </a:lnSpc>
              <a:defRPr/>
            </a:pPr>
            <a:r>
              <a:rPr lang="ru-RU" altLang="ru-RU" sz="1600" dirty="0"/>
              <a:t>Поступления от других</a:t>
            </a:r>
          </a:p>
          <a:p>
            <a:pPr algn="ctr" eaLnBrk="0" hangingPunct="0">
              <a:lnSpc>
                <a:spcPts val="1925"/>
              </a:lnSpc>
              <a:spcBef>
                <a:spcPts val="25"/>
              </a:spcBef>
              <a:defRPr/>
            </a:pPr>
            <a:r>
              <a:rPr lang="ru-RU" altLang="ru-RU" sz="1600" dirty="0"/>
              <a:t>бюджетов бюджетной</a:t>
            </a:r>
          </a:p>
          <a:p>
            <a:pPr algn="ctr" eaLnBrk="0" hangingPunct="0">
              <a:lnSpc>
                <a:spcPts val="1925"/>
              </a:lnSpc>
              <a:defRPr/>
            </a:pPr>
            <a:r>
              <a:rPr lang="ru-RU" altLang="ru-RU" sz="1600" dirty="0"/>
              <a:t>системы, граждан и</a:t>
            </a:r>
          </a:p>
          <a:p>
            <a:pPr algn="ctr" eaLnBrk="0" hangingPunct="0">
              <a:lnSpc>
                <a:spcPts val="1925"/>
              </a:lnSpc>
              <a:spcBef>
                <a:spcPts val="25"/>
              </a:spcBef>
              <a:defRPr/>
            </a:pPr>
            <a:r>
              <a:rPr lang="ru-RU" altLang="ru-RU" sz="1600" dirty="0"/>
              <a:t>организаций</a:t>
            </a:r>
          </a:p>
          <a:p>
            <a:pPr algn="ctr" eaLnBrk="0" hangingPunct="0">
              <a:lnSpc>
                <a:spcPts val="1925"/>
              </a:lnSpc>
              <a:defRPr/>
            </a:pPr>
            <a:r>
              <a:rPr lang="ru-RU" altLang="ru-RU" sz="1600" dirty="0"/>
              <a:t>(межбюджетные</a:t>
            </a:r>
          </a:p>
          <a:p>
            <a:pPr algn="ctr" eaLnBrk="0" hangingPunct="0">
              <a:lnSpc>
                <a:spcPts val="1925"/>
              </a:lnSpc>
              <a:defRPr/>
            </a:pPr>
            <a:r>
              <a:rPr lang="ru-RU" altLang="ru-RU" sz="1600" dirty="0"/>
              <a:t>трансферты в виде</a:t>
            </a:r>
          </a:p>
          <a:p>
            <a:pPr algn="ctr" eaLnBrk="0" hangingPunct="0">
              <a:lnSpc>
                <a:spcPts val="1925"/>
              </a:lnSpc>
              <a:spcBef>
                <a:spcPts val="25"/>
              </a:spcBef>
              <a:defRPr/>
            </a:pPr>
            <a:r>
              <a:rPr lang="ru-RU" altLang="ru-RU" sz="1600" dirty="0"/>
              <a:t>дотаций, субвенций,</a:t>
            </a:r>
          </a:p>
          <a:p>
            <a:pPr algn="ctr" eaLnBrk="0" hangingPunct="0">
              <a:lnSpc>
                <a:spcPts val="1925"/>
              </a:lnSpc>
              <a:defRPr/>
            </a:pPr>
            <a:r>
              <a:rPr lang="ru-RU" altLang="ru-RU" sz="1600" dirty="0"/>
              <a:t>субсидий, поступления</a:t>
            </a:r>
          </a:p>
          <a:p>
            <a:pPr algn="ctr" eaLnBrk="0" hangingPunct="0">
              <a:lnSpc>
                <a:spcPts val="1925"/>
              </a:lnSpc>
              <a:defRPr/>
            </a:pPr>
            <a:r>
              <a:rPr lang="ru-RU" altLang="ru-RU" sz="1600" dirty="0"/>
              <a:t>от юридических и физических лиц, кроме налоговых и неналоговых доходов)</a:t>
            </a:r>
          </a:p>
          <a:p>
            <a:pPr algn="ctr">
              <a:defRPr/>
            </a:pPr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661312" y="5997428"/>
            <a:ext cx="9089409" cy="571504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безвозмездные и безвозвратные </a:t>
            </a:r>
          </a:p>
          <a:p>
            <a:pPr algn="ctr"/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денежных средств в бюджет.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83109" y="166048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Скругленный прямоугольник 18"/>
          <p:cNvSpPr/>
          <p:nvPr/>
        </p:nvSpPr>
        <p:spPr>
          <a:xfrm>
            <a:off x="2585793" y="1145534"/>
            <a:ext cx="2786082" cy="571504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Налоговые доходы</a:t>
            </a:r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9147201" y="1076433"/>
            <a:ext cx="2786082" cy="571504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Безвозмездные поступления</a:t>
            </a:r>
            <a:endParaRPr lang="ru-RU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881299" y="245750"/>
            <a:ext cx="9164928" cy="646213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доходов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4000" dirty="0" smtClean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6690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5161" y="302892"/>
            <a:ext cx="9029700" cy="1325563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доходов </a:t>
            </a:r>
            <a:b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</a:t>
            </a:r>
            <a:b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472372"/>
              </p:ext>
            </p:extLst>
          </p:nvPr>
        </p:nvGraphicFramePr>
        <p:xfrm>
          <a:off x="2400300" y="1825624"/>
          <a:ext cx="9791700" cy="4707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83109" y="166048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https://smartprogress.do/uploadImages/00055135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678" y="5354463"/>
            <a:ext cx="3018183" cy="137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9198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778189" y="2279506"/>
            <a:ext cx="3555810" cy="1665028"/>
          </a:xfrm>
          <a:prstGeom prst="roundRect">
            <a:avLst>
              <a:gd name="adj" fmla="val 22804"/>
            </a:avLst>
          </a:prstGeom>
          <a:solidFill>
            <a:srgbClr val="92D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rmAutofit fontScale="92500"/>
          </a:bodyPr>
          <a:lstStyle/>
          <a:p>
            <a:pPr lvl="1" eaLnBrk="0" hangingPunct="0">
              <a:lnSpc>
                <a:spcPts val="1650"/>
              </a:lnSpc>
              <a:defRPr/>
            </a:pPr>
            <a:r>
              <a:rPr lang="ru-RU" altLang="ru-RU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Налог на доходы физических</a:t>
            </a:r>
            <a:endParaRPr lang="ru-RU" altLang="ru-RU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eaLnBrk="0" hangingPunct="0">
              <a:lnSpc>
                <a:spcPts val="1650"/>
              </a:lnSpc>
              <a:defRPr/>
            </a:pPr>
            <a:r>
              <a:rPr lang="ru-RU" altLang="ru-RU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лиц гл. 23 Налогового кодекса РФ, ставка налога 13%, в отдельных случаях 9%,30% и 35%</a:t>
            </a:r>
          </a:p>
          <a:p>
            <a:pPr algn="ctr">
              <a:defRPr/>
            </a:pP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112023" y="2057637"/>
            <a:ext cx="2883222" cy="3328163"/>
          </a:xfrm>
          <a:prstGeom prst="roundRect">
            <a:avLst/>
          </a:prstGeom>
          <a:solidFill>
            <a:srgbClr val="92D050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ts val="1675"/>
              </a:lnSpc>
              <a:defRPr/>
            </a:pPr>
            <a:r>
              <a:rPr lang="ru-RU" altLang="ru-RU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Земельный налог</a:t>
            </a:r>
            <a:endParaRPr lang="ru-RU" altLang="ru-RU" sz="1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 eaLnBrk="0" hangingPunct="0">
              <a:lnSpc>
                <a:spcPts val="1675"/>
              </a:lnSpc>
              <a:defRPr/>
            </a:pPr>
            <a:r>
              <a:rPr lang="ru-RU" altLang="ru-RU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Ставка налога от кадастровой</a:t>
            </a:r>
            <a:endParaRPr lang="ru-RU" altLang="ru-RU" sz="1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 eaLnBrk="0" hangingPunct="0">
              <a:lnSpc>
                <a:spcPts val="1675"/>
              </a:lnSpc>
              <a:defRPr/>
            </a:pPr>
            <a:r>
              <a:rPr lang="ru-RU" altLang="ru-RU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стоимости земельных участков:</a:t>
            </a:r>
            <a:endParaRPr lang="ru-RU" altLang="ru-RU" sz="1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 eaLnBrk="0" hangingPunct="0">
              <a:lnSpc>
                <a:spcPts val="1675"/>
              </a:lnSpc>
              <a:spcBef>
                <a:spcPts val="50"/>
              </a:spcBef>
              <a:defRPr/>
            </a:pPr>
            <a:r>
              <a:rPr lang="ru-RU" altLang="ru-RU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0,3% по участкам, занятым</a:t>
            </a:r>
            <a:endParaRPr lang="ru-RU" altLang="ru-RU" sz="1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 eaLnBrk="0" hangingPunct="0">
              <a:lnSpc>
                <a:spcPts val="1675"/>
              </a:lnSpc>
              <a:spcBef>
                <a:spcPts val="25"/>
              </a:spcBef>
              <a:defRPr/>
            </a:pPr>
            <a:r>
              <a:rPr lang="ru-RU" altLang="ru-RU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жилищным фондом, с/х</a:t>
            </a:r>
            <a:endParaRPr lang="ru-RU" altLang="ru-RU" sz="1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 eaLnBrk="0" hangingPunct="0">
              <a:lnSpc>
                <a:spcPts val="1675"/>
              </a:lnSpc>
              <a:spcBef>
                <a:spcPts val="25"/>
              </a:spcBef>
              <a:defRPr/>
            </a:pPr>
            <a:r>
              <a:rPr lang="ru-RU" altLang="ru-RU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назначения, для личного</a:t>
            </a:r>
            <a:endParaRPr lang="ru-RU" altLang="ru-RU" sz="1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 eaLnBrk="0" hangingPunct="0">
              <a:lnSpc>
                <a:spcPts val="1675"/>
              </a:lnSpc>
              <a:spcBef>
                <a:spcPts val="25"/>
              </a:spcBef>
              <a:defRPr/>
            </a:pPr>
            <a:r>
              <a:rPr lang="ru-RU" altLang="ru-RU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подсобного хозяйства, дачного</a:t>
            </a:r>
            <a:endParaRPr lang="ru-RU" altLang="ru-RU" sz="1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 eaLnBrk="0" hangingPunct="0">
              <a:lnSpc>
                <a:spcPts val="1675"/>
              </a:lnSpc>
              <a:defRPr/>
            </a:pPr>
            <a:r>
              <a:rPr lang="ru-RU" altLang="ru-RU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хозяйства; 1,5% - в отношении</a:t>
            </a:r>
            <a:endParaRPr lang="ru-RU" altLang="ru-RU" sz="1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 eaLnBrk="0" hangingPunct="0">
              <a:lnSpc>
                <a:spcPts val="1675"/>
              </a:lnSpc>
              <a:defRPr/>
            </a:pPr>
            <a:r>
              <a:rPr lang="ru-RU" altLang="ru-RU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других участков</a:t>
            </a:r>
          </a:p>
          <a:p>
            <a:pPr algn="ctr">
              <a:defRPr/>
            </a:pPr>
            <a:endParaRPr lang="ru-RU" sz="14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251237" y="4533352"/>
            <a:ext cx="6546887" cy="2063006"/>
          </a:xfrm>
          <a:prstGeom prst="roundRect">
            <a:avLst>
              <a:gd name="adj" fmla="val 7621"/>
            </a:avLst>
          </a:prstGeom>
          <a:solidFill>
            <a:srgbClr val="92D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tIns="216000" rIns="0" bIns="0" anchor="ctr"/>
          <a:lstStyle/>
          <a:p>
            <a:pPr algn="ctr" eaLnBrk="0" hangingPunct="0">
              <a:lnSpc>
                <a:spcPts val="1675"/>
              </a:lnSpc>
              <a:defRPr/>
            </a:pPr>
            <a:r>
              <a:rPr lang="ru-RU" altLang="ru-RU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Налог на </a:t>
            </a:r>
            <a:r>
              <a:rPr lang="ru-RU" altLang="ru-RU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имущество физических </a:t>
            </a:r>
            <a:r>
              <a:rPr lang="ru-RU" altLang="ru-RU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лиц</a:t>
            </a:r>
          </a:p>
          <a:p>
            <a:pPr algn="ctr" eaLnBrk="0" hangingPunct="0">
              <a:lnSpc>
                <a:spcPts val="1675"/>
              </a:lnSpc>
              <a:spcBef>
                <a:spcPts val="25"/>
              </a:spcBef>
              <a:defRPr/>
            </a:pPr>
            <a:r>
              <a:rPr lang="ru-RU" altLang="ru-RU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Ставка налога </a:t>
            </a:r>
            <a:r>
              <a:rPr lang="ru-RU" altLang="ru-RU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исходя из кадастровой стоимости объекта налогообложения:</a:t>
            </a:r>
            <a:endParaRPr lang="ru-RU" altLang="ru-RU" sz="1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 eaLnBrk="0" hangingPunct="0">
              <a:lnSpc>
                <a:spcPts val="1675"/>
              </a:lnSpc>
              <a:spcBef>
                <a:spcPts val="25"/>
              </a:spcBef>
              <a:defRPr/>
            </a:pPr>
            <a:r>
              <a:rPr lang="ru-RU" altLang="ru-RU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до </a:t>
            </a:r>
            <a:r>
              <a:rPr lang="ru-RU" altLang="ru-RU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300 </a:t>
            </a:r>
            <a:r>
              <a:rPr lang="ru-RU" altLang="ru-RU" sz="15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тыс.руб</a:t>
            </a:r>
            <a:r>
              <a:rPr lang="ru-RU" altLang="ru-RU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- </a:t>
            </a:r>
            <a:r>
              <a:rPr lang="ru-RU" altLang="ru-RU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0,3% - по п.1.) ст.406 гл.32 НК РФ;</a:t>
            </a:r>
            <a:endParaRPr lang="ru-RU" altLang="ru-RU" sz="1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 eaLnBrk="0" hangingPunct="0">
              <a:lnSpc>
                <a:spcPts val="1675"/>
              </a:lnSpc>
              <a:spcBef>
                <a:spcPts val="25"/>
              </a:spcBef>
              <a:defRPr/>
            </a:pPr>
            <a:r>
              <a:rPr lang="ru-RU" altLang="ru-RU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от 300 </a:t>
            </a:r>
            <a:r>
              <a:rPr lang="ru-RU" altLang="ru-RU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тыс.руб</a:t>
            </a:r>
            <a:r>
              <a:rPr lang="ru-RU" altLang="ru-RU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до 500 </a:t>
            </a:r>
            <a:r>
              <a:rPr lang="ru-RU" altLang="ru-RU" sz="15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тыс.руб</a:t>
            </a:r>
            <a:r>
              <a:rPr lang="ru-RU" altLang="ru-RU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.- 2% - по п.2) ст.406 гл.32НК РФ</a:t>
            </a:r>
            <a:endParaRPr lang="ru-RU" altLang="ru-RU" sz="1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 eaLnBrk="0" hangingPunct="0">
              <a:lnSpc>
                <a:spcPts val="1675"/>
              </a:lnSpc>
              <a:defRPr/>
            </a:pPr>
            <a:r>
              <a:rPr lang="ru-RU" altLang="ru-RU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от </a:t>
            </a:r>
            <a:r>
              <a:rPr lang="ru-RU" altLang="ru-RU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500 </a:t>
            </a:r>
            <a:r>
              <a:rPr lang="ru-RU" altLang="ru-RU" sz="15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тыс.руб</a:t>
            </a:r>
            <a:r>
              <a:rPr lang="ru-RU" altLang="ru-RU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 до 2000 </a:t>
            </a:r>
            <a:r>
              <a:rPr lang="ru-RU" altLang="ru-RU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тыс.руб</a:t>
            </a:r>
            <a:r>
              <a:rPr lang="ru-RU" altLang="ru-RU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– 0,5% - по п.3)ст.406 гл.32 НК РФ</a:t>
            </a:r>
          </a:p>
          <a:p>
            <a:pPr algn="ctr" eaLnBrk="0" hangingPunct="0">
              <a:lnSpc>
                <a:spcPts val="1675"/>
              </a:lnSpc>
              <a:defRPr/>
            </a:pPr>
            <a:r>
              <a:rPr lang="ru-RU" altLang="ru-RU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Свыше 2000 </a:t>
            </a:r>
            <a:r>
              <a:rPr lang="ru-RU" altLang="ru-RU" sz="15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тыс.руб</a:t>
            </a:r>
            <a:r>
              <a:rPr lang="ru-RU" altLang="ru-RU" sz="15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– 0,4%</a:t>
            </a:r>
            <a:endParaRPr lang="ru-RU" altLang="ru-RU" sz="1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defRPr/>
            </a:pPr>
            <a:endParaRPr lang="ru-RU" sz="1400" dirty="0"/>
          </a:p>
        </p:txBody>
      </p:sp>
      <p:pic>
        <p:nvPicPr>
          <p:cNvPr id="7172" name="Picture 4" descr="https://reklamasevproduction.s3.amazonaws.com/advt_photo/1534243/big_582dfb87e20cd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237" y="2219586"/>
            <a:ext cx="3365547" cy="2204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83109" y="166048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3772378" y="361774"/>
            <a:ext cx="68165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налоги уплачивают жители </a:t>
            </a:r>
            <a:r>
              <a:rPr lang="ru-RU" sz="28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40228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4537" y="261298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389312" y="1047066"/>
            <a:ext cx="93454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    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– выплачиваемые из бюджета денежные средства, за исключением средств, являющихся источниками финансирования дефицита бюджета.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Формирование расходов осуществляется в соответствии с законодательно закрепленными расходными обязательствами за бюджетом.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Принципы формирования расходов бюджета: по разделам (подразделам), по ведомствам, по муниципальным программам.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44700" y="2686706"/>
            <a:ext cx="8826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расходов по разделам классификации расходов</a:t>
            </a:r>
            <a:endParaRPr lang="ru-RU" sz="24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41" descr="original_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80" y="3428999"/>
            <a:ext cx="790575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55"/>
          <p:cNvSpPr txBox="1">
            <a:spLocks noChangeArrowheads="1"/>
          </p:cNvSpPr>
          <p:nvPr/>
        </p:nvSpPr>
        <p:spPr bwMode="auto">
          <a:xfrm>
            <a:off x="1753201" y="3494881"/>
            <a:ext cx="19637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ru-RU" sz="1000" b="1" dirty="0"/>
              <a:t>ОБЩЕГОСУДАРСТВЕННЫЕ</a:t>
            </a:r>
          </a:p>
          <a:p>
            <a:pPr eaLnBrk="1" hangingPunct="1"/>
            <a:r>
              <a:rPr lang="ru-RU" sz="1000" b="1" dirty="0"/>
              <a:t>ВОПРОСЫ</a:t>
            </a:r>
          </a:p>
        </p:txBody>
      </p:sp>
      <p:sp>
        <p:nvSpPr>
          <p:cNvPr id="11" name="Text Box 57"/>
          <p:cNvSpPr txBox="1">
            <a:spLocks noChangeArrowheads="1"/>
          </p:cNvSpPr>
          <p:nvPr/>
        </p:nvSpPr>
        <p:spPr bwMode="auto">
          <a:xfrm>
            <a:off x="1752600" y="4151480"/>
            <a:ext cx="1354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ru-RU" sz="1000" b="1" dirty="0"/>
              <a:t>НАЦИОНАЛЬНАЯ </a:t>
            </a:r>
          </a:p>
          <a:p>
            <a:pPr eaLnBrk="1" hangingPunct="1"/>
            <a:r>
              <a:rPr lang="ru-RU" sz="1000" b="1" dirty="0" smtClean="0"/>
              <a:t>ОБОРОНА</a:t>
            </a:r>
            <a:endParaRPr lang="ru-RU" sz="1000" b="1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80" y="4064229"/>
            <a:ext cx="830610" cy="571375"/>
          </a:xfrm>
          <a:prstGeom prst="rect">
            <a:avLst/>
          </a:prstGeom>
        </p:spPr>
      </p:pic>
      <p:sp>
        <p:nvSpPr>
          <p:cNvPr id="13" name="Text Box 56"/>
          <p:cNvSpPr txBox="1">
            <a:spLocks noChangeArrowheads="1"/>
          </p:cNvSpPr>
          <p:nvPr/>
        </p:nvSpPr>
        <p:spPr bwMode="auto">
          <a:xfrm>
            <a:off x="1752600" y="4808079"/>
            <a:ext cx="18224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ru-RU" sz="1000" b="1" dirty="0"/>
              <a:t>НАЦИОНАЛЬНАЯ</a:t>
            </a:r>
          </a:p>
          <a:p>
            <a:pPr eaLnBrk="1" hangingPunct="1"/>
            <a:r>
              <a:rPr lang="ru-RU" sz="1000" b="1" dirty="0"/>
              <a:t>БЕЗОПАСНОСТЬ И</a:t>
            </a:r>
          </a:p>
          <a:p>
            <a:pPr eaLnBrk="1" hangingPunct="1"/>
            <a:r>
              <a:rPr lang="ru-RU" sz="1000" b="1" dirty="0"/>
              <a:t>ПРАВООХРАНИТЕЛЬНАЯ</a:t>
            </a:r>
          </a:p>
          <a:p>
            <a:pPr eaLnBrk="1" hangingPunct="1"/>
            <a:r>
              <a:rPr lang="ru-RU" sz="1000" b="1" dirty="0"/>
              <a:t>ДЕЯТЕЛЬНОСТЬ</a:t>
            </a:r>
          </a:p>
        </p:txBody>
      </p:sp>
      <p:pic>
        <p:nvPicPr>
          <p:cNvPr id="14" name="Picture 43" descr="рр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1028698" y="4742196"/>
            <a:ext cx="61515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57"/>
          <p:cNvSpPr txBox="1">
            <a:spLocks noChangeArrowheads="1"/>
          </p:cNvSpPr>
          <p:nvPr/>
        </p:nvSpPr>
        <p:spPr bwMode="auto">
          <a:xfrm>
            <a:off x="1752600" y="5769478"/>
            <a:ext cx="1354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ru-RU" sz="1000" b="1" dirty="0"/>
              <a:t>НАЦИОНАЛЬНАЯ </a:t>
            </a:r>
          </a:p>
          <a:p>
            <a:pPr eaLnBrk="1" hangingPunct="1"/>
            <a:r>
              <a:rPr lang="ru-RU" sz="1000" b="1" dirty="0"/>
              <a:t>ЭКОНОМИКА</a:t>
            </a:r>
          </a:p>
        </p:txBody>
      </p:sp>
      <p:pic>
        <p:nvPicPr>
          <p:cNvPr id="16" name="Picture 44" descr="bs00001165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482" y="5671920"/>
            <a:ext cx="509588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Box 58"/>
          <p:cNvSpPr txBox="1">
            <a:spLocks noChangeArrowheads="1"/>
          </p:cNvSpPr>
          <p:nvPr/>
        </p:nvSpPr>
        <p:spPr bwMode="auto">
          <a:xfrm>
            <a:off x="5883724" y="3464719"/>
            <a:ext cx="1360487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ru-RU" sz="1000" b="1" dirty="0"/>
              <a:t>ЖИЛИЩНО-</a:t>
            </a:r>
          </a:p>
          <a:p>
            <a:pPr eaLnBrk="1" hangingPunct="1"/>
            <a:r>
              <a:rPr lang="ru-RU" sz="1000" b="1" dirty="0"/>
              <a:t>КОММУНАЛЬНОЕ</a:t>
            </a:r>
          </a:p>
          <a:p>
            <a:pPr eaLnBrk="1" hangingPunct="1"/>
            <a:r>
              <a:rPr lang="ru-RU" sz="1000" b="1" dirty="0"/>
              <a:t>ХОЗЯЙСТВО</a:t>
            </a:r>
          </a:p>
        </p:txBody>
      </p:sp>
      <p:pic>
        <p:nvPicPr>
          <p:cNvPr id="18" name="Picture 45" descr="Jiltsam_kvartir_foto_on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147" y="3457185"/>
            <a:ext cx="736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 Box 60"/>
          <p:cNvSpPr txBox="1">
            <a:spLocks noChangeArrowheads="1"/>
          </p:cNvSpPr>
          <p:nvPr/>
        </p:nvSpPr>
        <p:spPr bwMode="auto">
          <a:xfrm>
            <a:off x="5931481" y="4269916"/>
            <a:ext cx="11588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ru-RU" sz="1000" b="1" dirty="0"/>
              <a:t>ОБРАЗОВАНИЕ</a:t>
            </a:r>
          </a:p>
        </p:txBody>
      </p:sp>
      <p:pic>
        <p:nvPicPr>
          <p:cNvPr id="22" name="Picture 47" descr="1431874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147" y="4169540"/>
            <a:ext cx="720725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 Box 61"/>
          <p:cNvSpPr txBox="1">
            <a:spLocks noChangeArrowheads="1"/>
          </p:cNvSpPr>
          <p:nvPr/>
        </p:nvSpPr>
        <p:spPr bwMode="auto">
          <a:xfrm>
            <a:off x="5933796" y="4904120"/>
            <a:ext cx="15033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ru-RU" sz="1000" b="1" dirty="0"/>
              <a:t>КУЛЬТУРА И</a:t>
            </a:r>
          </a:p>
          <a:p>
            <a:pPr eaLnBrk="1" hangingPunct="1"/>
            <a:r>
              <a:rPr lang="ru-RU" sz="1000" b="1" dirty="0"/>
              <a:t>КИНЕМАТОГРАФИЯ</a:t>
            </a:r>
          </a:p>
        </p:txBody>
      </p:sp>
      <p:pic>
        <p:nvPicPr>
          <p:cNvPr id="24" name="Picture 48" descr="ооо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3173" y="4930394"/>
            <a:ext cx="701675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 Box 62"/>
          <p:cNvSpPr txBox="1">
            <a:spLocks noChangeArrowheads="1"/>
          </p:cNvSpPr>
          <p:nvPr/>
        </p:nvSpPr>
        <p:spPr bwMode="auto">
          <a:xfrm>
            <a:off x="9572256" y="5147423"/>
            <a:ext cx="11255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ru-RU" sz="1000" b="1" dirty="0"/>
              <a:t>СОЦИАЛЬНАЯ</a:t>
            </a:r>
          </a:p>
          <a:p>
            <a:pPr eaLnBrk="1" hangingPunct="1"/>
            <a:r>
              <a:rPr lang="ru-RU" sz="1000" b="1" dirty="0"/>
              <a:t>ПОЛИТИКА</a:t>
            </a:r>
          </a:p>
        </p:txBody>
      </p:sp>
      <p:pic>
        <p:nvPicPr>
          <p:cNvPr id="26" name="Picture 49" descr="photo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3813" y="5102557"/>
            <a:ext cx="576263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 Box 65"/>
          <p:cNvSpPr txBox="1">
            <a:spLocks noChangeArrowheads="1"/>
          </p:cNvSpPr>
          <p:nvPr/>
        </p:nvSpPr>
        <p:spPr bwMode="auto">
          <a:xfrm>
            <a:off x="9600896" y="4064229"/>
            <a:ext cx="16684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ru-RU" sz="1000" b="1" dirty="0"/>
              <a:t>ОБСЛУЖИВАНИЕ</a:t>
            </a:r>
          </a:p>
          <a:p>
            <a:pPr eaLnBrk="1" hangingPunct="1"/>
            <a:r>
              <a:rPr lang="ru-RU" sz="1000" b="1" dirty="0"/>
              <a:t>ГОСУДАРСТВЕННОГО</a:t>
            </a:r>
          </a:p>
          <a:p>
            <a:pPr eaLnBrk="1" hangingPunct="1"/>
            <a:r>
              <a:rPr lang="ru-RU" sz="1000" b="1" dirty="0"/>
              <a:t>И МУНИЦИПАЛЬНОГО</a:t>
            </a:r>
          </a:p>
          <a:p>
            <a:pPr eaLnBrk="1" hangingPunct="1"/>
            <a:r>
              <a:rPr lang="ru-RU" sz="1000" b="1" dirty="0"/>
              <a:t>ДОЛГА</a:t>
            </a:r>
          </a:p>
        </p:txBody>
      </p:sp>
      <p:pic>
        <p:nvPicPr>
          <p:cNvPr id="30" name="Picture 52" descr="оолл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6513" y="4220704"/>
            <a:ext cx="792163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 Box 64"/>
          <p:cNvSpPr txBox="1">
            <a:spLocks noChangeArrowheads="1"/>
          </p:cNvSpPr>
          <p:nvPr/>
        </p:nvSpPr>
        <p:spPr bwMode="auto">
          <a:xfrm>
            <a:off x="9696450" y="3382501"/>
            <a:ext cx="117475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ru-RU" sz="1000" b="1" dirty="0"/>
              <a:t>СРЕДСТВА</a:t>
            </a:r>
          </a:p>
          <a:p>
            <a:pPr eaLnBrk="1" hangingPunct="1"/>
            <a:r>
              <a:rPr lang="ru-RU" sz="1000" b="1" dirty="0"/>
              <a:t>МАССОВОЙ</a:t>
            </a:r>
          </a:p>
          <a:p>
            <a:pPr eaLnBrk="1" hangingPunct="1"/>
            <a:r>
              <a:rPr lang="ru-RU" sz="1000" b="1" dirty="0"/>
              <a:t>ИНФОРМАЦИИ</a:t>
            </a:r>
          </a:p>
        </p:txBody>
      </p:sp>
      <p:pic>
        <p:nvPicPr>
          <p:cNvPr id="32" name="Picture 51" descr="дддд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3813" y="3418680"/>
            <a:ext cx="64135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389312" y="274376"/>
            <a:ext cx="9345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распределяются расходы по основным функциям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343819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73457" y="135885"/>
            <a:ext cx="902970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характеризующие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Тоншаевский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муниципальный район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3109" y="166048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7" name="Объект 1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0898040"/>
              </p:ext>
            </p:extLst>
          </p:nvPr>
        </p:nvGraphicFramePr>
        <p:xfrm>
          <a:off x="2213113" y="1461448"/>
          <a:ext cx="9790043" cy="52706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2315"/>
                <a:gridCol w="1024292"/>
                <a:gridCol w="1176036"/>
                <a:gridCol w="777705"/>
                <a:gridCol w="910480"/>
                <a:gridCol w="872545"/>
                <a:gridCol w="796670"/>
              </a:tblGrid>
              <a:tr h="4202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Наименование показателя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 2017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</a:p>
                  </a:txBody>
                  <a:tcPr marL="9525" marR="9525" marT="9525" marB="0" anchor="b"/>
                </a:tc>
              </a:tr>
              <a:tr h="63256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Отгружено товаров собственного производства, выполнено работ и услуг собственными силами по полному кругу организаций, млн. 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1599,7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1777,8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1892,8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2016,1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2148,3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2281,2</a:t>
                      </a:r>
                    </a:p>
                  </a:txBody>
                  <a:tcPr marL="9525" marR="9525" marT="9525" marB="0" anchor="ctr"/>
                </a:tc>
              </a:tr>
              <a:tr h="4253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Отгружено товаров собственного производства , выполненных работ на 1 жителя района в тыс. 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84,64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94,92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101,82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109,25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117,22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125,32</a:t>
                      </a:r>
                    </a:p>
                  </a:txBody>
                  <a:tcPr marL="9525" marR="9525" marT="9525" marB="0" anchor="ctr"/>
                </a:tc>
              </a:tr>
              <a:tr h="4202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Оборот розничной торговли, млн. 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1439,2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1492,5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1591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1799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1906,5</a:t>
                      </a:r>
                    </a:p>
                  </a:txBody>
                  <a:tcPr marL="9525" marR="9525" marT="9525" marB="0" anchor="ctr"/>
                </a:tc>
              </a:tr>
              <a:tr h="4253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Численность работников по территории, формирования ФОТ тыс. чел.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6,2</a:t>
                      </a:r>
                    </a:p>
                  </a:txBody>
                  <a:tcPr marL="9525" marR="9525" marT="9525" marB="0" anchor="ctr"/>
                </a:tc>
              </a:tr>
              <a:tr h="4202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Фонд оплаты труда всего, млн. 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1245,48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1309,9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1382,2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1460,3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1548,1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1641</a:t>
                      </a:r>
                    </a:p>
                  </a:txBody>
                  <a:tcPr marL="9525" marR="9525" marT="9525" marB="0" anchor="ctr"/>
                </a:tc>
              </a:tr>
              <a:tr h="4202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Численность населения на 1 января чел.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18900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18730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18590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18454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18328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18203</a:t>
                      </a:r>
                    </a:p>
                  </a:txBody>
                  <a:tcPr marL="9525" marR="9525" marT="9525" marB="0" anchor="ctr"/>
                </a:tc>
              </a:tr>
              <a:tr h="4253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Уровень официально зарегистрированной безработицы на конец года, 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0,58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0,4</a:t>
                      </a:r>
                    </a:p>
                  </a:txBody>
                  <a:tcPr marL="9525" marR="9525" marT="9525" marB="0" anchor="ctr"/>
                </a:tc>
              </a:tr>
              <a:tr h="4202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Прибыль прибыльных предприятий района млн. руб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17,2</a:t>
                      </a:r>
                    </a:p>
                  </a:txBody>
                  <a:tcPr marL="9525" marR="9525" marT="9525" marB="0" anchor="b"/>
                </a:tc>
              </a:tr>
              <a:tr h="4202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индекс потребительских цен 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105,9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103,9</a:t>
                      </a:r>
                    </a:p>
                  </a:txBody>
                  <a:tcPr marL="9525" marR="9525" marT="9525" marB="0" anchor="b"/>
                </a:tc>
              </a:tr>
              <a:tr h="4202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Средняя заработная плата по району, 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16849 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17720,4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2692,6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2844,74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3015,78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3196,753</a:t>
                      </a:r>
                    </a:p>
                  </a:txBody>
                  <a:tcPr marL="9525" marR="9525" marT="9525" marB="0" anchor="b"/>
                </a:tc>
              </a:tr>
              <a:tr h="4202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Инвестиции в основной капитал,млн. 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396,4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473,4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501,6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537,2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574,2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612,7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8109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3109" y="166048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9476271"/>
              </p:ext>
            </p:extLst>
          </p:nvPr>
        </p:nvGraphicFramePr>
        <p:xfrm>
          <a:off x="2375264" y="0"/>
          <a:ext cx="3924300" cy="34588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2967764"/>
              </p:ext>
            </p:extLst>
          </p:nvPr>
        </p:nvGraphicFramePr>
        <p:xfrm>
          <a:off x="4174436" y="3458817"/>
          <a:ext cx="3644348" cy="3127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Объект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7425255"/>
              </p:ext>
            </p:extLst>
          </p:nvPr>
        </p:nvGraphicFramePr>
        <p:xfrm>
          <a:off x="7932253" y="0"/>
          <a:ext cx="4149587" cy="4575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14" name="Picture 2" descr="http://www.moyby.com/images/news/4709955576581bc62d0bc64611a54f3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1611" y="4791522"/>
            <a:ext cx="2282825" cy="1605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https://img3.stockfresh.com/files/k/kjpargeter/m/77/1669467_stock-photo-man-driving-fork-lift-truck-isolated-on-white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29" y="2773421"/>
            <a:ext cx="2198621" cy="1577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https://cdn.turkaramamotoru.com/ru/zarabotnaya-plata-1681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3426" y="5022572"/>
            <a:ext cx="3074504" cy="1563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001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9046532"/>
              </p:ext>
            </p:extLst>
          </p:nvPr>
        </p:nvGraphicFramePr>
        <p:xfrm>
          <a:off x="2279374" y="513659"/>
          <a:ext cx="8693426" cy="40318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83109" y="166048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https://www.syl.ru/misc/i/ai/129025/32527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1853" y="3482146"/>
            <a:ext cx="2627382" cy="1580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pbs.twimg.com/media/Di4Ta9nX0AAJzyq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087" y="5062329"/>
            <a:ext cx="2627213" cy="1405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konzarya.ru/sites/default/files/image_gallery/___________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939" y="2529577"/>
            <a:ext cx="2309329" cy="1715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s0.rbk.ru/v6_top_pics/resized/1180xH/media/img/9/11/754553318852119.jpe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268" y="4641434"/>
            <a:ext cx="2435017" cy="1621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34732" y="513659"/>
            <a:ext cx="2264503" cy="153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490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0356" y="239171"/>
            <a:ext cx="9358488" cy="107008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Районный </a:t>
            </a: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b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района </a:t>
            </a:r>
            <a:b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2019-2021 года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6963038"/>
              </p:ext>
            </p:extLst>
          </p:nvPr>
        </p:nvGraphicFramePr>
        <p:xfrm>
          <a:off x="2025926" y="1431286"/>
          <a:ext cx="9791700" cy="4088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7925"/>
                <a:gridCol w="2447925"/>
                <a:gridCol w="2447925"/>
                <a:gridCol w="2447925"/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2019г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2020г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2021г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Собственные доходы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138 412,6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136 321,1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142 024,9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 на доходы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118 605,80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125 722,2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133 265,5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НДФЛ на основании патента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232,3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241,4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251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ЕНВД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4 398,20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3 958,4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965,8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ЕСХН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2,7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Налог, взимаемый по патентной системе налогообложения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933,3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 пошлина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1 611,60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1 673,0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1 739,9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Аренда земли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2319,2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2466,3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2557,4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Аренда нежилого фонда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903,7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872,2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910,4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219,5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228,3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237,2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3109" y="166048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91310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4188" y="166342"/>
            <a:ext cx="9029700" cy="867327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Районный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b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района </a:t>
            </a:r>
            <a:b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2019-2021 года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3690776"/>
              </p:ext>
            </p:extLst>
          </p:nvPr>
        </p:nvGraphicFramePr>
        <p:xfrm>
          <a:off x="2184953" y="1507573"/>
          <a:ext cx="9791700" cy="48253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7925"/>
                <a:gridCol w="2447925"/>
                <a:gridCol w="2447925"/>
                <a:gridCol w="2447925"/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2019г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2020г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2021г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Штрафы, санкции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909,1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945,5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продажи земли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продажи имущества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9 020,00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16,2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Безвозмездные поступления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396 175,4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387 662,0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396 812,3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Из вышестоящего бюджета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396 175,4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387 662,0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396 812,3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Иные межбюджетные трансферты из бюджетов поселений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26 844,5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32 732,40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34 332,1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ИТОГО доходов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534 588,0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523 983,1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538 837,2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Расходы  по отраслям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484934,5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469327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483974,8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межбюджетные трансферты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46708,5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47656,1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48862,4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ИТОГО расходов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531643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516983,1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532837,2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Профицит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6000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3109" y="166048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19360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1186958"/>
              </p:ext>
            </p:extLst>
          </p:nvPr>
        </p:nvGraphicFramePr>
        <p:xfrm>
          <a:off x="1941095" y="834188"/>
          <a:ext cx="9865894" cy="6737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777289" y="258410"/>
            <a:ext cx="9029700" cy="57577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/>
              <a:t/>
            </a:r>
            <a:br>
              <a:rPr lang="ru-RU" sz="2700" b="1" dirty="0"/>
            </a:br>
            <a:r>
              <a:rPr lang="ru-RU" sz="31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Районный </a:t>
            </a:r>
            <a:r>
              <a:rPr lang="ru-RU" sz="31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31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31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на </a:t>
            </a:r>
            <a:r>
              <a:rPr lang="ru-RU" sz="31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2019-2021 года</a:t>
            </a: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83109" y="166048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http://lipetsk.immf.ru/upload/iblock/aed/aed18dc8bf147a4ff4dd2923e2c2a3f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4863" y="5049078"/>
            <a:ext cx="2514615" cy="1532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895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7400" y="542925"/>
            <a:ext cx="9740900" cy="1069975"/>
          </a:xfrm>
          <a:solidFill>
            <a:schemeClr val="accent2">
              <a:lumMod val="75000"/>
            </a:schemeClr>
          </a:solidFill>
        </p:spPr>
        <p:txBody>
          <a:bodyPr>
            <a:noAutofit/>
          </a:bodyPr>
          <a:lstStyle/>
          <a:p>
            <a:pPr fontAlgn="auto">
              <a:lnSpc>
                <a:spcPts val="2400"/>
              </a:lnSpc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</a:t>
            </a:r>
            <a:r>
              <a:rPr lang="ru-RU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трансферты – основной вид безвозмездных перечислений</a:t>
            </a:r>
            <a:r>
              <a:rPr lang="en-US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денежные средства, перечисляемые из одного бюджета бюджетной системы Российской Федерации другому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4356" y="3244334"/>
            <a:ext cx="4283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Виды межбюджетных трансфертов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959100" y="1768506"/>
            <a:ext cx="6565900" cy="5232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межбюджетных трансфертов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270498208"/>
              </p:ext>
            </p:extLst>
          </p:nvPr>
        </p:nvGraphicFramePr>
        <p:xfrm>
          <a:off x="2355850" y="2637362"/>
          <a:ext cx="9144000" cy="34264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7" descr="logo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38609" y="229548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35766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4187" y="219351"/>
            <a:ext cx="902970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Какую помощь из федерального и областного бюджета получает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Тоншаевский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муниципальный район 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713716"/>
              </p:ext>
            </p:extLst>
          </p:nvPr>
        </p:nvGraphicFramePr>
        <p:xfrm>
          <a:off x="2091172" y="1544914"/>
          <a:ext cx="9791700" cy="294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0213"/>
                <a:gridCol w="1393687"/>
                <a:gridCol w="1631950"/>
                <a:gridCol w="1631950"/>
                <a:gridCol w="1631950"/>
                <a:gridCol w="1631950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Исполнено за 2017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2018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Прогноз</a:t>
                      </a:r>
                    </a:p>
                    <a:p>
                      <a:pPr algn="ctr"/>
                      <a:r>
                        <a:rPr lang="ru-RU" dirty="0" smtClean="0"/>
                        <a:t> 2019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Прогноз</a:t>
                      </a:r>
                    </a:p>
                    <a:p>
                      <a:pPr algn="ctr"/>
                      <a:r>
                        <a:rPr lang="ru-RU" dirty="0" smtClean="0"/>
                        <a:t> 2020 год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Прогноз</a:t>
                      </a:r>
                    </a:p>
                    <a:p>
                      <a:pPr algn="ctr"/>
                      <a:r>
                        <a:rPr lang="ru-RU" dirty="0" smtClean="0"/>
                        <a:t> 2021 год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Дотации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91078,4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96734,2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125887,7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110088,3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115382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Субсидии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32112,9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14120,7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1713,9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1703,3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1694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Субвенции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252586,1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205897,5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241729,3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243138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245404,2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Иные межбюджетные трансферты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2722,4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19525,3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26844,5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32732,4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34332,1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3109" y="166048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http://freelance.ru/img/portfolio/thumb/00/34/39/342266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7801" y="4903160"/>
            <a:ext cx="7252389" cy="1817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0384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8955" y="99874"/>
            <a:ext cx="9074426" cy="1129575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формирования бюджета </a:t>
            </a:r>
            <a:r>
              <a:rPr lang="ru-RU" sz="28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</a:t>
            </a:r>
            <a:endParaRPr lang="ru-RU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Блок-схема: знак завершения 3"/>
          <p:cNvSpPr/>
          <p:nvPr/>
        </p:nvSpPr>
        <p:spPr>
          <a:xfrm>
            <a:off x="728870" y="1332188"/>
            <a:ext cx="5314122" cy="866982"/>
          </a:xfrm>
          <a:prstGeom prst="flowChartTerminator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Фонд оплаты труда рассчитан с учетом необходимости выполнения </a:t>
            </a:r>
            <a:r>
              <a:rPr lang="en-US" sz="1600" dirty="0" smtClean="0"/>
              <a:t>“</a:t>
            </a:r>
            <a:r>
              <a:rPr lang="ru-RU" sz="1600" dirty="0" smtClean="0"/>
              <a:t>дорожных карт</a:t>
            </a:r>
            <a:r>
              <a:rPr lang="en-US" sz="1600" dirty="0" smtClean="0"/>
              <a:t>”</a:t>
            </a:r>
            <a:r>
              <a:rPr lang="ru-RU" sz="1600" dirty="0" smtClean="0"/>
              <a:t>в рамках реализации указов Президента</a:t>
            </a:r>
            <a:endParaRPr lang="ru-RU" sz="1600" dirty="0"/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6437243" y="1412745"/>
            <a:ext cx="5118653" cy="705868"/>
          </a:xfrm>
          <a:prstGeom prst="flowChartTerminator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Индексация заработной платы по </a:t>
            </a:r>
            <a:r>
              <a:rPr lang="en-US" sz="1600" dirty="0" smtClean="0"/>
              <a:t>“</a:t>
            </a:r>
            <a:r>
              <a:rPr lang="ru-RU" sz="1600" dirty="0" smtClean="0"/>
              <a:t>неуказанным </a:t>
            </a:r>
            <a:r>
              <a:rPr lang="en-US" sz="1600" dirty="0" smtClean="0"/>
              <a:t>”</a:t>
            </a:r>
            <a:r>
              <a:rPr lang="ru-RU" sz="1600" dirty="0" smtClean="0"/>
              <a:t>категориям</a:t>
            </a:r>
            <a:endParaRPr lang="ru-RU" sz="1600" dirty="0"/>
          </a:p>
        </p:txBody>
      </p:sp>
      <p:sp>
        <p:nvSpPr>
          <p:cNvPr id="8" name="Блок-схема: знак завершения 7"/>
          <p:cNvSpPr/>
          <p:nvPr/>
        </p:nvSpPr>
        <p:spPr>
          <a:xfrm>
            <a:off x="3583057" y="2463014"/>
            <a:ext cx="5118653" cy="866982"/>
          </a:xfrm>
          <a:prstGeom prst="flowChartTerminator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Формирования </a:t>
            </a:r>
            <a:r>
              <a:rPr lang="ru-RU" sz="1600" dirty="0" err="1" smtClean="0"/>
              <a:t>профицитного</a:t>
            </a:r>
            <a:r>
              <a:rPr lang="ru-RU" sz="1600" dirty="0" smtClean="0"/>
              <a:t> бюджета на 2019-2021 года </a:t>
            </a:r>
            <a:endParaRPr lang="ru-RU" sz="1600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788214" y="3562704"/>
            <a:ext cx="8142891" cy="9354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приоритеты формирования бюджета 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Блок-схема: знак завершения 10"/>
          <p:cNvSpPr/>
          <p:nvPr/>
        </p:nvSpPr>
        <p:spPr>
          <a:xfrm>
            <a:off x="848139" y="4653823"/>
            <a:ext cx="5075584" cy="1094325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Обеспечение выплат и поэтапное повышение заработной платы отдельным категориям работников социальной сферы в соответствии с утвержденными </a:t>
            </a:r>
            <a:r>
              <a:rPr lang="en-US" sz="1600" dirty="0" smtClean="0"/>
              <a:t>“</a:t>
            </a:r>
            <a:r>
              <a:rPr lang="ru-RU" sz="1600" dirty="0" smtClean="0"/>
              <a:t>дорожным картам</a:t>
            </a:r>
            <a:r>
              <a:rPr lang="en-US" dirty="0" smtClean="0"/>
              <a:t>”</a:t>
            </a:r>
            <a:endParaRPr lang="ru-RU" dirty="0"/>
          </a:p>
        </p:txBody>
      </p:sp>
      <p:sp>
        <p:nvSpPr>
          <p:cNvPr id="13" name="Блок-схема: знак завершения 12"/>
          <p:cNvSpPr/>
          <p:nvPr/>
        </p:nvSpPr>
        <p:spPr>
          <a:xfrm>
            <a:off x="6135758" y="4703646"/>
            <a:ext cx="5131905" cy="662609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Реализация жилищных программ</a:t>
            </a:r>
            <a:endParaRPr lang="ru-RU" dirty="0"/>
          </a:p>
        </p:txBody>
      </p:sp>
      <p:sp>
        <p:nvSpPr>
          <p:cNvPr id="14" name="Блок-схема: знак завершения 13"/>
          <p:cNvSpPr/>
          <p:nvPr/>
        </p:nvSpPr>
        <p:spPr>
          <a:xfrm>
            <a:off x="5057422" y="5663251"/>
            <a:ext cx="4873684" cy="1063569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Реализация МП </a:t>
            </a:r>
            <a:r>
              <a:rPr lang="en-US" sz="1400" dirty="0" smtClean="0"/>
              <a:t>“</a:t>
            </a:r>
            <a:r>
              <a:rPr lang="ru-RU" sz="1400" dirty="0" smtClean="0"/>
              <a:t>Формирование </a:t>
            </a:r>
            <a:r>
              <a:rPr lang="ru-RU" sz="1400" dirty="0"/>
              <a:t>современной городской среды на территории </a:t>
            </a:r>
            <a:r>
              <a:rPr lang="ru-RU" sz="1400" dirty="0" err="1"/>
              <a:t>Тоншаевского</a:t>
            </a:r>
            <a:r>
              <a:rPr lang="ru-RU" sz="1400" dirty="0"/>
              <a:t> муниципального района Нижегородской области на 2018-2022 </a:t>
            </a:r>
            <a:r>
              <a:rPr lang="ru-RU" sz="1400" dirty="0" smtClean="0"/>
              <a:t>годы</a:t>
            </a:r>
            <a:r>
              <a:rPr lang="en-US" sz="1400" dirty="0" smtClean="0"/>
              <a:t>”</a:t>
            </a:r>
            <a:endParaRPr lang="ru-RU" sz="1400" dirty="0"/>
          </a:p>
        </p:txBody>
      </p:sp>
      <p:pic>
        <p:nvPicPr>
          <p:cNvPr id="1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9856" y="0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6" descr="http://today.kz/static/uploads/d1c3dbfa-02b2-417a-9ecc-a2d731969e00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60" y="2434661"/>
            <a:ext cx="2000771" cy="122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ekaterinburg.mynedv.ru/i/avat/o_3361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3552" y="2434661"/>
            <a:ext cx="1922344" cy="1331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www.hibiny.com/images/news/2016/122557/139389131cfb411fbaaa585efdf072ab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973" y="5748148"/>
            <a:ext cx="2007915" cy="113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cfs.4geo.ru/get/market/product/img-204687686_16531554491041255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3006" y="5533136"/>
            <a:ext cx="1726375" cy="1294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6759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0479" y="73278"/>
            <a:ext cx="10212187" cy="91025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расходов бюджета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на 2019-2021г по основным отраслям</a:t>
            </a:r>
            <a:b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7181584"/>
              </p:ext>
            </p:extLst>
          </p:nvPr>
        </p:nvGraphicFramePr>
        <p:xfrm>
          <a:off x="2091172" y="1211722"/>
          <a:ext cx="9592828" cy="48821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2463"/>
                <a:gridCol w="1613951"/>
                <a:gridCol w="2398207"/>
                <a:gridCol w="2398207"/>
              </a:tblGrid>
              <a:tr h="5236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2019 г.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2020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2020 г.</a:t>
                      </a:r>
                    </a:p>
                  </a:txBody>
                  <a:tcPr marL="9525" marR="9525" marT="9525" marB="0" anchor="ctr"/>
                </a:tc>
              </a:tr>
              <a:tr h="33886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ОБЩЕГОСУДАРСТВЕННЫЕ ВОПРОСЫ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54312,3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53228,7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55906,3</a:t>
                      </a:r>
                    </a:p>
                  </a:txBody>
                  <a:tcPr marL="9525" marR="9525" marT="9525" marB="0" anchor="ctr"/>
                </a:tc>
              </a:tr>
              <a:tr h="33886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ОБОРОНА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1076,8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1093,2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1132,1</a:t>
                      </a:r>
                    </a:p>
                  </a:txBody>
                  <a:tcPr marL="9525" marR="9525" marT="9525" marB="0" anchor="ctr"/>
                </a:tc>
              </a:tr>
              <a:tr h="364941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4199,8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3733,8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4473,2</a:t>
                      </a:r>
                    </a:p>
                  </a:txBody>
                  <a:tcPr marL="9525" marR="9525" marT="9525" marB="0" anchor="ctr"/>
                </a:tc>
              </a:tr>
              <a:tr h="33886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14859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12139,5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12321,6</a:t>
                      </a:r>
                    </a:p>
                  </a:txBody>
                  <a:tcPr marL="9525" marR="9525" marT="9525" marB="0" anchor="ctr"/>
                </a:tc>
              </a:tr>
              <a:tr h="33886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1982,8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753,3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783,4</a:t>
                      </a:r>
                    </a:p>
                  </a:txBody>
                  <a:tcPr marL="9525" marR="9525" marT="9525" marB="0" anchor="ctr"/>
                </a:tc>
              </a:tr>
              <a:tr h="33886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317197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304968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310815</a:t>
                      </a:r>
                    </a:p>
                  </a:txBody>
                  <a:tcPr marL="9525" marR="9525" marT="9525" marB="0" anchor="ctr"/>
                </a:tc>
              </a:tr>
              <a:tr h="33886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КУЛЬТУРА, КИНЕМАТОГРАФИЯ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73426,1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74763,3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78941,4</a:t>
                      </a:r>
                    </a:p>
                  </a:txBody>
                  <a:tcPr marL="9525" marR="9525" marT="9525" marB="0" anchor="ctr"/>
                </a:tc>
              </a:tr>
              <a:tr h="33886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17178,1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18122,1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19124,4</a:t>
                      </a:r>
                    </a:p>
                  </a:txBody>
                  <a:tcPr marL="9525" marR="9525" marT="9525" marB="0" anchor="ctr"/>
                </a:tc>
              </a:tr>
              <a:tr h="33886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СРЕДСТВА МАССОВОЙ ИНФОРМАЦИИ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1756,3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1606,3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1606,3</a:t>
                      </a:r>
                    </a:p>
                  </a:txBody>
                  <a:tcPr marL="9525" marR="9525" marT="9525" marB="0" anchor="ctr"/>
                </a:tc>
              </a:tr>
              <a:tr h="364941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</a:tr>
              <a:tr h="54278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45631,7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46562,9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47730,3</a:t>
                      </a:r>
                    </a:p>
                  </a:txBody>
                  <a:tcPr marL="9525" marR="9525" marT="9525" marB="0" anchor="ctr"/>
                </a:tc>
              </a:tr>
              <a:tr h="33886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531643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516983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532837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7687" y="25434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http://archivekuzneck.pnzreg.ru/files/kuzneck_pnzreg_ru/01/finansy/foto(23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9500"/>
            <a:ext cx="1886442" cy="185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091172" y="6057781"/>
            <a:ext cx="97917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аибольший объем расходов районного бюджета на 2019 год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составляют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расходы по следующим разделам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: -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образование – 59,7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%; -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культура и кинематография – 13,8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%; -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общегосударственные вопросы -10,2%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659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6518" y="338499"/>
            <a:ext cx="9429527" cy="92033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расходов бюджета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на 2019-2021г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 отраслям</a:t>
            </a:r>
            <a:b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9148920"/>
              </p:ext>
            </p:extLst>
          </p:nvPr>
        </p:nvGraphicFramePr>
        <p:xfrm>
          <a:off x="2091172" y="1258835"/>
          <a:ext cx="9563100" cy="47456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83109" y="166048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0" descr="http://volbusiness.ru/assets/images/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8226" y="5592416"/>
            <a:ext cx="3067819" cy="1265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s://lanista-group.ru/images/detailed/1/%D0%9E%D1%82%D1%87%D0%B5%D1%82_HR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145" y="4593878"/>
            <a:ext cx="2343373" cy="199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6578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1928" y="1105186"/>
            <a:ext cx="9029700" cy="1011994"/>
          </a:xfrm>
        </p:spPr>
        <p:txBody>
          <a:bodyPr>
            <a:noAutofit/>
          </a:bodyPr>
          <a:lstStyle/>
          <a:p>
            <a:r>
              <a:rPr lang="ru-RU" sz="1800" b="1" dirty="0" smtClean="0"/>
              <a:t>Программный бюджет </a:t>
            </a:r>
            <a:r>
              <a:rPr lang="ru-RU" sz="1800" dirty="0" smtClean="0"/>
              <a:t>– отличается от традиционного тем ,что все или почти все расходы включены в программы и каждая программа своей целью прямо увязана с той или иной стратегической задачей деятельности ведомства</a:t>
            </a:r>
            <a:br>
              <a:rPr lang="ru-RU" sz="1800" dirty="0" smtClean="0"/>
            </a:br>
            <a:endParaRPr lang="ru-RU" sz="1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6761592"/>
              </p:ext>
            </p:extLst>
          </p:nvPr>
        </p:nvGraphicFramePr>
        <p:xfrm>
          <a:off x="510738" y="5790509"/>
          <a:ext cx="9791700" cy="45619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Группа 4"/>
          <p:cNvGrpSpPr/>
          <p:nvPr/>
        </p:nvGrpSpPr>
        <p:grpSpPr>
          <a:xfrm>
            <a:off x="5343443" y="2047467"/>
            <a:ext cx="6309744" cy="976788"/>
            <a:chOff x="4604886" y="892000"/>
            <a:chExt cx="6511480" cy="976788"/>
          </a:xfrm>
        </p:grpSpPr>
        <p:sp>
          <p:nvSpPr>
            <p:cNvPr id="6" name="Пятиугольник 5"/>
            <p:cNvSpPr/>
            <p:nvPr/>
          </p:nvSpPr>
          <p:spPr>
            <a:xfrm rot="10800000">
              <a:off x="4604886" y="1037794"/>
              <a:ext cx="6511480" cy="830994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Пятиугольник 4"/>
            <p:cNvSpPr/>
            <p:nvPr/>
          </p:nvSpPr>
          <p:spPr>
            <a:xfrm>
              <a:off x="4604886" y="892000"/>
              <a:ext cx="6303732" cy="8309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19950" tIns="68580" rIns="128016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 smtClean="0">
                  <a:solidFill>
                    <a:schemeClr val="tx1"/>
                  </a:solidFill>
                </a:rPr>
                <a:t>Осуществление бюджетных расходов посредством финансирования государственных программ</a:t>
              </a:r>
              <a:endParaRPr lang="ru-RU" sz="18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5343443" y="3081033"/>
            <a:ext cx="6301903" cy="565995"/>
            <a:chOff x="3487743" y="1549682"/>
            <a:chExt cx="6511480" cy="565995"/>
          </a:xfrm>
        </p:grpSpPr>
        <p:sp>
          <p:nvSpPr>
            <p:cNvPr id="9" name="Пятиугольник 8"/>
            <p:cNvSpPr/>
            <p:nvPr/>
          </p:nvSpPr>
          <p:spPr>
            <a:xfrm rot="10800000">
              <a:off x="3487743" y="1588989"/>
              <a:ext cx="6511480" cy="526688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Пятиугольник 4"/>
            <p:cNvSpPr/>
            <p:nvPr/>
          </p:nvSpPr>
          <p:spPr>
            <a:xfrm>
              <a:off x="3553578" y="1549682"/>
              <a:ext cx="6379808" cy="52668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19950" tIns="68580" rIns="128016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 smtClean="0">
                  <a:solidFill>
                    <a:schemeClr val="tx1"/>
                  </a:solidFill>
                </a:rPr>
                <a:t>Исполнение бюджета в программной классификации</a:t>
              </a:r>
              <a:endParaRPr lang="ru-RU" sz="18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5343443" y="3811758"/>
            <a:ext cx="6301903" cy="864034"/>
            <a:chOff x="5603387" y="4226778"/>
            <a:chExt cx="6511480" cy="1181607"/>
          </a:xfrm>
        </p:grpSpPr>
        <p:sp>
          <p:nvSpPr>
            <p:cNvPr id="13" name="Пятиугольник 12"/>
            <p:cNvSpPr/>
            <p:nvPr/>
          </p:nvSpPr>
          <p:spPr>
            <a:xfrm rot="10800000">
              <a:off x="5603387" y="4226778"/>
              <a:ext cx="6511480" cy="1181607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Пятиугольник 4"/>
            <p:cNvSpPr/>
            <p:nvPr/>
          </p:nvSpPr>
          <p:spPr>
            <a:xfrm>
              <a:off x="5751087" y="4382073"/>
              <a:ext cx="6216078" cy="9401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53027" tIns="68580" rIns="128016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 smtClean="0">
                  <a:solidFill>
                    <a:schemeClr val="tx1"/>
                  </a:solidFill>
                </a:rPr>
                <a:t>Повышение качества бюджетного планирования и исполнения бюджета</a:t>
              </a:r>
              <a:endParaRPr lang="ru-RU" sz="18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5343443" y="4681851"/>
            <a:ext cx="6307598" cy="999185"/>
            <a:chOff x="3322310" y="1959551"/>
            <a:chExt cx="6517362" cy="2032127"/>
          </a:xfrm>
        </p:grpSpPr>
        <p:sp>
          <p:nvSpPr>
            <p:cNvPr id="16" name="Пятиугольник 15"/>
            <p:cNvSpPr/>
            <p:nvPr/>
          </p:nvSpPr>
          <p:spPr>
            <a:xfrm rot="10800000">
              <a:off x="3322310" y="2055666"/>
              <a:ext cx="6511479" cy="1936012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Пятиугольник 4"/>
            <p:cNvSpPr/>
            <p:nvPr/>
          </p:nvSpPr>
          <p:spPr>
            <a:xfrm>
              <a:off x="3812195" y="1959551"/>
              <a:ext cx="6027477" cy="19360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74389" tIns="68580" rIns="128016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 smtClean="0">
                  <a:solidFill>
                    <a:schemeClr val="tx1"/>
                  </a:solidFill>
                </a:rPr>
                <a:t>Мониторинг показателей исполнения целевых программ, оценка эффективности бюджетных расходов</a:t>
              </a:r>
              <a:endParaRPr lang="ru-RU" sz="18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5343443" y="5722380"/>
            <a:ext cx="6301904" cy="1074938"/>
            <a:chOff x="4908586" y="10961555"/>
            <a:chExt cx="6511480" cy="3085551"/>
          </a:xfrm>
        </p:grpSpPr>
        <p:sp>
          <p:nvSpPr>
            <p:cNvPr id="19" name="Пятиугольник 18"/>
            <p:cNvSpPr/>
            <p:nvPr/>
          </p:nvSpPr>
          <p:spPr>
            <a:xfrm rot="10800000">
              <a:off x="4908586" y="10996339"/>
              <a:ext cx="6511480" cy="3050767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Пятиугольник 4"/>
            <p:cNvSpPr/>
            <p:nvPr/>
          </p:nvSpPr>
          <p:spPr>
            <a:xfrm>
              <a:off x="5177808" y="10961555"/>
              <a:ext cx="5748788" cy="305076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46486" tIns="68580" rIns="128016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800" kern="1200" dirty="0" smtClean="0">
                <a:solidFill>
                  <a:schemeClr val="tx1"/>
                </a:solidFill>
              </a:endParaRP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 smtClean="0">
                  <a:solidFill>
                    <a:schemeClr val="tx1"/>
                  </a:solidFill>
                </a:rPr>
                <a:t>Взаимосвязь бюджетных расходов с результатами реализации государственных программ</a:t>
              </a: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/>
            </a:p>
          </p:txBody>
        </p:sp>
      </p:grpSp>
      <p:sp>
        <p:nvSpPr>
          <p:cNvPr id="21" name="Блок-схема: альтернативный процесс 20"/>
          <p:cNvSpPr/>
          <p:nvPr/>
        </p:nvSpPr>
        <p:spPr>
          <a:xfrm>
            <a:off x="2641600" y="2288152"/>
            <a:ext cx="2367203" cy="4373217"/>
          </a:xfrm>
          <a:prstGeom prst="flowChartAlternateProcess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</a:t>
            </a:r>
            <a:r>
              <a:rPr lang="en-US" dirty="0" smtClean="0"/>
              <a:t>8</a:t>
            </a:r>
            <a:r>
              <a:rPr lang="ru-RU" dirty="0" smtClean="0"/>
              <a:t> Муниципальных программ сформировано в бюджет </a:t>
            </a:r>
            <a:r>
              <a:rPr lang="ru-RU" dirty="0" err="1" smtClean="0"/>
              <a:t>Тоншаевского</a:t>
            </a:r>
            <a:r>
              <a:rPr lang="ru-RU" dirty="0" smtClean="0"/>
              <a:t> муниципального района на 2019-2021г</a:t>
            </a:r>
            <a:endParaRPr lang="ru-RU" dirty="0"/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2768047" y="63795"/>
            <a:ext cx="9029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программный бюджет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Picture 7" descr="logo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31774" y="345945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30876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5878" y="46778"/>
            <a:ext cx="9799983" cy="80136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3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муниципальные программы реализуемые в 2018-2021 годах в </a:t>
            </a:r>
            <a:r>
              <a:rPr lang="ru-RU" sz="31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Тоншаевском</a:t>
            </a:r>
            <a:r>
              <a:rPr lang="ru-RU" sz="3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муниципальном районе</a:t>
            </a: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endParaRPr lang="ru-RU" sz="2400" b="1" dirty="0">
              <a:solidFill>
                <a:srgbClr val="7030A0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7047353"/>
              </p:ext>
            </p:extLst>
          </p:nvPr>
        </p:nvGraphicFramePr>
        <p:xfrm>
          <a:off x="2194892" y="848139"/>
          <a:ext cx="9791700" cy="57975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1950"/>
                <a:gridCol w="1631950"/>
                <a:gridCol w="1631950"/>
                <a:gridCol w="1631950"/>
                <a:gridCol w="1631950"/>
                <a:gridCol w="1631950"/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Бюджет  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 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 год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Бюджет 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  2019 год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к 2018 году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Бюджет  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 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 год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Бюджет  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 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 год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Расходы, всего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492856,1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531643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516983,1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532837,2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 том числе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Расходы  на реализацию муниципальных программ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442950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482493,8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469878,9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484418,6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МП «Развитие образования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Тоншаевского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муниципального района на период 2015-2020 годов»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292036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316119,3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304507,4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310862,8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МП «Развитие культуры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Тоншаевского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муниципального района»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71983,5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78006,3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79526,7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83895,3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МП «Развитие агропромышленного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комплексаТоншаевского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муниципального района на 2015-2020гг»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5888,3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7242,5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6593,5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6588,1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Защита населения и территории от чрезвычайных ситуаций, обеспечение пожарной безопасности и безопасности людей на воде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5283,2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4945,8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3683,8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4423,2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4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3109" y="166048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http://itd0.mycdn.me/image?id=849479957044&amp;t=20&amp;plc=WEB&amp;tkn=*carEuMQmX9uiCYKjTEJlb-dkg1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533" y="4461322"/>
            <a:ext cx="1489090" cy="82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s://dasq.ru/wp-content/uploads/2017/11/invest-to-education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533" y="2623930"/>
            <a:ext cx="1489090" cy="84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s://avatars.mds.yandex.net/get-zen_doc/163240/pub_5a7c43b2c5feaf12732b9313_5a7c4404799d9dbfb9cc19de/scale_60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281" y="3496628"/>
            <a:ext cx="1824611" cy="940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https://static0.misionesonline.net/wp-content/uploads/2018/09/dhk-1q54fg96gh2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2" name="Picture 8" descr="http://mpsc.ru/uploads/posts/2017-02/1486426313_opoveschenie_info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806" y="5537412"/>
            <a:ext cx="1527451" cy="1057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491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79374" y="0"/>
            <a:ext cx="9776792" cy="1020417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муниципальные программы реализуемые в 2018-2021 годах в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Тоншаевском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муниципальном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районе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0458444"/>
              </p:ext>
            </p:extLst>
          </p:nvPr>
        </p:nvGraphicFramePr>
        <p:xfrm>
          <a:off x="2158448" y="1123260"/>
          <a:ext cx="9791700" cy="51873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1950"/>
                <a:gridCol w="1631950"/>
                <a:gridCol w="1631950"/>
                <a:gridCol w="1631950"/>
                <a:gridCol w="1631950"/>
                <a:gridCol w="1631950"/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Бюджет  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 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 год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Бюджет 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  2019 год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к 2018 году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Бюджет  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 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 год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Бюджет  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 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 год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МП «Управление муниципальным имуществом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Тоншаевского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муниципального района»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2374,8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2761,2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116,3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1947,7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2039,4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МП «Управление муниципальными финансами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Тоншаевского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муниципального района на 2018-2022 г»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55440,3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58558,5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105,6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59801,7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61601,9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МП «Содействие занятости несовершеннолетних граждан и незанятого населения Тоншаевского р-она на 2016-2020гг."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355,6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391</a:t>
                      </a:r>
                    </a:p>
                  </a:txBody>
                  <a:tcPr marL="9525" marR="9525" marT="9525" marB="0" anchor="b"/>
                </a:tc>
              </a:tr>
              <a:tr h="15590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МП «Развитие предпринимательства и туризма Тоншаевского муниципального района на 2017-2018гг»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5164,5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5350,5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4728,8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4916,3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МП «Обеспечение  граждан  Тоншаевского муниципального района Нижегородской области достойным жильем до 2024гг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4133,8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7408,7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179,2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8408,3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9410,6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1074" y="126291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8" descr="http://vustug-info.ru/kotlas-info/kotlas-info/sites/default/files/141822016954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90" y="2395468"/>
            <a:ext cx="1314204" cy="904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://www.shymkent13.ru/_nw/6/1672003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89" y="1620981"/>
            <a:ext cx="1384031" cy="774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ds03.infourok.ru/uploads/ex/0bbd/0002b754-bda7f1b0/img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38" y="4303731"/>
            <a:ext cx="1500682" cy="1099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xn----ftbdby1aamd0evc.xn--p1ai/assets/components/phpthumbof/cache/802865-24375-19-bezrabotnyj.-17-10-2017-13-48-49.450f9307e7e58fb4d2232dad8e13831d3045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89" y="3403978"/>
            <a:ext cx="1327453" cy="67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s://23kvartiri.ru/wp-content/uploads/2017/08/%D0%BA%D1%80%D0%B0%D1%81%D0%BD%D0%B4%D0%BE%D0%B0%D1%80-%D0%BA%D1%83%D0%BF%D0%B8%D1%82%D1%8C-%D0%BA%D0%B2%D0%B0%D1%80%D1%82%D0%B8%D1%80%D1%83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89" y="5403661"/>
            <a:ext cx="1327453" cy="922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556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896" y="113335"/>
            <a:ext cx="9581322" cy="92033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муниципальные программы реализуемые в 2018-2021 годах в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Тоншаевском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муниципальном районе</a:t>
            </a:r>
            <a:b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0921816"/>
              </p:ext>
            </p:extLst>
          </p:nvPr>
        </p:nvGraphicFramePr>
        <p:xfrm>
          <a:off x="1917048" y="1033671"/>
          <a:ext cx="9791700" cy="5010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1950"/>
                <a:gridCol w="1631950"/>
                <a:gridCol w="1631950"/>
                <a:gridCol w="1631950"/>
                <a:gridCol w="1631950"/>
                <a:gridCol w="1631950"/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Бюджет  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 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 год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Бюджет 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  2019 год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к 2018 году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Бюджет  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 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 год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Бюджет  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 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 год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Противодействие коррупции в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Тоншаевском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муниципальном районе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МП «Развитие физической культуры,спорта и молодежной политики в Тоншаевском муниципальном районе на 2015-2020 годы»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МП «Профилактика насилия и жестокого обращения с детьми, безнадзорности и правонарушений  несовершеннолетних в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Тоншаевском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районе на 2015-2020гг.»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МП «Комплексные меры противодействия злоупотребления наркотиками и их незаконному обороту на 2016-2018 годы»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МП «Профилактика преступлений и иных правонарушений на 2016-2020 годы»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7746" y="-59116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 descr="http://sreda24.ru/media/k2/items/cache/a3b88a50508bfd784d06160824d0a0e3_X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703" y="1206122"/>
            <a:ext cx="1274717" cy="890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s://banner2.kisspng.com/20180607/oqq/kisspng-crossfit-kettlebell-weight-training-exercise-clip-kickstart-5b19003003dbd0.919396721528365104015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702" y="2096585"/>
            <a:ext cx="1345345" cy="91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s://ds02.infourok.ru/uploads/ex/10dc/0005680b-dbeda6f6/img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73" y="3159499"/>
            <a:ext cx="1355961" cy="1095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ttps://centrreabilitacii.ru/upload/medialibrary/830/83013d0e7d3c894bb0b45f0d64250ad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83" y="4352901"/>
            <a:ext cx="1345345" cy="864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https://st2.depositphotos.com/2775931/7391/i/950/depositphotos_73914799-stock-photo-prison-and-convicted-topic-man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278" y="5372938"/>
            <a:ext cx="1235903" cy="670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372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9874" y="219351"/>
            <a:ext cx="9549848" cy="73480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муниципальные программы реализуемые </a:t>
            </a:r>
            <a:r>
              <a:rPr lang="ru-RU" sz="3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2018-2021 годах в </a:t>
            </a:r>
            <a:r>
              <a:rPr lang="ru-RU" sz="31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Тоншаевском</a:t>
            </a:r>
            <a:r>
              <a:rPr lang="ru-RU" sz="3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муниципальном районе</a:t>
            </a:r>
            <a:r>
              <a:rPr lang="ru-RU" sz="2400" b="1" dirty="0">
                <a:solidFill>
                  <a:srgbClr val="7030A0"/>
                </a:solidFill>
              </a:rPr>
              <a:t/>
            </a:r>
            <a:br>
              <a:rPr lang="ru-RU" sz="2400" b="1" dirty="0">
                <a:solidFill>
                  <a:srgbClr val="7030A0"/>
                </a:solidFill>
              </a:rPr>
            </a:br>
            <a:endParaRPr lang="ru-RU" sz="2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3679675"/>
              </p:ext>
            </p:extLst>
          </p:nvPr>
        </p:nvGraphicFramePr>
        <p:xfrm>
          <a:off x="2228022" y="1322042"/>
          <a:ext cx="9791700" cy="41979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1950"/>
                <a:gridCol w="1631950"/>
                <a:gridCol w="1631950"/>
                <a:gridCol w="1631950"/>
                <a:gridCol w="1631950"/>
                <a:gridCol w="1631950"/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Бюджет  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 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 год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Бюджет 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  2019 год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к 2018 году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Бюджет  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 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 год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Бюджет  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 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 год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МП «Профилактика терроризма и экстремизма на территории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Тоншаевского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муниципального района на 2017-2020 годы»»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МП «Повышение безопасности дорожного движения на 2016-2018г»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МП  «Формирование современной городской среды на территории Тоншаевского района на 2018-2022 годы»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МП «Обеспечение многодетных семей земельными участками в Тоншаевском муниципальном районе на 2016-2020 годы»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непрограммные расходы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49906,1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49149,2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47104,2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48418,6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1074" y="126291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2" descr="http://www.riakchr.ru/upload/iblock/3cc/3ccca2c33e62c804b58cc2e95a9e72b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682" y="1772326"/>
            <a:ext cx="1406845" cy="935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dochkiisinochki.ru/wp-content/uploads/2015/05/kartinki-pro-pd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682" y="2738907"/>
            <a:ext cx="1406845" cy="682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nevadm.ru/media/cache/bd/15/62/93/b6/58/bd156293b6581dcb8b6639a7672901a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72" y="3564835"/>
            <a:ext cx="1525016" cy="1017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ttp://adm-yeisk.ru/sites/default/files/3_96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11" y="4725810"/>
            <a:ext cx="1521164" cy="938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997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24011" y="126877"/>
            <a:ext cx="9029700" cy="1079245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распределяются расходы муниципального бюджета на 2018-2021г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/>
          </a:p>
        </p:txBody>
      </p:sp>
      <p:pic>
        <p:nvPicPr>
          <p:cNvPr id="6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7746" y="-59116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" name="Объект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6266965"/>
              </p:ext>
            </p:extLst>
          </p:nvPr>
        </p:nvGraphicFramePr>
        <p:xfrm>
          <a:off x="1605847" y="1591733"/>
          <a:ext cx="3066344" cy="2302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Объект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335818"/>
              </p:ext>
            </p:extLst>
          </p:nvPr>
        </p:nvGraphicFramePr>
        <p:xfrm>
          <a:off x="6151035" y="1919110"/>
          <a:ext cx="3066344" cy="2302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Объект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510140"/>
              </p:ext>
            </p:extLst>
          </p:nvPr>
        </p:nvGraphicFramePr>
        <p:xfrm>
          <a:off x="3084691" y="4233333"/>
          <a:ext cx="3066344" cy="2302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8" name="Объект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7329764"/>
              </p:ext>
            </p:extLst>
          </p:nvPr>
        </p:nvGraphicFramePr>
        <p:xfrm>
          <a:off x="8137172" y="3894667"/>
          <a:ext cx="3817761" cy="2833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692262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4842" y="76564"/>
            <a:ext cx="10086474" cy="1031217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/>
            </a:r>
            <a:br>
              <a:rPr lang="ru-RU" sz="2400" dirty="0" smtClean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ru-RU" sz="2400" dirty="0">
                <a:solidFill>
                  <a:srgbClr val="000000"/>
                </a:solidFill>
                <a:latin typeface="Calibri" panose="020F0502020204030204" pitchFamily="34" charset="0"/>
              </a:rPr>
              <a:t/>
            </a:r>
            <a:br>
              <a:rPr lang="ru-RU" sz="24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МП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образования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на период 2015-2020 годов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утверждена постановлением Администрации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№ 165 от 12 ноября 2014 года</a:t>
            </a:r>
            <a:b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 </a:t>
            </a:r>
            <a:r>
              <a:rPr lang="ru-RU" sz="3200" dirty="0">
                <a:solidFill>
                  <a:srgbClr val="000000"/>
                </a:solidFill>
                <a:latin typeface="Calibri" panose="020F0502020204030204" pitchFamily="34" charset="0"/>
              </a:rPr>
              <a:t/>
            </a:r>
            <a:br>
              <a:rPr lang="ru-RU" sz="32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2441" y="1845457"/>
            <a:ext cx="10238875" cy="1047121"/>
          </a:xfrm>
        </p:spPr>
        <p:txBody>
          <a:bodyPr>
            <a:normAutofit lnSpcReduction="10000"/>
          </a:bodyPr>
          <a:lstStyle/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Формировании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образовательной системы, обеспечивающей доступность качественного образования, отвечающего потребностям инновационного развития экономики региона, ожиданиям общества и каждого гражданина.</a:t>
            </a:r>
          </a:p>
          <a:p>
            <a:endParaRPr lang="ru-RU" dirty="0"/>
          </a:p>
        </p:txBody>
      </p:sp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595017"/>
              </p:ext>
            </p:extLst>
          </p:nvPr>
        </p:nvGraphicFramePr>
        <p:xfrm>
          <a:off x="1844842" y="2905254"/>
          <a:ext cx="9779666" cy="8058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6857"/>
                <a:gridCol w="1459831"/>
                <a:gridCol w="1395664"/>
                <a:gridCol w="1507957"/>
                <a:gridCol w="1279357"/>
              </a:tblGrid>
              <a:tr h="293734"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40062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финансирования в тыс. руб.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292036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316119,3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304507,4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310862,8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953125" y="1107781"/>
            <a:ext cx="914400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just" eaLnBrk="1" hangingPunct="1"/>
            <a:r>
              <a:rPr lang="ru-RU" altLang="ru-RU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Координатор муниципальной программы:</a:t>
            </a:r>
            <a:r>
              <a:rPr lang="ru-RU" alt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</a:t>
            </a:r>
            <a:r>
              <a:rPr lang="ru-RU" altLang="ru-RU" sz="15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Администрации </a:t>
            </a:r>
            <a:r>
              <a:rPr lang="ru-RU" altLang="ru-RU" sz="15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altLang="ru-RU" sz="15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</a:t>
            </a:r>
            <a:endParaRPr lang="ru-RU" alt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898359" y="3887956"/>
            <a:ext cx="8147383" cy="2970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just" eaLnBrk="1" hangingPunct="1"/>
            <a:r>
              <a:rPr lang="ru-RU" altLang="ru-RU" b="1" u="sng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расходования бюджетных средств в рамках программы:</a:t>
            </a:r>
            <a:endParaRPr lang="ru-RU" altLang="ru-RU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900" dirty="0" smtClean="0"/>
              <a:t>1) совершенствование содержания и технологий образования, создание в системе дошкольного и общего образования равных возможностей в получении качественного образования для всех категорий детей, в том числе детей с ограниченными возможностями здоровья;</a:t>
            </a:r>
          </a:p>
          <a:p>
            <a:r>
              <a:rPr lang="ru-RU" sz="900" dirty="0" smtClean="0"/>
              <a:t>2) создание условий, обеспечивающих соответствие муниципальной системы дополнительного образования требованиям инновационного развития экономики, удовлетворение ожиданий общества и каждого гражданина, создание в системе воспитания и дополнительного образования равных возможностей для современного качественного образования, и позитивной социализации детей;</a:t>
            </a:r>
          </a:p>
          <a:p>
            <a:r>
              <a:rPr lang="ru-RU" sz="900" dirty="0" smtClean="0"/>
              <a:t>3) обеспечение надежной и актуальной информацией процессов принятия решений участниками образовательных отношений в целях повышения качества образования;</a:t>
            </a:r>
          </a:p>
          <a:p>
            <a:r>
              <a:rPr lang="ru-RU" sz="900" dirty="0" smtClean="0"/>
              <a:t>4) создание условий для повышения гражданской ответственности за судьбу страны, повышение уровня консолидации общества для решения задач обеспечения национальной безопасности и устойчивого развития Российской Федерации, укрепление чувства сопричастности граждан к великой истории и культуре России, обеспечение преемственности поколений россиян, воспитание гражданина, любящего свою Родину и семью, имеющего активную жизненную позицию;</a:t>
            </a:r>
          </a:p>
          <a:p>
            <a:r>
              <a:rPr lang="ru-RU" sz="900" dirty="0" smtClean="0"/>
              <a:t>5) развитие инфраструктуры и организационно-экономических механизмов, обеспечивающих доступность качественного образования;</a:t>
            </a:r>
          </a:p>
          <a:p>
            <a:r>
              <a:rPr lang="ru-RU" sz="900" dirty="0" smtClean="0"/>
              <a:t>6) обеспечение доступных качественных образовательных услуг дошкольного образования семьям, имеющим детей дошкольного возраста, проживающим на территории </a:t>
            </a:r>
            <a:r>
              <a:rPr lang="ru-RU" sz="900" dirty="0" err="1" smtClean="0"/>
              <a:t>Тоншаевского</a:t>
            </a:r>
            <a:r>
              <a:rPr lang="ru-RU" sz="900" dirty="0" smtClean="0"/>
              <a:t> муниципального района, и предоставление права на качественное образование, соответствующее современному уровню требований, детям младшего школьного возраста, проживающим на отдаленных территориях в сельской местности;</a:t>
            </a:r>
          </a:p>
          <a:p>
            <a:r>
              <a:rPr lang="ru-RU" sz="900" dirty="0" smtClean="0"/>
              <a:t>7) обеспечение государственных гарантий прав граждан на получение общедоступного дошкольного образования;</a:t>
            </a:r>
          </a:p>
          <a:p>
            <a:r>
              <a:rPr lang="ru-RU" sz="900" dirty="0" smtClean="0"/>
              <a:t>8) обеспечение социально-правовой защиты детей на территории </a:t>
            </a:r>
            <a:r>
              <a:rPr lang="ru-RU" sz="900" dirty="0" err="1" smtClean="0"/>
              <a:t>Тоншаевского</a:t>
            </a:r>
            <a:r>
              <a:rPr lang="ru-RU" sz="900" dirty="0" smtClean="0"/>
              <a:t> муниципального района;</a:t>
            </a:r>
          </a:p>
          <a:p>
            <a:r>
              <a:rPr lang="ru-RU" sz="900" dirty="0" smtClean="0"/>
              <a:t>9) создание в общеобразовательных организациях, расположенных в сельской местности, условий для занятия физической культурой и спортом.</a:t>
            </a:r>
            <a:endParaRPr lang="ru-RU" sz="900" dirty="0"/>
          </a:p>
        </p:txBody>
      </p:sp>
      <p:pic>
        <p:nvPicPr>
          <p:cNvPr id="8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902" y="76564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http://hram-tonshaevo.cerkov.ru/files/2017/05/dsmntOcYwH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5742" y="4255597"/>
            <a:ext cx="2757926" cy="2287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455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97028" y="112403"/>
            <a:ext cx="9029700" cy="945060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МП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Нижегородской области на 2018-2020 годы»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953125" y="1107781"/>
            <a:ext cx="914400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just" eaLnBrk="1" hangingPunct="1"/>
            <a:r>
              <a:rPr lang="ru-RU" altLang="ru-RU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Координатор муниципальной программы:</a:t>
            </a:r>
            <a:r>
              <a:rPr lang="ru-RU" alt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</a:t>
            </a:r>
            <a:r>
              <a:rPr lang="ru-RU" altLang="ru-RU" sz="15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культуры </a:t>
            </a:r>
            <a:r>
              <a:rPr lang="ru-RU" altLang="ru-RU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Администрации </a:t>
            </a:r>
            <a:r>
              <a:rPr lang="ru-RU" altLang="ru-RU" sz="15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altLang="ru-RU" sz="15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</a:t>
            </a:r>
            <a:endParaRPr lang="ru-RU" alt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1538245" y="1623783"/>
            <a:ext cx="10238875" cy="11448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культурного и исторического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наследия .Обеспечение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доступа граждан к культурным ценностям и участию в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культурной жизни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реализация творческого потенциала людей, проживающих на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 района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Создание благоприятных условий для развития сферы культуры</a:t>
            </a:r>
          </a:p>
          <a:p>
            <a:endParaRPr lang="ru-RU" sz="1800" dirty="0"/>
          </a:p>
        </p:txBody>
      </p:sp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0826410"/>
              </p:ext>
            </p:extLst>
          </p:nvPr>
        </p:nvGraphicFramePr>
        <p:xfrm>
          <a:off x="1320800" y="2849501"/>
          <a:ext cx="10456320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3085"/>
                <a:gridCol w="1560836"/>
                <a:gridCol w="1492231"/>
                <a:gridCol w="1612292"/>
                <a:gridCol w="1367876"/>
              </a:tblGrid>
              <a:tr h="361464"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39277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финансирования в тыс. </a:t>
                      </a:r>
                      <a:r>
                        <a:rPr lang="ru-RU" sz="20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71983,5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78006,3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79526,7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83895,3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130549" y="3978718"/>
            <a:ext cx="8147383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ru-RU" sz="900" b="1" dirty="0" smtClean="0"/>
              <a:t>Результаты </a:t>
            </a:r>
            <a:r>
              <a:rPr lang="ru-RU" sz="900" b="1" dirty="0"/>
              <a:t>программы</a:t>
            </a:r>
            <a:r>
              <a:rPr lang="ru-RU" sz="900" dirty="0"/>
              <a:t> : Число высококвалифицированных работников в сфере культуры составит  25 </a:t>
            </a:r>
            <a:r>
              <a:rPr lang="ru-RU" sz="900" dirty="0" err="1"/>
              <a:t>человек.Повышение</a:t>
            </a:r>
            <a:r>
              <a:rPr lang="ru-RU" sz="900" dirty="0"/>
              <a:t> средней заработной платы работников культуры. Расширение доступа населения к культурным ценностям и информации </a:t>
            </a:r>
            <a:r>
              <a:rPr lang="ru-RU" sz="900" dirty="0" err="1"/>
              <a:t>Тоншаевского</a:t>
            </a:r>
            <a:r>
              <a:rPr lang="ru-RU" sz="900" dirty="0"/>
              <a:t> муниципального района путем информатизации отрасли.</a:t>
            </a:r>
          </a:p>
          <a:p>
            <a:r>
              <a:rPr lang="ru-RU" sz="900" b="1" dirty="0"/>
              <a:t>Подпрограмма «Сохранение и развитие материально - технической базы муниципальных учреждений культуры </a:t>
            </a:r>
            <a:r>
              <a:rPr lang="ru-RU" sz="900" b="1" dirty="0" err="1"/>
              <a:t>Тоншаевского</a:t>
            </a:r>
            <a:r>
              <a:rPr lang="ru-RU" sz="900" b="1" dirty="0"/>
              <a:t> муниципального района»</a:t>
            </a:r>
            <a:r>
              <a:rPr lang="ru-RU" sz="900" dirty="0"/>
              <a:t> </a:t>
            </a:r>
          </a:p>
          <a:p>
            <a:r>
              <a:rPr lang="ru-RU" sz="900" dirty="0"/>
              <a:t>Непосредственные результаты: В 5 муниципальных учреждениях культуры будет выполнен капитальный ремонт, в том числе в 4 домах культуры, в 1 образовательном учреждении.  Приобретение в муниципальную собственность здания для размещения Муниципального бюджетного учреждения дошкольного образования </a:t>
            </a:r>
            <a:r>
              <a:rPr lang="ru-RU" sz="900" dirty="0" err="1"/>
              <a:t>Тоншаевская</a:t>
            </a:r>
            <a:r>
              <a:rPr lang="ru-RU" sz="900" dirty="0"/>
              <a:t> детская музыкальная школа (далее - ДМШ) и  проведение реконструкции здания.</a:t>
            </a:r>
          </a:p>
          <a:p>
            <a:r>
              <a:rPr lang="ru-RU" sz="900" b="1" dirty="0"/>
              <a:t>Подпрограмма «Развитие самодеятельного художественного </a:t>
            </a:r>
            <a:r>
              <a:rPr lang="ru-RU" sz="900" b="1" dirty="0" err="1"/>
              <a:t>творчества.Поддержка</a:t>
            </a:r>
            <a:r>
              <a:rPr lang="ru-RU" sz="900" b="1" dirty="0"/>
              <a:t> дополнительного образования» </a:t>
            </a:r>
            <a:r>
              <a:rPr lang="ru-RU" sz="900" dirty="0"/>
              <a:t>Непосредственные результаты: Число участников культурно - досуговых мероприятий составит 194591 человек. Количество детей, привлекаемых к участию в творческих мероприятиях составит 1181 человек. Количество проведенных культурно-массовых мероприятий составит 2989 Сохранение  контингента ДМШ, разработка, расширение и внедрение  новых образовательных программ, (общеразвивающих и предпрофессиональных) отражающих современное состояние культуры, а также местные культурные традиции. Открытие новых отделений. Количество библиографических записей в сводном электронном каталоге библиотек Нижегородской области, в том числе включенных в сводный электронный каталог библиотек России, составит 73010 записей Количество публичных библиотек, подключенных к информационно-телекоммуникационной сети «Интернет», увеличится до 12 библиотек Охват населения библиотечным обслуживанием составит 16,5 тыс. жителей района. Количество музейных предметов, представленных в открытом показе,  составит 470 единиц хранения Посещаемость муниципального учреждения культуры </a:t>
            </a:r>
            <a:r>
              <a:rPr lang="ru-RU" sz="900" dirty="0" err="1"/>
              <a:t>Тоншаевский</a:t>
            </a:r>
            <a:r>
              <a:rPr lang="ru-RU" sz="900" dirty="0"/>
              <a:t> краеведческий музей о увеличится до 7600 человек</a:t>
            </a:r>
          </a:p>
        </p:txBody>
      </p:sp>
      <p:pic>
        <p:nvPicPr>
          <p:cNvPr id="8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6518" y="143374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 descr="https://ds04.infourok.ru/uploads/ex/0165/0014e8f4-daca0e85/hello_html_2c5afef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7933" y="3837780"/>
            <a:ext cx="2499188" cy="2550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822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953124" y="35923"/>
            <a:ext cx="10238875" cy="1325563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МП «Развитие агропромышленного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комплекса</a:t>
            </a:r>
            <a:b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района на 2015-2020г»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500561" y="1179622"/>
            <a:ext cx="9144000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just" eaLnBrk="1" hangingPunct="1"/>
            <a:r>
              <a:rPr lang="ru-RU" altLang="ru-RU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Координатор муниципальной программы:</a:t>
            </a:r>
            <a:r>
              <a:rPr lang="ru-RU" alt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сельского хозяйства</a:t>
            </a:r>
            <a:r>
              <a:rPr lang="ru-RU" altLang="ru-RU" sz="15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Администрации </a:t>
            </a:r>
            <a:r>
              <a:rPr lang="ru-RU" altLang="ru-RU" sz="15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altLang="ru-RU" sz="15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</a:t>
            </a:r>
            <a:endParaRPr lang="ru-RU" alt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2"/>
          <p:cNvSpPr>
            <a:spLocks noGrp="1"/>
          </p:cNvSpPr>
          <p:nvPr>
            <p:ph idx="1"/>
          </p:nvPr>
        </p:nvSpPr>
        <p:spPr>
          <a:xfrm>
            <a:off x="1953123" y="1856851"/>
            <a:ext cx="10238875" cy="623964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развитие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производственно-финансовой деятельности организаций агропромышленного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комплекса 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устойчивого развития сельских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территорий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7509907"/>
              </p:ext>
            </p:extLst>
          </p:nvPr>
        </p:nvGraphicFramePr>
        <p:xfrm>
          <a:off x="8363513" y="3208248"/>
          <a:ext cx="3613999" cy="891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6950"/>
                <a:gridCol w="547780"/>
                <a:gridCol w="535953"/>
                <a:gridCol w="553621"/>
                <a:gridCol w="469695"/>
              </a:tblGrid>
              <a:tr h="297638"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5296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финансирования в тыс. </a:t>
                      </a:r>
                      <a:r>
                        <a:rPr lang="ru-RU" sz="11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5888,3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7242,5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6593,5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6588,1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173940"/>
              </p:ext>
            </p:extLst>
          </p:nvPr>
        </p:nvGraphicFramePr>
        <p:xfrm>
          <a:off x="496710" y="2585368"/>
          <a:ext cx="7721602" cy="41259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15214"/>
                <a:gridCol w="825410"/>
                <a:gridCol w="825410"/>
                <a:gridCol w="824439"/>
                <a:gridCol w="825410"/>
                <a:gridCol w="1105719"/>
              </a:tblGrid>
              <a:tr h="2773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целевых индикаторов и показателей развития сельского хозяйства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Единицы измерения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год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</a:tr>
              <a:tr h="3466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Индекс производства продукции сельского хозяйства в хозяйствах всех категорий (в сопоставимых ценах) к предыдущему году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процентов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101,7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101,6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</a:tr>
              <a:tr h="2773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Индекс производства продукции растениеводства (в сопоставимых ценах) к предыдущему году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процентов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101,7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101,6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101,4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</a:tr>
              <a:tr h="2773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производства продукции животноводства (в сопоставимых ценах) к предыдущему году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процентов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103,6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101,7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107,6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</a:tr>
              <a:tr h="2773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физического объема инвестиций в основной капитал сельского хозяйства к предыдущему году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процентов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104,9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</a:tr>
              <a:tr h="2773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рентабельности сельскохозяйственных организаций (с учетом субсидий)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процентов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9,7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</a:tr>
              <a:tr h="3466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Среднемесячная номинальная заработная плата в сельском хозяйстве (по сельскохозяйственным организациям)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рублей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9864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10357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10875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11420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</a:tr>
              <a:tr h="3466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 валовой сельскохозяйственной продукции в действующих ценах в хозяйствах всех категорий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рублей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295208,2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313836,7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332554,1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351431,9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</a:tr>
              <a:tr h="207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Валовой сбор зерновых и зернобобовых культур в хозяйствах всех категорий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тонн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4865,4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4865,4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4865,4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4865,4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</a:tr>
              <a:tr h="4159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Производство молока в сельскохозяйственных организациях, крестьянских (фермерских) хозяйствах, включая индивидуальных предпринимателей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тонн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726,1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729,7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734,9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741,5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655" marR="34655" marT="0" marB="0" anchor="ctr"/>
                </a:tc>
              </a:tr>
            </a:tbl>
          </a:graphicData>
        </a:graphic>
      </p:graphicFrame>
      <p:pic>
        <p:nvPicPr>
          <p:cNvPr id="10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6518" y="143374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http://spkopanskoe.ru/informatsiya-dlya-mfkh-lpkh/148300980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8156" y="4827679"/>
            <a:ext cx="3613999" cy="176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5066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 txBox="1">
            <a:spLocks noGrp="1"/>
          </p:cNvSpPr>
          <p:nvPr>
            <p:ph idx="1"/>
          </p:nvPr>
        </p:nvSpPr>
        <p:spPr>
          <a:xfrm>
            <a:off x="3261497" y="6121517"/>
            <a:ext cx="7992935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7030A0"/>
                </a:solidFill>
              </a:rPr>
              <a:t>Муниципальный долг – совокупность долговых обязательств муниципального образования</a:t>
            </a:r>
            <a:endParaRPr lang="ru-RU" sz="1400" b="1" dirty="0">
              <a:solidFill>
                <a:srgbClr val="7030A0"/>
              </a:solidFill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882961342"/>
              </p:ext>
            </p:extLst>
          </p:nvPr>
        </p:nvGraphicFramePr>
        <p:xfrm>
          <a:off x="2675933" y="1007459"/>
          <a:ext cx="3805014" cy="21816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48083404"/>
              </p:ext>
            </p:extLst>
          </p:nvPr>
        </p:nvGraphicFramePr>
        <p:xfrm>
          <a:off x="3138860" y="3589657"/>
          <a:ext cx="3240360" cy="2160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3196470176"/>
              </p:ext>
            </p:extLst>
          </p:nvPr>
        </p:nvGraphicFramePr>
        <p:xfrm>
          <a:off x="7594780" y="994783"/>
          <a:ext cx="3759020" cy="21096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3310177170"/>
              </p:ext>
            </p:extLst>
          </p:nvPr>
        </p:nvGraphicFramePr>
        <p:xfrm>
          <a:off x="8014072" y="3611546"/>
          <a:ext cx="3240360" cy="2160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546261" y="6418552"/>
            <a:ext cx="88075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7030A0"/>
                </a:solidFill>
              </a:rPr>
              <a:t>Муниципальный долг </a:t>
            </a:r>
            <a:r>
              <a:rPr lang="ru-RU" sz="1400" b="1" dirty="0" err="1" smtClean="0">
                <a:solidFill>
                  <a:srgbClr val="7030A0"/>
                </a:solidFill>
              </a:rPr>
              <a:t>Тоншаевского</a:t>
            </a:r>
            <a:r>
              <a:rPr lang="ru-RU" sz="1400" b="1" dirty="0" smtClean="0">
                <a:solidFill>
                  <a:srgbClr val="7030A0"/>
                </a:solidFill>
              </a:rPr>
              <a:t> муниципального района  находится на экономически безопасном уровне</a:t>
            </a:r>
            <a:endParaRPr lang="ru-RU" sz="1400" b="1" dirty="0">
              <a:solidFill>
                <a:srgbClr val="7030A0"/>
              </a:solidFill>
            </a:endParaRPr>
          </a:p>
        </p:txBody>
      </p:sp>
      <p:pic>
        <p:nvPicPr>
          <p:cNvPr id="14" name="Picture 7" descr="logo">
            <a:hlinkClick r:id="rId22"/>
          </p:cNvPr>
          <p:cNvPicPr>
            <a:picLocks noChangeAspect="1" noChangeArrowheads="1"/>
          </p:cNvPicPr>
          <p:nvPr/>
        </p:nvPicPr>
        <p:blipFill>
          <a:blip r:embed="rId23"/>
          <a:srcRect/>
          <a:stretch>
            <a:fillRect/>
          </a:stretch>
        </p:blipFill>
        <p:spPr bwMode="auto">
          <a:xfrm>
            <a:off x="626518" y="143374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1994801" y="-175072"/>
            <a:ext cx="9910458" cy="13255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муниципального долга,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538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Предельный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муниципального долга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,тыс. руб.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7746417"/>
              </p:ext>
            </p:extLst>
          </p:nvPr>
        </p:nvGraphicFramePr>
        <p:xfrm>
          <a:off x="3061252" y="1825625"/>
          <a:ext cx="8292548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83109" y="166048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4" descr="http://www.rr-info.ru/wp-content/uploads/2015/12/shutterstock_186584927-950x65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4718" y="5057917"/>
            <a:ext cx="2630891" cy="1800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120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27683" y="166048"/>
            <a:ext cx="902970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Верхний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 муниципального долга 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8042106"/>
              </p:ext>
            </p:extLst>
          </p:nvPr>
        </p:nvGraphicFramePr>
        <p:xfrm>
          <a:off x="1840396" y="1491611"/>
          <a:ext cx="9791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83109" y="166048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5009" y="5903274"/>
            <a:ext cx="4858603" cy="95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411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56622" y="139839"/>
            <a:ext cx="9735378" cy="80106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 на обслуживание муниципального долга 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0510726"/>
              </p:ext>
            </p:extLst>
          </p:nvPr>
        </p:nvGraphicFramePr>
        <p:xfrm>
          <a:off x="2578100" y="1825625"/>
          <a:ext cx="8775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83109" y="166048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 descr="https://img3.stockfresh.com/files/t/texelart/m/88/5928112_stock-photo-3d-white-people-man-with-piles-of-euro-coin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98" y="4545841"/>
            <a:ext cx="2084042" cy="2084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854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1988610"/>
              </p:ext>
            </p:extLst>
          </p:nvPr>
        </p:nvGraphicFramePr>
        <p:xfrm>
          <a:off x="2396902" y="1903169"/>
          <a:ext cx="9414098" cy="3545131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2741271"/>
                <a:gridCol w="1195134"/>
                <a:gridCol w="995944"/>
                <a:gridCol w="1294727"/>
                <a:gridCol w="995944"/>
                <a:gridCol w="1184722"/>
                <a:gridCol w="1006356"/>
              </a:tblGrid>
              <a:tr h="526025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 smtClean="0">
                          <a:effectLst/>
                          <a:latin typeface="+mn-lt"/>
                        </a:rPr>
                        <a:t>                                                                                            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+mn-lt"/>
                        </a:rPr>
                        <a:t> Наименование показателя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2019 год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65" marR="8165" marT="816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2020 год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65" marR="8165" marT="816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2021 год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65" marR="8165" marT="816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27642">
                <a:tc v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u="none" strike="noStrike" dirty="0" smtClean="0">
                          <a:effectLst/>
                          <a:latin typeface="+mn-lt"/>
                        </a:rPr>
                        <a:t>Объем привлечения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u="none" strike="noStrike" dirty="0" smtClean="0">
                          <a:effectLst/>
                          <a:latin typeface="+mn-lt"/>
                        </a:rPr>
                        <a:t>Объем погашения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u="none" strike="noStrike" dirty="0" smtClean="0">
                          <a:effectLst/>
                          <a:latin typeface="+mn-lt"/>
                        </a:rPr>
                        <a:t>Объем привлечения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u="none" strike="noStrike" dirty="0" smtClean="0">
                          <a:effectLst/>
                          <a:latin typeface="+mn-lt"/>
                        </a:rPr>
                        <a:t>Объем погашения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u="none" strike="noStrike" dirty="0" smtClean="0">
                          <a:effectLst/>
                          <a:latin typeface="+mn-lt"/>
                        </a:rPr>
                        <a:t>Объем привлечения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u="none" strike="noStrike" dirty="0" smtClean="0">
                          <a:effectLst/>
                          <a:latin typeface="+mn-lt"/>
                        </a:rPr>
                        <a:t>Объем погашения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09683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 smtClean="0">
                          <a:effectLst/>
                          <a:latin typeface="+mn-lt"/>
                        </a:rPr>
                        <a:t>Бюджетные кредиты от других бюджетов бюджетной системы Российской Федерации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5961" marR="8165" marT="81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8165" marR="8165" marT="81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/>
                </a:tc>
              </a:tr>
              <a:tr h="99463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 smtClean="0">
                          <a:effectLst/>
                          <a:latin typeface="+mn-lt"/>
                        </a:rPr>
                        <a:t>Кредиты кредитных организаций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5961" marR="8165" marT="81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2,05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2,05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2,05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2,05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/>
                </a:tc>
              </a:tr>
            </a:tbl>
          </a:graphicData>
        </a:graphic>
      </p:graphicFrame>
      <p:pic>
        <p:nvPicPr>
          <p:cNvPr id="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6518" y="143374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020858" y="83049"/>
            <a:ext cx="9910458" cy="13255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Муниципальные внутренние заимствования,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282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18" descr="https://www.fool.com.au/wp-content/uploads/2017/05/Family-with-House-Car-Toy-Symbols-16.9.jpg"/>
          <p:cNvSpPr>
            <a:spLocks noChangeAspect="1" noChangeArrowheads="1"/>
          </p:cNvSpPr>
          <p:nvPr/>
        </p:nvSpPr>
        <p:spPr bwMode="auto">
          <a:xfrm>
            <a:off x="3922357" y="-460404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20" descr="https://www.fool.com.au/wp-content/uploads/2017/05/Family-with-House-Car-Toy-Symbols-16.9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2986708" y="312738"/>
            <a:ext cx="902970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управления муниципальных районов по уровню открытости бюджетных данных 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3080371" y="3837068"/>
            <a:ext cx="9029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 smtClean="0"/>
              <a:t>Министерством финансов Нижегородской области ежегодно проводит оценку уровня открытости бюджетных данных муниципальных районов и городских округов Нижегородской области</a:t>
            </a:r>
          </a:p>
          <a:p>
            <a:pPr algn="ctr"/>
            <a:endParaRPr lang="ru-RU" sz="2800" dirty="0"/>
          </a:p>
          <a:p>
            <a:pPr algn="ctr"/>
            <a:r>
              <a:rPr lang="ru-RU" sz="2800" dirty="0" smtClean="0"/>
              <a:t>По итогам проведения оценки за 2016 год </a:t>
            </a:r>
            <a:r>
              <a:rPr lang="ru-RU" sz="2800" dirty="0" err="1" smtClean="0"/>
              <a:t>Тоншаевский</a:t>
            </a:r>
            <a:r>
              <a:rPr lang="ru-RU" sz="2800" dirty="0" smtClean="0"/>
              <a:t> муниципальный район получил 4 место</a:t>
            </a:r>
          </a:p>
          <a:p>
            <a:pPr algn="ctr"/>
            <a:r>
              <a:rPr lang="ru-RU" sz="2800" dirty="0" smtClean="0"/>
              <a:t>  </a:t>
            </a:r>
            <a:endParaRPr lang="ru-RU" sz="2800" dirty="0"/>
          </a:p>
        </p:txBody>
      </p:sp>
      <p:pic>
        <p:nvPicPr>
          <p:cNvPr id="18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3109" y="166048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Заголовок 1"/>
          <p:cNvSpPr txBox="1">
            <a:spLocks/>
          </p:cNvSpPr>
          <p:nvPr/>
        </p:nvSpPr>
        <p:spPr>
          <a:xfrm>
            <a:off x="3080371" y="1807224"/>
            <a:ext cx="9029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 smtClean="0"/>
              <a:t>Министерством финансов Нижегородской области ежегодно проводит оценку качества управления  финансами  муниципальных районов и городских округов Нижегородской области</a:t>
            </a:r>
          </a:p>
          <a:p>
            <a:pPr algn="ctr"/>
            <a:endParaRPr lang="ru-RU" sz="2800" dirty="0"/>
          </a:p>
          <a:p>
            <a:pPr algn="ctr"/>
            <a:r>
              <a:rPr lang="ru-RU" sz="2800" dirty="0" smtClean="0"/>
              <a:t>По итогам проведения оценки за 9 месяцев 2018 года  </a:t>
            </a:r>
            <a:r>
              <a:rPr lang="ru-RU" sz="2800" dirty="0" err="1" smtClean="0"/>
              <a:t>Тоншаевский</a:t>
            </a:r>
            <a:r>
              <a:rPr lang="ru-RU" sz="2800" dirty="0" smtClean="0"/>
              <a:t> муниципальный район 2 место   </a:t>
            </a:r>
          </a:p>
          <a:p>
            <a:pPr algn="ctr"/>
            <a:r>
              <a:rPr lang="ru-RU" sz="2800" dirty="0" smtClean="0"/>
              <a:t>( получил 32 балла из возможных 32,5)</a:t>
            </a:r>
            <a:endParaRPr lang="ru-RU" sz="2800" dirty="0"/>
          </a:p>
        </p:txBody>
      </p:sp>
      <p:pic>
        <p:nvPicPr>
          <p:cNvPr id="4098" name="Picture 2" descr="http://mmedia.ozone.ru/multimedia/101984489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641" y="3672325"/>
            <a:ext cx="1195062" cy="1490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www.kupikubok.ru/wa-data/public/shop/products/57/44/4457/images/14018/14018.540x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444" y="1690688"/>
            <a:ext cx="1656521" cy="1442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8222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1"/>
          <p:cNvSpPr>
            <a:spLocks noGrp="1" noChangeArrowheads="1"/>
          </p:cNvSpPr>
          <p:nvPr>
            <p:ph type="title"/>
          </p:nvPr>
        </p:nvSpPr>
        <p:spPr bwMode="auto">
          <a:xfrm>
            <a:off x="4561964" y="885979"/>
            <a:ext cx="763003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Официальный сайт администрации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Тоншаевского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муниципального района 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http://www.tns.omsu-nnov.ru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Адрес электронной почты Управления финансов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  <a:b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fo_tonsh@mts-nn.ru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5" name="Прямоугольник 8"/>
          <p:cNvSpPr>
            <a:spLocks noChangeArrowheads="1"/>
          </p:cNvSpPr>
          <p:nvPr/>
        </p:nvSpPr>
        <p:spPr bwMode="auto">
          <a:xfrm>
            <a:off x="5030786" y="2209418"/>
            <a:ext cx="71612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folHlink"/>
              </a:buClr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Информационно-аналитические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материалы по бюджету  </a:t>
            </a: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6422801" y="2632210"/>
            <a:ext cx="3652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http://tns.omsu-nnov.ru/?id=121999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Прямоугольник 8"/>
          <p:cNvSpPr>
            <a:spLocks noChangeArrowheads="1"/>
          </p:cNvSpPr>
          <p:nvPr/>
        </p:nvSpPr>
        <p:spPr bwMode="auto">
          <a:xfrm>
            <a:off x="5823985" y="3001542"/>
            <a:ext cx="71612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folHlink"/>
              </a:buClr>
            </a:pP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Интернет портал государственных и муниципальных </a:t>
            </a:r>
          </a:p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услуг Нижегородской области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http://gu.nnov.ru/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9"/>
          <p:cNvSpPr>
            <a:spLocks noChangeArrowheads="1"/>
          </p:cNvSpPr>
          <p:nvPr/>
        </p:nvSpPr>
        <p:spPr bwMode="auto">
          <a:xfrm>
            <a:off x="3639222" y="3748730"/>
            <a:ext cx="940407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Clr>
                <a:schemeClr val="folHlink"/>
              </a:buClr>
            </a:pPr>
            <a:r>
              <a:rPr lang="ru-RU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Официальный сайт Нижегородской области для размещения</a:t>
            </a:r>
          </a:p>
          <a:p>
            <a:pPr algn="ctr"/>
            <a:r>
              <a:rPr lang="ru-RU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информации О размещении государственных и муниципальных </a:t>
            </a:r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заказов </a:t>
            </a:r>
            <a:r>
              <a:rPr lang="en-US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http</a:t>
            </a:r>
            <a:r>
              <a:rPr lang="en-US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://www.goszakaz.nnov.ru/index.html</a:t>
            </a:r>
            <a:endParaRPr lang="ru-RU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10"/>
          <p:cNvSpPr>
            <a:spLocks noChangeArrowheads="1"/>
          </p:cNvSpPr>
          <p:nvPr/>
        </p:nvSpPr>
        <p:spPr bwMode="auto">
          <a:xfrm>
            <a:off x="5030786" y="4953211"/>
            <a:ext cx="71294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chemeClr val="folHlink"/>
              </a:buClr>
            </a:pP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Официальный сайт для размещения информации о государственных </a:t>
            </a:r>
          </a:p>
          <a:p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 муниципальных учреждениях </a:t>
            </a:r>
            <a:r>
              <a:rPr lang="en-US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http://bus.gov.ru/public/home.html</a:t>
            </a:r>
            <a:endParaRPr lang="ru-RU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4729009" y="369571"/>
            <a:ext cx="6492270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Clr>
                <a:schemeClr val="folHlink"/>
              </a:buClr>
            </a:pP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КОНТАКТНАЯ  ИНФОРМАЦИЯ</a:t>
            </a:r>
          </a:p>
          <a:p>
            <a:pPr algn="ctr">
              <a:buClr>
                <a:schemeClr val="folHlink"/>
              </a:buClr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311" y="369571"/>
            <a:ext cx="3898654" cy="61024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xtLst/>
        </p:spPr>
      </p:pic>
      <p:pic>
        <p:nvPicPr>
          <p:cNvPr id="13" name="Рисунок 18" descr="Нижегородская область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540" y="3197074"/>
            <a:ext cx="1112837" cy="1103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Прямоугольник 19"/>
          <p:cNvSpPr>
            <a:spLocks noChangeArrowheads="1"/>
          </p:cNvSpPr>
          <p:nvPr/>
        </p:nvSpPr>
        <p:spPr bwMode="auto">
          <a:xfrm>
            <a:off x="773781" y="4619978"/>
            <a:ext cx="295235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 dirty="0">
                <a:solidFill>
                  <a:srgbClr val="0070C0"/>
                </a:solidFill>
              </a:rPr>
              <a:t>Нижегородская область</a:t>
            </a:r>
            <a:endParaRPr lang="ru-RU" altLang="ru-RU" dirty="0">
              <a:solidFill>
                <a:srgbClr val="0070C0"/>
              </a:solidFill>
            </a:endParaRPr>
          </a:p>
        </p:txBody>
      </p:sp>
      <p:pic>
        <p:nvPicPr>
          <p:cNvPr id="15" name="Picture 7" descr="logo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73781" y="407248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55399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3000" y="200025"/>
            <a:ext cx="9029700" cy="625475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сборника</a:t>
            </a:r>
            <a:endParaRPr lang="ru-RU" sz="2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4059593"/>
              </p:ext>
            </p:extLst>
          </p:nvPr>
        </p:nvGraphicFramePr>
        <p:xfrm>
          <a:off x="2171700" y="825500"/>
          <a:ext cx="9791700" cy="59847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  <a:gridCol w="8801100"/>
              </a:tblGrid>
              <a:tr h="37084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Номера страниц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marR="1042670"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marL="457200" marR="1042670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Приветствие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marR="10426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Приглашение на публичные слушания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marL="457200" marR="1042670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Что такое "Бюджет для граждан"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marL="457200" marR="1042670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бюджета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marL="457200" marR="1042670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государственного бюджета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marL="457200" marR="1042670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семейного бюджета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marL="457200" marR="1042670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Сбалансированность бюджета по доходам и расходам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marL="457200" marR="1042670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 чем основано составление проекта бюджета муниципального района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marL="457200" marR="1042670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Как происходит составление проекта бюджета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marL="457200" marR="1042670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Бюджетный процесс - ежегодное формирование и исполнение бюджета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Модельный бюджет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Группировка расходов бюджета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marL="457200" marR="1042670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Сбалансированность бюджета по доходам и расходам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marL="457200" marR="1042670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Из чего состоит бюджетная система Тоншаевского муниципального района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marL="457200" marR="1042670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направления бюджетной и налоговой политики городского округа на 2019 год и на плановый период 2020 и 2021 годов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</a:tr>
            </a:tbl>
          </a:graphicData>
        </a:graphic>
      </p:graphicFrame>
      <p:pic>
        <p:nvPicPr>
          <p:cNvPr id="6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" y="103188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2570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 noGrp="1"/>
          </p:cNvSpPr>
          <p:nvPr>
            <p:ph type="ctrTitle"/>
          </p:nvPr>
        </p:nvSpPr>
        <p:spPr>
          <a:xfrm>
            <a:off x="3517900" y="212587"/>
            <a:ext cx="642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сборника</a:t>
            </a:r>
            <a:endParaRPr lang="ru-RU" sz="28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" y="103188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3973108"/>
              </p:ext>
            </p:extLst>
          </p:nvPr>
        </p:nvGraphicFramePr>
        <p:xfrm>
          <a:off x="1963152" y="735807"/>
          <a:ext cx="9791700" cy="58352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  <a:gridCol w="5537200"/>
                <a:gridCol w="3263900"/>
              </a:tblGrid>
              <a:tr h="37084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 gridSpan="2">
                  <a:txBody>
                    <a:bodyPr/>
                    <a:lstStyle/>
                    <a:p>
                      <a:pPr marL="457200" marR="1042670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доходов района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 gridSpan="2">
                  <a:txBody>
                    <a:bodyPr/>
                    <a:lstStyle/>
                    <a:p>
                      <a:pPr marL="457200" marR="1042670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доходов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Тоншаевского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района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 gridSpan="2">
                  <a:txBody>
                    <a:bodyPr/>
                    <a:lstStyle/>
                    <a:p>
                      <a:pPr marL="457200" marR="1042670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Какие налоги уплачивают жители района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 gridSpan="2">
                  <a:txBody>
                    <a:bodyPr/>
                    <a:lstStyle/>
                    <a:p>
                      <a:pPr marL="457200" marR="1042670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Как распределяются расходы по основным функциям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21-23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 gridSpan="2">
                  <a:txBody>
                    <a:bodyPr/>
                    <a:lstStyle/>
                    <a:p>
                      <a:pPr marL="457200" marR="1042670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показатели характеризующие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Тоншаевский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муниципальный район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24-26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 gridSpan="2">
                  <a:txBody>
                    <a:bodyPr/>
                    <a:lstStyle/>
                    <a:p>
                      <a:pPr marL="457200" marR="1042670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Районный бюджет </a:t>
                      </a:r>
                      <a:r>
                        <a:rPr lang="ru-RU" sz="120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Тоншаевского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района на 2019-2021 года расходов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 gridSpan="2">
                  <a:txBody>
                    <a:bodyPr/>
                    <a:lstStyle/>
                    <a:p>
                      <a:pPr marL="457200" marR="1042670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межбюджетных расходов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 gridSpan="2">
                  <a:txBody>
                    <a:bodyPr/>
                    <a:lstStyle/>
                    <a:p>
                      <a:pPr marL="457200" marR="1042670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Какую помощь из федерального и областного бюджета получает </a:t>
                      </a:r>
                      <a:r>
                        <a:rPr lang="ru-RU" sz="120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Тоншаевский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муниципальный район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 gridSpan="2">
                  <a:txBody>
                    <a:bodyPr/>
                    <a:lstStyle/>
                    <a:p>
                      <a:pPr marL="457200" marR="1042670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Особенности формирования бюджета , приоритеты формирования бюджета 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30-31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 gridSpan="2">
                  <a:txBody>
                    <a:bodyPr/>
                    <a:lstStyle/>
                    <a:p>
                      <a:pPr marL="457200" marR="1042670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Распределение расходов бюджета </a:t>
                      </a:r>
                      <a:r>
                        <a:rPr lang="ru-RU" sz="1200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Тоншаевского</a:t>
                      </a: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района на 2019-2021г по основным отраслям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 gridSpan="2">
                  <a:txBody>
                    <a:bodyPr/>
                    <a:lstStyle/>
                    <a:p>
                      <a:pPr marL="457200" marR="1042670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Что такое программный бюджет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33-37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 gridSpan="2">
                  <a:txBody>
                    <a:bodyPr/>
                    <a:lstStyle/>
                    <a:p>
                      <a:pPr marL="457200" marR="1042670" font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муниципальные программы реализуемые в 2018-2021 годах в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Тоншаевском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муниципальном районе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marL="447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МП «Развитие образования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Тоншаевского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 на период 2015-2020 годов», утверждена постановлением Администрации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Тоншаевского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 № 165 от 12 ноября 2014 года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marL="447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МП «Развитие культуры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Тоншаевского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 Нижегородской области на 2018-2020 годы» районе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marL="447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МП «Развитие агропромышленного комплекса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Тоншаевского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муниципального района на 2015-2020г»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084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4100" y="365125"/>
            <a:ext cx="9029700" cy="597401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сборника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0911476"/>
              </p:ext>
            </p:extLst>
          </p:nvPr>
        </p:nvGraphicFramePr>
        <p:xfrm>
          <a:off x="2187742" y="1700464"/>
          <a:ext cx="9166058" cy="263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958"/>
                <a:gridCol w="7775100"/>
              </a:tblGrid>
              <a:tr h="3726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marL="447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Объем муниципального долга,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</a:tr>
              <a:tr h="3726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marL="44767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Предельный объем муниципального долга ,тыс. руб.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</a:tr>
              <a:tr h="3726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marL="35750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Верхний предел муниципального долга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</a:tr>
              <a:tr h="3726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marL="35750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Объем расходов на обслуживание муниципального долга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</a:tr>
              <a:tr h="3726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marL="35750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Муниципальные внутренние заимствования,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млн.руб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</a:tr>
              <a:tr h="3984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marL="35750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Качество управления муниципальных районов по уровню открытости бюджетных данных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</a:tr>
              <a:tr h="3726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  <a:tc>
                  <a:txBody>
                    <a:bodyPr/>
                    <a:lstStyle/>
                    <a:p>
                      <a:pPr marL="357505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Контактная информация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80" marR="5080" marT="5080" marB="0" anchor="ctr"/>
                </a:tc>
              </a:tr>
            </a:tbl>
          </a:graphicData>
        </a:graphic>
      </p:graphicFrame>
      <p:pic>
        <p:nvPicPr>
          <p:cNvPr id="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" y="103188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32306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в оформлении «Облачный шкипер»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3665955_TF03460508.potx" id="{5DFBD78C-123E-43C4-B1D8-C87BD0916EA4}" vid="{61EFFEBC-D632-4584-AAF5-CCDDDB225785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6253D857-4181-4777-8893-6E45A690F9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024FD56-CE1B-42FC-9E83-BFBF160724C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EDD01B8-816B-49B7-8C81-03AB51D87C54}">
  <ds:schemaRefs>
    <ds:schemaRef ds:uri="http://purl.org/dc/elements/1.1/"/>
    <ds:schemaRef ds:uri="http://purl.org/dc/terms/"/>
    <ds:schemaRef ds:uri="40262f94-9f35-4ac3-9a90-690165a166b7"/>
    <ds:schemaRef ds:uri="http://schemas.microsoft.com/office/2006/documentManagement/types"/>
    <ds:schemaRef ds:uri="http://www.w3.org/XML/1998/namespace"/>
    <ds:schemaRef ds:uri="a4f35948-e619-41b3-aa29-22878b09cfd2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Слайды в оформлении «Облачный шкипер»</Template>
  <TotalTime>1555</TotalTime>
  <Words>4363</Words>
  <Application>Microsoft Office PowerPoint</Application>
  <PresentationFormat>Широкоэкранный</PresentationFormat>
  <Paragraphs>1002</Paragraphs>
  <Slides>50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7" baseType="lpstr">
      <vt:lpstr>Arial</vt:lpstr>
      <vt:lpstr>Calibri</vt:lpstr>
      <vt:lpstr>Cambria</vt:lpstr>
      <vt:lpstr>Times New Roman</vt:lpstr>
      <vt:lpstr>Trebuchet MS</vt:lpstr>
      <vt:lpstr>Verdana</vt:lpstr>
      <vt:lpstr>Шаблон в оформлении «Облачный шкипер»</vt:lpstr>
      <vt:lpstr>Презентация PowerPoint</vt:lpstr>
      <vt:lpstr>Уважаемые жители  Тоншаевского муниципального района</vt:lpstr>
      <vt:lpstr>ПУБЛИЧНЫЕ СЛУШАНИЯ ПО ПРОЕКТУ БЮДЖЕТА </vt:lpstr>
      <vt:lpstr>Что такое «Бюджет для граждан»?</vt:lpstr>
      <vt:lpstr>Виды бюджета</vt:lpstr>
      <vt:lpstr>Презентация PowerPoint</vt:lpstr>
      <vt:lpstr>Презентация PowerPoint</vt:lpstr>
      <vt:lpstr>Презентация PowerPoint</vt:lpstr>
      <vt:lpstr>На чем основано составление проекта бюджета  муниципального района</vt:lpstr>
      <vt:lpstr>Презентация PowerPoint</vt:lpstr>
      <vt:lpstr>Бюджетный процесс  - ежегодное формирование и исполнение бюджета</vt:lpstr>
      <vt:lpstr>МОДЕЛЬНЫЙ БЮДЖЕТ новый этап межбюджетных отношений </vt:lpstr>
      <vt:lpstr>Группировка расходов бюджета</vt:lpstr>
      <vt:lpstr>Сбалансированность районного бюджета  по доходам и расходам </vt:lpstr>
      <vt:lpstr>Из чего состоит бюджетная система Тоншаевского муниципального района</vt:lpstr>
      <vt:lpstr>Основные направления бюджетной и налоговой политики Тоншаевского муниципального района на 2019-2021г</vt:lpstr>
      <vt:lpstr>Презентация PowerPoint</vt:lpstr>
      <vt:lpstr>Структура доходов  Тоншаевского муниципального района </vt:lpstr>
      <vt:lpstr>Презентация PowerPoint</vt:lpstr>
      <vt:lpstr>Презентация PowerPoint</vt:lpstr>
      <vt:lpstr>Основные показатели характеризующие Тоншаевский муниципальный район</vt:lpstr>
      <vt:lpstr>Презентация PowerPoint</vt:lpstr>
      <vt:lpstr>Презентация PowerPoint</vt:lpstr>
      <vt:lpstr>Районный бюджет  Тоншаевского муниципального района  на 2019-2021 года </vt:lpstr>
      <vt:lpstr>Районный бюджет  Тоншаевского муниципального района  на 2019-2021 года</vt:lpstr>
      <vt:lpstr>  Районный бюджет  Тоншаевского района на 2019-2021 года  </vt:lpstr>
      <vt:lpstr> Межбюджетные трансферты – основной вид безвозмездных перечислений.  Это денежные средства, перечисляемые из одного бюджета бюджетной системы Российской Федерации другому. </vt:lpstr>
      <vt:lpstr>Какую помощь из федерального и областного бюджета получает Тоншаевский муниципальный район </vt:lpstr>
      <vt:lpstr>Особенности формирования бюджета Тоншаевского муниципального района</vt:lpstr>
      <vt:lpstr> Распределение расходов бюджета Тоншаевского муниципального района на 2019-2021г по основным отраслям </vt:lpstr>
      <vt:lpstr>Распределение расходов бюджета Тоншаевского муниципального района на 2019-2021г  по основным отраслям </vt:lpstr>
      <vt:lpstr>Программный бюджет – отличается от традиционного тем ,что все или почти все расходы включены в программы и каждая программа своей целью прямо увязана с той или иной стратегической задачей деятельности ведомства </vt:lpstr>
      <vt:lpstr> Основные муниципальные программы реализуемые в 2018-2021 годах в Тоншаевском муниципальном районе </vt:lpstr>
      <vt:lpstr>Основные муниципальные программы реализуемые в 2018-2021 годах в Тоншаевском муниципальном районе</vt:lpstr>
      <vt:lpstr>Основные муниципальные программы реализуемые в 2018-2021 годах в Тоншаевском муниципальном районе </vt:lpstr>
      <vt:lpstr>Основные муниципальные программы реализуемые  в 2018-2021 годах в Тоншаевском муниципальном районе </vt:lpstr>
      <vt:lpstr>  Как распределяются расходы муниципального бюджета на 2018-2021г  </vt:lpstr>
      <vt:lpstr>  МП «Развитие образования Тоншаевского муниципального района на период 2015-2020 годов», утверждена постановлением Администрации Тоншаевского муниципального района № 165 от 12 ноября 2014 года    </vt:lpstr>
      <vt:lpstr>МП «Развитие культуры Тоншаевского муниципального района Нижегородской области на 2018-2020 годы»</vt:lpstr>
      <vt:lpstr>МП «Развитие агропромышленного комплекса Тоншаевского муниципального района на 2015-2020г»</vt:lpstr>
      <vt:lpstr>Презентация PowerPoint</vt:lpstr>
      <vt:lpstr>Предельный объем муниципального долга ,тыс. руб.</vt:lpstr>
      <vt:lpstr>Верхний предел муниципального долга </vt:lpstr>
      <vt:lpstr>Объем расходов на обслуживание муниципального долга </vt:lpstr>
      <vt:lpstr>Презентация PowerPoint</vt:lpstr>
      <vt:lpstr>Качество управления муниципальных районов по уровню открытости бюджетных данных </vt:lpstr>
      <vt:lpstr>Официальный сайт администрации Тоншаевского муниципального района  http://www.tns.omsu-nnov.ru Адрес электронной почты Управления финансов:  fo_tonsh@mts-nn.ru</vt:lpstr>
      <vt:lpstr>Содержание сборника</vt:lpstr>
      <vt:lpstr>Содержание сборника</vt:lpstr>
      <vt:lpstr>Содержание сборника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Макет заголовка</dc:title>
  <dc:creator>FO</dc:creator>
  <cp:lastModifiedBy>FO</cp:lastModifiedBy>
  <cp:revision>332</cp:revision>
  <dcterms:created xsi:type="dcterms:W3CDTF">2018-11-28T11:01:22Z</dcterms:created>
  <dcterms:modified xsi:type="dcterms:W3CDTF">2018-12-06T12:22:20Z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74062900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