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26"/>
  </p:notesMasterIdLst>
  <p:handoutMasterIdLst>
    <p:handoutMasterId r:id="rId27"/>
  </p:handoutMasterIdLst>
  <p:sldIdLst>
    <p:sldId id="359" r:id="rId2"/>
    <p:sldId id="418" r:id="rId3"/>
    <p:sldId id="413" r:id="rId4"/>
    <p:sldId id="470" r:id="rId5"/>
    <p:sldId id="456" r:id="rId6"/>
    <p:sldId id="305" r:id="rId7"/>
    <p:sldId id="444" r:id="rId8"/>
    <p:sldId id="473" r:id="rId9"/>
    <p:sldId id="472" r:id="rId10"/>
    <p:sldId id="471" r:id="rId11"/>
    <p:sldId id="451" r:id="rId12"/>
    <p:sldId id="419" r:id="rId13"/>
    <p:sldId id="420" r:id="rId14"/>
    <p:sldId id="441" r:id="rId15"/>
    <p:sldId id="468" r:id="rId16"/>
    <p:sldId id="469" r:id="rId17"/>
    <p:sldId id="459" r:id="rId18"/>
    <p:sldId id="460" r:id="rId19"/>
    <p:sldId id="461" r:id="rId20"/>
    <p:sldId id="462" r:id="rId21"/>
    <p:sldId id="464" r:id="rId22"/>
    <p:sldId id="466" r:id="rId23"/>
    <p:sldId id="467" r:id="rId24"/>
    <p:sldId id="458" r:id="rId25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66"/>
    <a:srgbClr val="FFFF00"/>
    <a:srgbClr val="996633"/>
    <a:srgbClr val="FF99FF"/>
    <a:srgbClr val="CCFF99"/>
    <a:srgbClr val="CC00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8547" autoAdjust="0"/>
  </p:normalViewPr>
  <p:slideViewPr>
    <p:cSldViewPr>
      <p:cViewPr>
        <p:scale>
          <a:sx n="70" d="100"/>
          <a:sy n="70" d="100"/>
        </p:scale>
        <p:origin x="-114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77216272500125"/>
          <c:y val="6.5666138022499904E-2"/>
          <c:w val="0.7479711359660367"/>
          <c:h val="0.528992218078005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 доходов  в бюджете за 2015г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Лист1!$A$2:$A$17</c:f>
              <c:strCache>
                <c:ptCount val="16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имушество физ. 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штрафы,санкции</c:v>
                </c:pt>
                <c:pt idx="11">
                  <c:v>задолженность по отмененным налогам</c:v>
                </c:pt>
                <c:pt idx="12">
                  <c:v>Безвозмездные поступления</c:v>
                </c:pt>
                <c:pt idx="13">
                  <c:v>Дотации</c:v>
                </c:pt>
                <c:pt idx="14">
                  <c:v>Субсидии</c:v>
                </c:pt>
                <c:pt idx="15">
                  <c:v>Субвенции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133755.79999999999</c:v>
                </c:pt>
                <c:pt idx="1">
                  <c:v>5282.8</c:v>
                </c:pt>
                <c:pt idx="2">
                  <c:v>6283.5</c:v>
                </c:pt>
                <c:pt idx="3">
                  <c:v>1894.7</c:v>
                </c:pt>
                <c:pt idx="4">
                  <c:v>3084.9</c:v>
                </c:pt>
                <c:pt idx="5">
                  <c:v>8128.4</c:v>
                </c:pt>
                <c:pt idx="6">
                  <c:v>395.3</c:v>
                </c:pt>
                <c:pt idx="7">
                  <c:v>863.8</c:v>
                </c:pt>
                <c:pt idx="8">
                  <c:v>0</c:v>
                </c:pt>
                <c:pt idx="9">
                  <c:v>6361</c:v>
                </c:pt>
                <c:pt idx="10">
                  <c:v>966.4</c:v>
                </c:pt>
                <c:pt idx="11">
                  <c:v>0</c:v>
                </c:pt>
                <c:pt idx="12">
                  <c:v>326877</c:v>
                </c:pt>
                <c:pt idx="13">
                  <c:v>25431.599999999995</c:v>
                </c:pt>
                <c:pt idx="14">
                  <c:v>53516.7</c:v>
                </c:pt>
                <c:pt idx="15">
                  <c:v>247928.7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 доходов  в бюджете за 2015г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Лист1!$A$2:$A$17</c:f>
              <c:strCache>
                <c:ptCount val="16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имушество физ. 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штрафы,санкции</c:v>
                </c:pt>
                <c:pt idx="11">
                  <c:v>задолженность по отмененным налогам</c:v>
                </c:pt>
                <c:pt idx="12">
                  <c:v>Безвозмездные поступления</c:v>
                </c:pt>
                <c:pt idx="13">
                  <c:v>Дотации</c:v>
                </c:pt>
                <c:pt idx="14">
                  <c:v>Субсидии</c:v>
                </c:pt>
                <c:pt idx="15">
                  <c:v>Субвенции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120060.1</c:v>
                </c:pt>
                <c:pt idx="1">
                  <c:v>5282.8</c:v>
                </c:pt>
                <c:pt idx="2">
                  <c:v>6283.5</c:v>
                </c:pt>
                <c:pt idx="3">
                  <c:v>1880.1</c:v>
                </c:pt>
                <c:pt idx="4">
                  <c:v>3179.4</c:v>
                </c:pt>
                <c:pt idx="5">
                  <c:v>8533.2999999999975</c:v>
                </c:pt>
                <c:pt idx="6">
                  <c:v>395.3</c:v>
                </c:pt>
                <c:pt idx="7">
                  <c:v>863.8</c:v>
                </c:pt>
                <c:pt idx="8">
                  <c:v>1145.3</c:v>
                </c:pt>
                <c:pt idx="9">
                  <c:v>1050</c:v>
                </c:pt>
                <c:pt idx="10">
                  <c:v>966.4</c:v>
                </c:pt>
                <c:pt idx="11">
                  <c:v>5</c:v>
                </c:pt>
                <c:pt idx="12">
                  <c:v>525575.80000000005</c:v>
                </c:pt>
                <c:pt idx="13">
                  <c:v>27757.8</c:v>
                </c:pt>
                <c:pt idx="14">
                  <c:v>249957.5</c:v>
                </c:pt>
                <c:pt idx="15">
                  <c:v>242985.9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 поступление  доходов  в бюджет за 2015г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Лист1!$A$2:$A$17</c:f>
              <c:strCache>
                <c:ptCount val="16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имушество физ. 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штрафы,санкции</c:v>
                </c:pt>
                <c:pt idx="11">
                  <c:v>задолженность по отмененным налогам</c:v>
                </c:pt>
                <c:pt idx="12">
                  <c:v>Безвозмездные поступления</c:v>
                </c:pt>
                <c:pt idx="13">
                  <c:v>Дотации</c:v>
                </c:pt>
                <c:pt idx="14">
                  <c:v>Субсидии</c:v>
                </c:pt>
                <c:pt idx="15">
                  <c:v>Субвенции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115294.39999999999</c:v>
                </c:pt>
                <c:pt idx="1">
                  <c:v>4739.4000000000005</c:v>
                </c:pt>
                <c:pt idx="2">
                  <c:v>7022.3</c:v>
                </c:pt>
                <c:pt idx="3">
                  <c:v>1876.2</c:v>
                </c:pt>
                <c:pt idx="4">
                  <c:v>2703</c:v>
                </c:pt>
                <c:pt idx="5">
                  <c:v>9006.7999999999975</c:v>
                </c:pt>
                <c:pt idx="6">
                  <c:v>1028</c:v>
                </c:pt>
                <c:pt idx="7">
                  <c:v>964.8</c:v>
                </c:pt>
                <c:pt idx="8">
                  <c:v>1145.3</c:v>
                </c:pt>
                <c:pt idx="9">
                  <c:v>435.9</c:v>
                </c:pt>
                <c:pt idx="10">
                  <c:v>785.1</c:v>
                </c:pt>
                <c:pt idx="11">
                  <c:v>23.1</c:v>
                </c:pt>
                <c:pt idx="12">
                  <c:v>513949.2</c:v>
                </c:pt>
                <c:pt idx="13">
                  <c:v>27757.8</c:v>
                </c:pt>
                <c:pt idx="14">
                  <c:v>238713.3</c:v>
                </c:pt>
                <c:pt idx="15">
                  <c:v>242603.5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% выполнения в соотношении к первоначальному плану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имушество физ. 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штрафы,санкции</c:v>
                </c:pt>
                <c:pt idx="11">
                  <c:v>задолженность по отмененным налогам</c:v>
                </c:pt>
                <c:pt idx="12">
                  <c:v>Безвозмездные поступления</c:v>
                </c:pt>
                <c:pt idx="13">
                  <c:v>Дотации</c:v>
                </c:pt>
                <c:pt idx="14">
                  <c:v>Субсидии</c:v>
                </c:pt>
                <c:pt idx="15">
                  <c:v>Субвенции</c:v>
                </c:pt>
              </c:strCache>
            </c:strRef>
          </c:cat>
          <c:val>
            <c:numRef>
              <c:f>Лист1!$E$2:$E$17</c:f>
              <c:numCache>
                <c:formatCode>0.0</c:formatCode>
                <c:ptCount val="16"/>
                <c:pt idx="0">
                  <c:v>86.197682642547093</c:v>
                </c:pt>
                <c:pt idx="1">
                  <c:v>89.71378814265158</c:v>
                </c:pt>
                <c:pt idx="2">
                  <c:v>111.75777830826769</c:v>
                </c:pt>
                <c:pt idx="3">
                  <c:v>99.02359212540243</c:v>
                </c:pt>
                <c:pt idx="4">
                  <c:v>87.620344257512386</c:v>
                </c:pt>
                <c:pt idx="5">
                  <c:v>110.80655479553171</c:v>
                </c:pt>
                <c:pt idx="6">
                  <c:v>260.05565393372137</c:v>
                </c:pt>
                <c:pt idx="7">
                  <c:v>111.69252141699467</c:v>
                </c:pt>
                <c:pt idx="8">
                  <c:v>100</c:v>
                </c:pt>
                <c:pt idx="9">
                  <c:v>6.8526961169627407</c:v>
                </c:pt>
                <c:pt idx="10">
                  <c:v>81.239652317880768</c:v>
                </c:pt>
                <c:pt idx="11">
                  <c:v>100</c:v>
                </c:pt>
                <c:pt idx="12">
                  <c:v>157.23015079066434</c:v>
                </c:pt>
                <c:pt idx="13">
                  <c:v>109.14688812343695</c:v>
                </c:pt>
                <c:pt idx="14">
                  <c:v>446.05384861174184</c:v>
                </c:pt>
                <c:pt idx="15">
                  <c:v>97.852124421254985</c:v>
                </c:pt>
              </c:numCache>
            </c:numRef>
          </c:val>
        </c:ser>
        <c:shape val="box"/>
        <c:axId val="76138368"/>
        <c:axId val="76139904"/>
        <c:axId val="0"/>
      </c:bar3DChart>
      <c:catAx>
        <c:axId val="76138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63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39904"/>
        <c:crossesAt val="0"/>
        <c:auto val="1"/>
        <c:lblAlgn val="ctr"/>
        <c:lblOffset val="100"/>
      </c:catAx>
      <c:valAx>
        <c:axId val="76139904"/>
        <c:scaling>
          <c:orientation val="minMax"/>
          <c:min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13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38368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65798557745412112"/>
          <c:y val="0.73391953766031626"/>
          <c:w val="0.30994492922853556"/>
          <c:h val="0.24502231385114714"/>
        </c:manualLayout>
      </c:layout>
      <c:txPr>
        <a:bodyPr/>
        <a:lstStyle/>
        <a:p>
          <a:pPr>
            <a:defRPr sz="1240"/>
          </a:pPr>
          <a:endParaRPr lang="ru-RU"/>
        </a:p>
      </c:txPr>
    </c:legend>
    <c:plotVisOnly val="1"/>
    <c:dispBlanksAs val="gap"/>
  </c:chart>
  <c:txPr>
    <a:bodyPr/>
    <a:lstStyle/>
    <a:p>
      <a:pPr>
        <a:defRPr sz="1594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635619242579329"/>
          <c:y val="7.9937304075235124E-2"/>
          <c:w val="0.58853633572159647"/>
          <c:h val="0.247648902821316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6296296296296295E-2"/>
                  <c:y val="7.029876977152899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8888888888889305E-3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8.8888888888889305E-3"/>
                  <c:y val="-7.029876977152899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8795098855560303E-2"/>
                  <c:y val="2.272727272727196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0740740740740751E-2"/>
                  <c:y val="0"/>
                </c:manualLayout>
              </c:layout>
              <c:dLblPos val="outEnd"/>
              <c:showVal val="1"/>
            </c:dLbl>
            <c:spPr>
              <a:noFill/>
              <a:ln w="21691">
                <a:noFill/>
              </a:ln>
            </c:spPr>
            <c:txPr>
              <a:bodyPr/>
              <a:lstStyle/>
              <a:p>
                <a:pPr>
                  <a:defRPr sz="119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Нац. Оборона и нац.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Обслуживание гос. Долга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62.09</c:v>
                </c:pt>
                <c:pt idx="1">
                  <c:v>8.3600000000000012</c:v>
                </c:pt>
                <c:pt idx="2">
                  <c:v>43.260000000000005</c:v>
                </c:pt>
                <c:pt idx="3">
                  <c:v>142.91</c:v>
                </c:pt>
                <c:pt idx="4">
                  <c:v>338.04</c:v>
                </c:pt>
                <c:pt idx="5">
                  <c:v>0.24000000000000002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4"/>
              <c:layout>
                <c:manualLayout>
                  <c:x val="1.4814814814814815E-2"/>
                  <c:y val="1.171646162858821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3333333333333341E-2"/>
                  <c:y val="7.0298769771528994E-3"/>
                </c:manualLayout>
              </c:layout>
              <c:dLblPos val="outEnd"/>
              <c:showVal val="1"/>
            </c:dLbl>
            <c:spPr>
              <a:noFill/>
              <a:ln w="21691">
                <a:noFill/>
              </a:ln>
            </c:spPr>
            <c:txPr>
              <a:bodyPr/>
              <a:lstStyle/>
              <a:p>
                <a:pPr>
                  <a:defRPr sz="119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Нац. Оборона и нац.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Обслуживание гос. Долга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62.27</c:v>
                </c:pt>
                <c:pt idx="1">
                  <c:v>6.4700000000000006</c:v>
                </c:pt>
                <c:pt idx="2">
                  <c:v>30.35</c:v>
                </c:pt>
                <c:pt idx="3">
                  <c:v>140.35000000000002</c:v>
                </c:pt>
                <c:pt idx="4">
                  <c:v>441.27</c:v>
                </c:pt>
                <c:pt idx="5">
                  <c:v>0.30000000000000004</c:v>
                </c:pt>
              </c:numCache>
            </c:numRef>
          </c:val>
        </c:ser>
        <c:axId val="77301248"/>
        <c:axId val="77302784"/>
      </c:barChart>
      <c:catAx>
        <c:axId val="7730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6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02784"/>
        <c:crosses val="autoZero"/>
        <c:auto val="1"/>
        <c:lblAlgn val="ctr"/>
        <c:lblOffset val="100"/>
      </c:catAx>
      <c:valAx>
        <c:axId val="77302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67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01248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82452889681965824"/>
          <c:y val="0.47367870395510914"/>
          <c:w val="9.3210037877531682E-2"/>
          <c:h val="0.1007761788397139"/>
        </c:manualLayout>
      </c:layout>
      <c:txPr>
        <a:bodyPr/>
        <a:lstStyle/>
        <a:p>
          <a:pPr>
            <a:defRPr sz="102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3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7.9836233367451395E-2"/>
          <c:y val="0.32601880877742956"/>
          <c:w val="0.40532241555783022"/>
          <c:h val="0.38714733542319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explosion val="0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3.912972683970059E-2"/>
                  <c:y val="-6.349445712263575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7336687080781602E-3"/>
                  <c:y val="-4.567543198080080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2954943132108484E-2"/>
                  <c:y val="-2.274446658413380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0742198891805448E-3"/>
                  <c:y val="-4.677023463345380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13924661086951393"/>
                  <c:y val="-6.3608596068142717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9.4644102007051655E-3"/>
                  <c:y val="1.2789163213958586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643552871579293E-2"/>
                  <c:y val="-7.179174920686215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4.0042407893457803E-2"/>
                  <c:y val="-0.38584419389790187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1.8058836395450573E-2"/>
                  <c:y val="-4.7806317471700423E-2"/>
                </c:manualLayout>
              </c:layout>
              <c:dLblPos val="bestFit"/>
              <c:showVal val="1"/>
            </c:dLbl>
            <c:spPr>
              <a:noFill/>
              <a:ln w="2251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Нац. Оборона и Нац.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Обслуживание гос. Долга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9.1400000000000009E-2</c:v>
                </c:pt>
                <c:pt idx="1">
                  <c:v>9.5000000000000032E-3</c:v>
                </c:pt>
                <c:pt idx="2">
                  <c:v>4.4600000000000008E-2</c:v>
                </c:pt>
                <c:pt idx="3">
                  <c:v>0.20600000000000002</c:v>
                </c:pt>
                <c:pt idx="4">
                  <c:v>0.64800000000000013</c:v>
                </c:pt>
                <c:pt idx="5">
                  <c:v>1.0000000000000002E-3</c:v>
                </c:pt>
              </c:numCache>
            </c:numRef>
          </c:val>
        </c:ser>
      </c:pie3D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5461652293463316"/>
          <c:y val="0.27984033245844275"/>
          <c:w val="0.31408882223055479"/>
          <c:h val="0.48764350636725973"/>
        </c:manualLayout>
      </c:layout>
      <c:txPr>
        <a:bodyPr/>
        <a:lstStyle/>
        <a:p>
          <a:pPr>
            <a:defRPr sz="141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594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BE51-D90C-40FC-92C0-D22652CFBAFD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019E-B22E-451C-9B98-8260999E02A7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3A25-8D66-4F52-96EE-C966ED357463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4.xls"/><Relationship Id="rId5" Type="http://schemas.openxmlformats.org/officeDocument/2006/relationships/oleObject" Target="../embeddings/__________Microsoft_Office_Excel3.xls"/><Relationship Id="rId4" Type="http://schemas.openxmlformats.org/officeDocument/2006/relationships/oleObject" Target="../embeddings/__________Microsoft_Office_Excel2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625" y="3429000"/>
            <a:ext cx="84867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«Бюджет для граждан»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7188" y="4489450"/>
            <a:ext cx="807243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FF33CC"/>
                </a:solidFill>
                <a:latin typeface="Arial" charset="0"/>
              </a:rPr>
              <a:t>По исполнению консолидированного бюджета Тоншаевского муниципального района Нижегородской области за 2015 год</a:t>
            </a:r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74580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5"/>
          <p:cNvGraphicFramePr>
            <a:graphicFrameLocks noGrp="1"/>
          </p:cNvGraphicFramePr>
          <p:nvPr>
            <p:ph idx="1"/>
          </p:nvPr>
        </p:nvGraphicFramePr>
        <p:xfrm>
          <a:off x="200025" y="1246188"/>
          <a:ext cx="8670925" cy="5546725"/>
        </p:xfrm>
        <a:graphic>
          <a:graphicData uri="http://schemas.openxmlformats.org/presentationml/2006/ole">
            <p:oleObj spid="_x0000_s23554" name="Диаграмма" r:id="rId3" imgW="8681456" imgH="5553937" progId="Excel.Chart.8">
              <p:embed/>
            </p:oleObj>
          </a:graphicData>
        </a:graphic>
      </p:graphicFrame>
      <p:sp>
        <p:nvSpPr>
          <p:cNvPr id="23555" name="object 14"/>
          <p:cNvSpPr txBox="1">
            <a:spLocks noChangeArrowheads="1"/>
          </p:cNvSpPr>
          <p:nvPr/>
        </p:nvSpPr>
        <p:spPr bwMode="auto">
          <a:xfrm>
            <a:off x="1042988" y="404813"/>
            <a:ext cx="74723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 indent="-61913" algn="ctr">
              <a:tabLst>
                <a:tab pos="2066925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 установленный </a:t>
            </a:r>
          </a:p>
          <a:p>
            <a:pPr marL="71438" indent="-61913" algn="ctr">
              <a:tabLst>
                <a:tab pos="2066925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о бюджете</a:t>
            </a:r>
          </a:p>
          <a:p>
            <a:pPr marL="71438" indent="-61913" algn="ctr">
              <a:tabLst>
                <a:tab pos="2066925" algn="l"/>
              </a:tabLst>
            </a:pPr>
            <a:endParaRPr lang="ru-RU" altLang="ru-RU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6013" y="333375"/>
            <a:ext cx="728662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  РАЙОННОГО БЮДЖЕТА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2014-2015 ГОДЫ</a:t>
            </a:r>
          </a:p>
        </p:txBody>
      </p:sp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971550" y="1830388"/>
          <a:ext cx="7345363" cy="4064000"/>
        </p:xfrm>
        <a:graphic>
          <a:graphicData uri="http://schemas.openxmlformats.org/presentationml/2006/ole">
            <p:oleObj spid="_x0000_s24579" name="Диаграмма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6013" y="333375"/>
            <a:ext cx="7286625" cy="12239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КОНСОЛИДИРОВАННОГО БЮДЖЕТА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2015 ГОД</a:t>
            </a:r>
          </a:p>
        </p:txBody>
      </p:sp>
      <p:graphicFrame>
        <p:nvGraphicFramePr>
          <p:cNvPr id="25603" name="Диаграмма 7"/>
          <p:cNvGraphicFramePr>
            <a:graphicFrameLocks/>
          </p:cNvGraphicFramePr>
          <p:nvPr/>
        </p:nvGraphicFramePr>
        <p:xfrm>
          <a:off x="4000500" y="2333625"/>
          <a:ext cx="5086350" cy="4140200"/>
        </p:xfrm>
        <a:graphic>
          <a:graphicData uri="http://schemas.openxmlformats.org/presentationml/2006/ole">
            <p:oleObj spid="_x0000_s25603" name="Лист" r:id="rId3" imgW="5057792" imgH="4114884" progId="Excel.Sheet.8">
              <p:embed/>
            </p:oleObj>
          </a:graphicData>
        </a:graphic>
      </p:graphicFrame>
      <p:sp>
        <p:nvSpPr>
          <p:cNvPr id="10" name="Скругленная прямоугольная выноска 9"/>
          <p:cNvSpPr/>
          <p:nvPr/>
        </p:nvSpPr>
        <p:spPr>
          <a:xfrm>
            <a:off x="5653088" y="2154238"/>
            <a:ext cx="1071562" cy="357187"/>
          </a:xfrm>
          <a:prstGeom prst="wedgeRoundRectCallout">
            <a:avLst>
              <a:gd name="adj1" fmla="val -28363"/>
              <a:gd name="adj2" fmla="val 1312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718743,9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34188" y="2352675"/>
            <a:ext cx="1071562" cy="357188"/>
          </a:xfrm>
          <a:prstGeom prst="wedgeRoundRectCallout">
            <a:avLst>
              <a:gd name="adj1" fmla="val -28363"/>
              <a:gd name="adj2" fmla="val 1312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681083,3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179388" y="2286000"/>
            <a:ext cx="38211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800" b="1"/>
              <a:t>В 2015 году  консолидированный бюджет Тоншаевского муниципального района по расходам исполнен в сумме </a:t>
            </a:r>
          </a:p>
          <a:p>
            <a:pPr eaLnBrk="1" hangingPunct="1"/>
            <a:r>
              <a:rPr lang="ru-RU" altLang="ru-RU" sz="1800" b="1"/>
              <a:t>681083,3 тыс.руб. или 94,8% </a:t>
            </a:r>
          </a:p>
          <a:p>
            <a:pPr eaLnBrk="1" hangingPunct="1"/>
            <a:r>
              <a:rPr lang="ru-RU" altLang="ru-RU" sz="1800" b="1"/>
              <a:t>к плановым назначениям.</a:t>
            </a:r>
          </a:p>
        </p:txBody>
      </p:sp>
      <p:pic>
        <p:nvPicPr>
          <p:cNvPr id="25607" name="Picture 11" descr="_DSC2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03675"/>
            <a:ext cx="35290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6013" y="260350"/>
            <a:ext cx="728662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2014-2015 ГОДЫ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-1704975" y="823913"/>
          <a:ext cx="11401425" cy="837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988" y="188913"/>
            <a:ext cx="728662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 ГОДУ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-1023938" y="-17463"/>
          <a:ext cx="12095163" cy="832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1331913" y="115888"/>
            <a:ext cx="6858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 indent="-61913" algn="ctr">
              <a:tabLst>
                <a:tab pos="2066925" algn="l"/>
              </a:tabLst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tabLst>
                <a:tab pos="2066925" algn="l"/>
              </a:tabLst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2015 году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765175"/>
          <a:ext cx="8713788" cy="5907088"/>
        </p:xfrm>
        <a:graphic>
          <a:graphicData uri="http://schemas.openxmlformats.org/drawingml/2006/table">
            <a:tbl>
              <a:tblPr/>
              <a:tblGrid>
                <a:gridCol w="4644387"/>
                <a:gridCol w="1498329"/>
                <a:gridCol w="1572960"/>
                <a:gridCol w="997292"/>
              </a:tblGrid>
              <a:tr h="710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расходов в 2015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произведенные расходы </a:t>
                      </a: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1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361575,1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359865,5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288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Тоншаевского муниципального района"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54348,3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53500,3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639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агропромышленного комплекса Тоншаевского муниципального района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9754,8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9356,0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8506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"Защита 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районе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5779,5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5432,6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64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муниципальным имуществом Тоншаевского муниципального района 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2825,0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2609,8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39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муниципальными финансами Тоншаевского муниципального района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11508,6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10966,6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818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"Содействие занятости населения Тоншаевского муниципального района Нижегородской области"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298,4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296,1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507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 предпринимательства Тоншаевского муниципального района"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5081,8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5081,8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14"/>
          <p:cNvSpPr txBox="1">
            <a:spLocks noChangeArrowheads="1"/>
          </p:cNvSpPr>
          <p:nvPr/>
        </p:nvSpPr>
        <p:spPr bwMode="auto">
          <a:xfrm>
            <a:off x="1835150" y="404813"/>
            <a:ext cx="6697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 indent="-61913" algn="ctr">
              <a:tabLst>
                <a:tab pos="2066925" algn="l"/>
              </a:tabLst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tabLst>
                <a:tab pos="2066925" algn="l"/>
              </a:tabLst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2015 году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196975"/>
          <a:ext cx="8569325" cy="5276850"/>
        </p:xfrm>
        <a:graphic>
          <a:graphicData uri="http://schemas.openxmlformats.org/drawingml/2006/table">
            <a:tbl>
              <a:tblPr/>
              <a:tblGrid>
                <a:gridCol w="4532584"/>
                <a:gridCol w="1487174"/>
                <a:gridCol w="1274721"/>
                <a:gridCol w="1274721"/>
              </a:tblGrid>
              <a:tr h="494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расходов в 2015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произведенные расходы </a:t>
                      </a: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"Обеспечение граждан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Тоншаевского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муниципального района Нижегородской области доступным и комфортным жильем"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167653,2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136800,9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42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"Противодействие коррупции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муниципальном районе Нижегородской области"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физической культуры, спорта и молодежной политики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муниципальном районе Нижегородской области"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3701,9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3567,7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170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"Профилактика насилия и жестокого обращения с детьми, безнадзорности 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аправонарушений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несовершеннолетних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Тоншаевском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42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96157,8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93561,0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142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718743,8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681083,2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1065"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1247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Диаграмма 31"/>
          <p:cNvGraphicFramePr>
            <a:graphicFrameLocks/>
          </p:cNvGraphicFramePr>
          <p:nvPr/>
        </p:nvGraphicFramePr>
        <p:xfrm>
          <a:off x="263525" y="962025"/>
          <a:ext cx="5921375" cy="3197225"/>
        </p:xfrm>
        <a:graphic>
          <a:graphicData uri="http://schemas.openxmlformats.org/presentationml/2006/ole">
            <p:oleObj spid="_x0000_s30722" name="Диаграмма" r:id="rId3" imgW="5095824" imgH="3857670" progId="Excel.Chart.8">
              <p:embed/>
            </p:oleObj>
          </a:graphicData>
        </a:graphic>
      </p:graphicFrame>
      <p:sp>
        <p:nvSpPr>
          <p:cNvPr id="30723" name="Номер слайда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BABA27-D951-472F-AA15-CA53AEB20F9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Сколько бюджетных средств направлено на образование в 2015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0223" y="4427538"/>
            <a:ext cx="215900" cy="215900"/>
          </a:xfrm>
          <a:prstGeom prst="rect">
            <a:avLst/>
          </a:prstGeom>
          <a:solidFill>
            <a:srgbClr val="FFFF7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23842" y="5453640"/>
            <a:ext cx="215900" cy="215900"/>
          </a:xfrm>
          <a:prstGeom prst="rect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30139" y="4348165"/>
            <a:ext cx="2808312" cy="1152128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Общее образование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(обеспечение деятельности 10 школ, 2 учреждения </a:t>
            </a:r>
            <a:r>
              <a:rPr lang="ru-RU" sz="1400" b="1" dirty="0" err="1" smtClean="0">
                <a:solidFill>
                  <a:schemeClr val="dk1"/>
                </a:solidFill>
              </a:rPr>
              <a:t>доп.образования</a:t>
            </a:r>
            <a:r>
              <a:rPr lang="ru-RU" sz="1400" b="1" dirty="0" smtClean="0">
                <a:solidFill>
                  <a:schemeClr val="dk1"/>
                </a:solidFill>
              </a:rPr>
              <a:t>)</a:t>
            </a:r>
            <a:endParaRPr lang="ru-RU" sz="1800" b="1" dirty="0" smtClean="0">
              <a:solidFill>
                <a:srgbClr val="2D2D8A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491880" y="5202875"/>
            <a:ext cx="3312368" cy="1584176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Другие вопросы в области образования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(функционирование отдела образования,  централизованной бухгалтерии, метод.кабинета, группы хозяйственного обслуживания)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3761" y="5625306"/>
            <a:ext cx="215900" cy="215900"/>
          </a:xfrm>
          <a:prstGeom prst="rect">
            <a:avLst/>
          </a:prstGeom>
          <a:solidFill>
            <a:srgbClr val="85D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41814" y="5457418"/>
            <a:ext cx="2592288" cy="1152128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Дошкольное образование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(обеспечение деятельности 11 детских садов)</a:t>
            </a:r>
            <a:endParaRPr lang="ru-RU" sz="1400" b="1" dirty="0" smtClean="0">
              <a:solidFill>
                <a:srgbClr val="2D2D8A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13138" y="4319588"/>
            <a:ext cx="215900" cy="215900"/>
          </a:xfrm>
          <a:prstGeom prst="rect">
            <a:avLst/>
          </a:prstGeom>
          <a:solidFill>
            <a:srgbClr val="EE79F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582467" y="4224700"/>
            <a:ext cx="3096344" cy="1008113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Молодежная политика и оздоровление детей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(организация летнего отдыха детей)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1187624" y="2312578"/>
            <a:ext cx="1296144" cy="504056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48,4%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139952" y="1844675"/>
            <a:ext cx="1368152" cy="504056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43,5%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 rot="10800000" flipV="1">
            <a:off x="3718359" y="3556141"/>
            <a:ext cx="917634" cy="396199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2,2%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483768" y="1372212"/>
            <a:ext cx="1224136" cy="504056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5,9%</a:t>
            </a:r>
          </a:p>
        </p:txBody>
      </p:sp>
      <p:pic>
        <p:nvPicPr>
          <p:cNvPr id="42" name="Picture 3" descr="C:\Документы Алексеевой\БЮДЖЕТ ДЛЯ ГРАЖДАН\бг картинки\бг\648a50e53c93.jpg"/>
          <p:cNvPicPr>
            <a:picLocks noChangeAspect="1" noChangeArrowheads="1"/>
          </p:cNvPicPr>
          <p:nvPr/>
        </p:nvPicPr>
        <p:blipFill>
          <a:blip r:embed="rId4"/>
          <a:srcRect b="4051"/>
          <a:stretch>
            <a:fillRect/>
          </a:stretch>
        </p:blipFill>
        <p:spPr bwMode="auto">
          <a:xfrm>
            <a:off x="6875463" y="1844675"/>
            <a:ext cx="2033587" cy="143986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4" name="Picture 6" descr="C:\Users\Kolobova\Desktop\i.jpg"/>
          <p:cNvPicPr>
            <a:picLocks noChangeAspect="1" noChangeArrowheads="1"/>
          </p:cNvPicPr>
          <p:nvPr/>
        </p:nvPicPr>
        <p:blipFill>
          <a:blip r:embed="rId5"/>
          <a:srcRect l="1143" t="8158" r="13815"/>
          <a:stretch>
            <a:fillRect/>
          </a:stretch>
        </p:blipFill>
        <p:spPr bwMode="auto">
          <a:xfrm>
            <a:off x="6875463" y="5084763"/>
            <a:ext cx="2089150" cy="16224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5" name="Picture 4" descr="C:\Users\Kolobova\Desktop\iоо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6875463" y="3500438"/>
            <a:ext cx="2051050" cy="1366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6" name="Блок-схема: альтернативный процесс 45"/>
          <p:cNvSpPr/>
          <p:nvPr/>
        </p:nvSpPr>
        <p:spPr>
          <a:xfrm>
            <a:off x="6002064" y="1046280"/>
            <a:ext cx="2986361" cy="720080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ВСЕГО на образование =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2D2D8A">
                    <a:lumMod val="75000"/>
                  </a:srgbClr>
                </a:solidFill>
                <a:latin typeface="+mj-lt"/>
                <a:cs typeface="Times New Roman" pitchFamily="18" charset="0"/>
              </a:rPr>
              <a:t> 359 865 484,77 тыс.руб.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право 24"/>
          <p:cNvSpPr/>
          <p:nvPr/>
        </p:nvSpPr>
        <p:spPr>
          <a:xfrm>
            <a:off x="6280919" y="1244372"/>
            <a:ext cx="504056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280919" y="2171933"/>
            <a:ext cx="504056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Сколько бюджетных средств направлено на культуру  в 2015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850" y="955675"/>
          <a:ext cx="5853113" cy="315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53113"/>
              </a:tblGrid>
              <a:tr h="1105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6 учреждений культуры, реализация мероприятий в сфере культуры</a:t>
                      </a:r>
                    </a:p>
                  </a:txBody>
                  <a:tcPr marL="91458" marR="91458" marT="50037" marB="50037" anchor="ctr"/>
                </a:tc>
              </a:tr>
              <a:tr h="940948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itchFamily="34" charset="0"/>
                          <a:cs typeface="Arial" pitchFamily="34" charset="0"/>
                        </a:rPr>
                        <a:t>Реализация мероприятий в сфере физической культуры и спорта</a:t>
                      </a:r>
                      <a:endParaRPr lang="ru-RU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8" marR="91458" marT="50037" marB="50037" anchor="ctr"/>
                </a:tc>
              </a:tr>
              <a:tr h="1105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Функционирование отдела культуры и спорта, централизованной бухгалтерии</a:t>
                      </a:r>
                      <a:endParaRPr lang="ru-RU" sz="2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8" marR="91458" marT="50037" marB="50037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784975" y="955675"/>
          <a:ext cx="1531938" cy="31210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1938"/>
              </a:tblGrid>
              <a:tr h="103350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45210,2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88" marR="91488" marT="45699" marB="45699" anchor="ctr"/>
                </a:tc>
              </a:tr>
              <a:tr h="97605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3500,7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88" marR="91488" marT="45699" marB="45699" anchor="ctr"/>
                </a:tc>
              </a:tr>
              <a:tr h="111146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4994,8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88" marR="91488" marT="45699" marB="45699" anchor="ctr"/>
                </a:tc>
              </a:tr>
            </a:tbl>
          </a:graphicData>
        </a:graphic>
      </p:graphicFrame>
      <p:pic>
        <p:nvPicPr>
          <p:cNvPr id="317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443413"/>
            <a:ext cx="32750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78338"/>
            <a:ext cx="35099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6280919" y="3325135"/>
            <a:ext cx="504056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lunki.com.ua/images/Dec/03/fbe885a3cdebba96508382056359d492/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872" r="18723"/>
          <a:stretch>
            <a:fillRect/>
          </a:stretch>
        </p:blipFill>
        <p:spPr bwMode="auto">
          <a:xfrm>
            <a:off x="827584" y="2348880"/>
            <a:ext cx="209114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Основные направления расходования бюджетных средств на социальную политику в 2015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1052736"/>
            <a:ext cx="5904656" cy="8640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Осуществление полномочий по обеспечению жильем ветеранов ВОВ, инвалидов = 13967,1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86944" y="5529263"/>
            <a:ext cx="5904656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Компенсация части родительской платы за содержание ребенка в ДДУ  = 2509,1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2047773"/>
            <a:ext cx="5904656" cy="122413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Компенсация части платежа гражданам-участникам социальной ипотеки, возмещение части процентной ставки по кредитам, полученным гражданам на газификацию жилья = 227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6783" y="3513920"/>
            <a:ext cx="5904656" cy="172819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Осуществление полномочий по обеспечению детей-сирот и детей, оставшихся без попечения родителей, жилыми помещениями, проведение ремонта жилых помещений, собственниками которых являются дети-сироты и дети, оставшиеся без попечения родителей = 4639,5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Kolobova\Desktop\i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896" b="6752"/>
          <a:stretch>
            <a:fillRect/>
          </a:stretch>
        </p:blipFill>
        <p:spPr bwMode="auto">
          <a:xfrm>
            <a:off x="179512" y="1124744"/>
            <a:ext cx="1944217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Kolobova\Desktop\в.jpg"/>
          <p:cNvPicPr>
            <a:picLocks noChangeAspect="1" noChangeArrowheads="1"/>
          </p:cNvPicPr>
          <p:nvPr/>
        </p:nvPicPr>
        <p:blipFill>
          <a:blip r:embed="rId4" cstate="print"/>
          <a:srcRect l="12903" b="14779"/>
          <a:stretch>
            <a:fillRect/>
          </a:stretch>
        </p:blipFill>
        <p:spPr bwMode="auto">
          <a:xfrm>
            <a:off x="179512" y="3789040"/>
            <a:ext cx="194421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3" descr="C:\Users\Kolobova\Desktop\18150_large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r="3718"/>
          <a:stretch>
            <a:fillRect/>
          </a:stretch>
        </p:blipFill>
        <p:spPr bwMode="auto">
          <a:xfrm>
            <a:off x="900113" y="5157788"/>
            <a:ext cx="1943100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692150"/>
            <a:ext cx="5429250" cy="5715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2286000"/>
            <a:ext cx="8215313" cy="37861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реализации принципа прозрачности, открытости бюджета и информирования жителей о расходовании средств бюджета разработан «Бюджет для граждан» по исполнению бюджета за 2015 год.</a:t>
            </a:r>
          </a:p>
          <a:p>
            <a:pPr algn="ctr" eaLnBrk="1" hangingPunct="1">
              <a:defRPr/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позволит гражданам составить представление об источниках формирования доходов консолидированного бюджета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Тоншаевского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Нижегородской области, </a:t>
            </a:r>
          </a:p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направлениях расходования консолидированного бюджетных средств </a:t>
            </a:r>
          </a:p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 году и сделать выводы об эффективности использования бюджетных средств.</a:t>
            </a:r>
          </a:p>
          <a:p>
            <a:pPr algn="ctr" eaLnBrk="1" hangingPunct="1">
              <a:defRPr/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:\Users\Kolobova\Desktop\Zhilci-osvobodili-dom-na-Ufims.jpg"/>
          <p:cNvPicPr>
            <a:picLocks noChangeAspect="1" noChangeArrowheads="1"/>
          </p:cNvPicPr>
          <p:nvPr/>
        </p:nvPicPr>
        <p:blipFill>
          <a:blip r:embed="rId2"/>
          <a:srcRect t="6564" b="4819"/>
          <a:stretch>
            <a:fillRect/>
          </a:stretch>
        </p:blipFill>
        <p:spPr bwMode="auto">
          <a:xfrm>
            <a:off x="5580063" y="1412875"/>
            <a:ext cx="2925762" cy="1944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5" name="Picture 5" descr="C:\Users\Kolobova\Desktop\photo_38018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115050" y="3275013"/>
            <a:ext cx="2873375" cy="1920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Сколько бюджетных средств направлено на переселение граждан из аварийного жилищного фонда в 2015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1412875"/>
          <a:ext cx="3241675" cy="4438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1675"/>
              </a:tblGrid>
              <a:tr h="116118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Средства государственной корпорации Фонд содействия реформированию жилищно-коммунального хозяйства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7" marR="91477" marT="45708" marB="45708" anchor="ctr"/>
                </a:tc>
              </a:tr>
              <a:tr h="105814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Средства областного бюджета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7" marR="91477" marT="45708" marB="45708" anchor="ctr"/>
                </a:tc>
              </a:tr>
              <a:tr h="105814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Средства районного бюджета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7" marR="91477" marT="45708" marB="45708" anchor="ctr"/>
                </a:tc>
              </a:tr>
              <a:tr h="1161184">
                <a:tc>
                  <a:txBody>
                    <a:bodyPr/>
                    <a:lstStyle/>
                    <a:p>
                      <a:pPr algn="l"/>
                      <a:endParaRPr lang="ru-RU" sz="1600" b="1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направлено</a:t>
                      </a:r>
                    </a:p>
                    <a:p>
                      <a:pPr algn="l"/>
                      <a:endParaRPr lang="ru-RU" sz="1600" b="1" i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7" marR="91477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09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933825"/>
            <a:ext cx="5032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781300"/>
            <a:ext cx="5032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00213"/>
            <a:ext cx="5032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95738" y="1412875"/>
          <a:ext cx="1512887" cy="45370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887"/>
              </a:tblGrid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56697,02</a:t>
                      </a:r>
                    </a:p>
                    <a:p>
                      <a:pPr algn="ctr"/>
                      <a:r>
                        <a:rPr lang="ru-RU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90" marR="91490" marT="45726" marB="45726" anchor="ctr"/>
                </a:tc>
              </a:tr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56961,52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90" marR="91490" marT="45726" marB="45726" anchor="ctr"/>
                </a:tc>
              </a:tr>
              <a:tr h="11733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4267,65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90" marR="91490" marT="45726" marB="45726" anchor="ctr"/>
                </a:tc>
              </a:tr>
              <a:tr h="130265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Arial" pitchFamily="34" charset="0"/>
                          <a:cs typeface="Arial" pitchFamily="34" charset="0"/>
                        </a:rPr>
                        <a:t>117926,19</a:t>
                      </a:r>
                    </a:p>
                    <a:p>
                      <a:pPr algn="ctr"/>
                      <a:r>
                        <a:rPr lang="ru-RU" sz="2000" b="1" i="1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2000" b="1" i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90" marR="91490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2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4921250"/>
            <a:ext cx="28670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7738" y="4894263"/>
            <a:ext cx="5048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64163" y="1052513"/>
          <a:ext cx="1368425" cy="56308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425"/>
              </a:tblGrid>
              <a:tr h="71990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8501</a:t>
                      </a:r>
                      <a:r>
                        <a:rPr lang="ru-RU" sz="2000" b="1" i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  <a:r>
                        <a:rPr lang="ru-RU" sz="2000" b="1" i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ыс.руб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8" marR="91458" marT="45709" marB="45709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26 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8" marR="91458" marT="45709" marB="45709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6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3181,2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8" marR="91458" marT="45709" marB="45709" anchor="ctr"/>
                </a:tc>
              </a:tr>
              <a:tr h="716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216,8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8" marR="91458" marT="45709" marB="45709" anchor="ctr"/>
                </a:tc>
              </a:tr>
              <a:tr h="607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58" marR="91458" marT="45709" marB="45709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91458" marR="91458" marT="45709" marB="45709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58" marR="91458" marT="45709" marB="45709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3766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58" marR="91458" marT="45709" marB="45709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8" marR="91458" marT="45709" marB="45709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40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997200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349500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844675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341438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21163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24400"/>
            <a:ext cx="5032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229225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021388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2" descr="C:\Users\Sorokina\AppData\Local\Temp\Rar$DI00.173\Arrow_Blue_Right_clip_art_h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644900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использование средств </a:t>
            </a:r>
          </a:p>
          <a:p>
            <a:pPr algn="ctr"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 сельское хозяйство  в 2015 году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052513"/>
          <a:ext cx="4681538" cy="55705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81538"/>
              </a:tblGrid>
              <a:tr h="73151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Arial" pitchFamily="34" charset="0"/>
                          <a:cs typeface="Arial" pitchFamily="34" charset="0"/>
                        </a:rPr>
                        <a:t>Целевая государственная поддержка из федерального и областного бюджетов</a:t>
                      </a:r>
                      <a:r>
                        <a:rPr lang="ru-RU" sz="1400" b="1" i="1" baseline="0" dirty="0" smtClean="0">
                          <a:latin typeface="Arial" pitchFamily="34" charset="0"/>
                          <a:cs typeface="Arial" pitchFamily="34" charset="0"/>
                        </a:rPr>
                        <a:t> ВСЕГО, в том числе:</a:t>
                      </a:r>
                      <a:endParaRPr lang="ru-RU" sz="1400" b="1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/>
                </a:tc>
              </a:tr>
              <a:tr h="4206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Возмещение части затрат на приобретение элитных семян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/>
                </a:tc>
              </a:tr>
              <a:tr h="5646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Оказание несвязанной поддержки сельскохозяйственным товаропроизводителям в области растениеводства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Возмещение части затрат сельскохозяйственных товаропроизводителей на 1 килограмм реализованного и (или) отгруженного на собственную переработку молока</a:t>
                      </a:r>
                    </a:p>
                  </a:txBody>
                  <a:tcPr marL="91460" marR="9146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Возмещение части процентной ставки по долгосрочным, среднесрочным и краткосрочным кредитам, взятым малыми формами хозяйствования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Поддержка племенного животноводства</a:t>
                      </a:r>
                    </a:p>
                  </a:txBody>
                  <a:tcPr marL="91460" marR="9146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Стабилизация и увеличение поголовья крупного рогатого скота</a:t>
                      </a:r>
                    </a:p>
                    <a:p>
                      <a:pPr algn="l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Осуществление полномочий по поддержке сельскохозяйственного производства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Осуществление отдельных государственных полномочий в области ветеринарии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безнадзорных животных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Picture 7" descr="C:\Users\Kolobova\Desktop\s-bf0f621d5e2d6983fa7a33306df17cf7b93bc1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584" y="2349500"/>
            <a:ext cx="1628800" cy="137596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7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950913"/>
            <a:ext cx="1654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3725" y="5251450"/>
            <a:ext cx="17891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382746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" y="1131094"/>
            <a:ext cx="8094245" cy="5924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00" b="1" dirty="0"/>
              <a:t>Программа муниципальных заимствований </a:t>
            </a:r>
            <a:r>
              <a:rPr lang="ru-RU" sz="2100" b="1" dirty="0" err="1"/>
              <a:t>Тоншаевского</a:t>
            </a:r>
            <a:r>
              <a:rPr lang="ru-RU" sz="2100" b="1" dirty="0"/>
              <a:t> района </a:t>
            </a:r>
            <a:br>
              <a:rPr lang="ru-RU" sz="2100" b="1" dirty="0"/>
            </a:br>
            <a:r>
              <a:rPr lang="ru-RU" sz="2100" b="1" dirty="0"/>
              <a:t>на 2015 год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7950" y="1987550"/>
          <a:ext cx="8736013" cy="404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03"/>
                <a:gridCol w="1747203"/>
                <a:gridCol w="1747203"/>
                <a:gridCol w="1747203"/>
                <a:gridCol w="1747203"/>
              </a:tblGrid>
              <a:tr h="585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заимствований на 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привлечения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2015году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погашения 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2015году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заимствований на 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5" marR="7145" marT="7146" marB="0" anchor="ctr"/>
                </a:tc>
              </a:tr>
              <a:tr h="2267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Обязательства, действующие на 1 января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5" marR="7145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заимствований, всего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19385,9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226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</a:tr>
              <a:tr h="342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1.Бюджетные ссуды и кредиты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342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Кредиты коммерческих банков, всего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226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2267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 ,на конец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заимствований, всего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</a:tr>
              <a:tr h="342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 коммерческих банков, всего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</a:tr>
              <a:tr h="342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ссуды и кредиты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342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объем внутренних заимствований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19385,9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</a:tr>
              <a:tr h="282018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9" marR="68589" marT="34300" marB="3430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9" marR="68589" marT="34300" marB="3430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9" marR="68589" marT="34300" marB="3430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9" marR="68589" marT="34300" marB="3430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9" marR="68589" marT="34300" marB="34300"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14348" cy="15121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Фактическом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</a:t>
            </a:r>
            <a:r>
              <a:rPr lang="ru-RU" sz="2700" dirty="0">
                <a:cs typeface="FrankRuehl" panose="020E0503060101010101" pitchFamily="34" charset="-79"/>
              </a:rPr>
              <a:t/>
            </a:r>
            <a:br>
              <a:rPr lang="ru-RU" sz="2700" dirty="0">
                <a:cs typeface="FrankRuehl" panose="020E0503060101010101" pitchFamily="34" charset="-79"/>
              </a:rPr>
            </a:br>
            <a:endParaRPr lang="ru-RU" sz="2700" dirty="0">
              <a:cs typeface="FrankRuehl" panose="020E0503060101010101" pitchFamily="34" charset="-79"/>
            </a:endParaRPr>
          </a:p>
        </p:txBody>
      </p:sp>
      <p:graphicFrame>
        <p:nvGraphicFramePr>
          <p:cNvPr id="36867" name="Объект 12"/>
          <p:cNvGraphicFramePr>
            <a:graphicFrameLocks noGrp="1"/>
          </p:cNvGraphicFramePr>
          <p:nvPr>
            <p:ph idx="1"/>
          </p:nvPr>
        </p:nvGraphicFramePr>
        <p:xfrm>
          <a:off x="279400" y="1889125"/>
          <a:ext cx="8589963" cy="3603625"/>
        </p:xfrm>
        <a:graphic>
          <a:graphicData uri="http://schemas.openxmlformats.org/presentationml/2006/ole">
            <p:oleObj spid="_x0000_s36867" name="Диаграмма" r:id="rId3" imgW="8602202" imgH="3609145" progId="Excel.Chart.8">
              <p:embed/>
            </p:oleObj>
          </a:graphicData>
        </a:graphic>
      </p:graphicFrame>
    </p:spTree>
  </p:cSld>
  <p:clrMapOvr>
    <a:masterClrMapping/>
  </p:clrMapOvr>
  <p:transition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6"/>
          <p:cNvSpPr>
            <a:spLocks noChangeArrowheads="1"/>
          </p:cNvSpPr>
          <p:nvPr/>
        </p:nvSpPr>
        <p:spPr bwMode="auto">
          <a:xfrm>
            <a:off x="250825" y="115888"/>
            <a:ext cx="8497888" cy="13684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8163" y="3810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Контактная  информация по финансовому управлению 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администрации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Тоншаевского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муниципального района   Нижегородской области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533775" y="4265613"/>
            <a:ext cx="48958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</a:rPr>
              <a:t>Финансовое управление администрации Тоншаевского 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муниципального района Нижегородской области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607950, Нижегородская область, р.п.Тоншаево,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Тел. (883151) 2-12-33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Адрес электронной почты: </a:t>
            </a:r>
            <a:r>
              <a:rPr lang="en-US" altLang="ru-RU" b="1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90650"/>
            <a:ext cx="4248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08113"/>
            <a:ext cx="39084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785938"/>
            <a:ext cx="86868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itchFamily="18" charset="0"/>
              </a:rPr>
              <a:t>Исполнение бюджета</a:t>
            </a:r>
            <a:r>
              <a:rPr lang="ru-RU" altLang="ru-RU" sz="2800" b="1" i="1" smtClean="0">
                <a:solidFill>
                  <a:srgbClr val="CC0000"/>
                </a:solidFill>
                <a:latin typeface="Times New Roman" pitchFamily="18" charset="0"/>
              </a:rPr>
              <a:t> – процесс сбора и учета доходов и осуществление расходов на основе сводной бюджетной росписи и кассового плана.</a:t>
            </a:r>
            <a:r>
              <a:rPr lang="ru-RU" altLang="ru-RU" sz="2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i="1" smtClean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</a:t>
            </a:r>
            <a:r>
              <a:rPr lang="ru-RU" altLang="ru-RU" sz="2000" b="1" i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      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428625" y="3929063"/>
            <a:ext cx="215900" cy="338137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28625" y="4929188"/>
            <a:ext cx="215900" cy="338137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6013" y="260350"/>
            <a:ext cx="7215187" cy="7858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ОТЧЕТ ОБ ИСПОЛНЕНИИ БЮДЖЕТА?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Диаграмма 5"/>
          <p:cNvGraphicFramePr>
            <a:graphicFrameLocks/>
          </p:cNvGraphicFramePr>
          <p:nvPr/>
        </p:nvGraphicFramePr>
        <p:xfrm>
          <a:off x="166688" y="1457325"/>
          <a:ext cx="4789487" cy="2266950"/>
        </p:xfrm>
        <a:graphic>
          <a:graphicData uri="http://schemas.openxmlformats.org/presentationml/2006/ole">
            <p:oleObj spid="_x0000_s17410" name="Диаграмма" r:id="rId3" imgW="4797968" imgH="2267909" progId="Excel.Chart.8">
              <p:embed/>
            </p:oleObj>
          </a:graphicData>
        </a:graphic>
      </p:graphicFrame>
      <p:graphicFrame>
        <p:nvGraphicFramePr>
          <p:cNvPr id="17411" name="Диаграмма 6"/>
          <p:cNvGraphicFramePr>
            <a:graphicFrameLocks/>
          </p:cNvGraphicFramePr>
          <p:nvPr/>
        </p:nvGraphicFramePr>
        <p:xfrm>
          <a:off x="4886325" y="1568450"/>
          <a:ext cx="3811588" cy="2081213"/>
        </p:xfrm>
        <a:graphic>
          <a:graphicData uri="http://schemas.openxmlformats.org/presentationml/2006/ole">
            <p:oleObj spid="_x0000_s17411" name="Диаграмма" r:id="rId4" imgW="3816427" imgH="2085013" progId="Excel.Chart.8">
              <p:embed/>
            </p:oleObj>
          </a:graphicData>
        </a:graphic>
      </p:graphicFrame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924425" y="917575"/>
            <a:ext cx="3338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Инвестиции в основной капитал, </a:t>
            </a:r>
          </a:p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30213" y="917575"/>
            <a:ext cx="4070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 по полному кругу организаций, млн.рублей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6423" y="232887"/>
            <a:ext cx="641707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динамика прогнозных показателей социально-экономического развития ТОНШАЕВСКОГО РАЙОНА</a:t>
            </a:r>
            <a:endParaRPr lang="ru-RU" dirty="0"/>
          </a:p>
        </p:txBody>
      </p:sp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8037513" y="2209800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396,8</a:t>
            </a:r>
          </a:p>
        </p:txBody>
      </p:sp>
      <p:sp>
        <p:nvSpPr>
          <p:cNvPr id="17416" name="Прямоугольник 4"/>
          <p:cNvSpPr>
            <a:spLocks noChangeArrowheads="1"/>
          </p:cNvSpPr>
          <p:nvPr/>
        </p:nvSpPr>
        <p:spPr bwMode="auto">
          <a:xfrm>
            <a:off x="7377113" y="2386013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369,4</a:t>
            </a:r>
          </a:p>
        </p:txBody>
      </p:sp>
      <p:sp>
        <p:nvSpPr>
          <p:cNvPr id="17417" name="Прямоугольник 15"/>
          <p:cNvSpPr>
            <a:spLocks noChangeArrowheads="1"/>
          </p:cNvSpPr>
          <p:nvPr/>
        </p:nvSpPr>
        <p:spPr bwMode="auto">
          <a:xfrm>
            <a:off x="6792913" y="2590800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346,7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5541963" y="2366963"/>
            <a:ext cx="431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altLang="ru-RU" sz="1200" b="1">
                <a:latin typeface="Franklin Gothic Book" pitchFamily="34" charset="0"/>
              </a:rPr>
              <a:t>373,7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657225" y="3873500"/>
            <a:ext cx="334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Численность населения, тыс.человек</a:t>
            </a:r>
          </a:p>
        </p:txBody>
      </p:sp>
      <p:graphicFrame>
        <p:nvGraphicFramePr>
          <p:cNvPr id="17420" name="Диаграмма 1"/>
          <p:cNvGraphicFramePr>
            <a:graphicFrameLocks/>
          </p:cNvGraphicFramePr>
          <p:nvPr/>
        </p:nvGraphicFramePr>
        <p:xfrm>
          <a:off x="430213" y="4391025"/>
          <a:ext cx="3756025" cy="1990725"/>
        </p:xfrm>
        <a:graphic>
          <a:graphicData uri="http://schemas.openxmlformats.org/presentationml/2006/ole">
            <p:oleObj spid="_x0000_s17420" name="Диаграмма" r:id="rId5" imgW="3420152" imgH="1511939" progId="Excel.Chart.8">
              <p:embed/>
            </p:oleObj>
          </a:graphicData>
        </a:graphic>
      </p:graphicFrame>
      <p:sp>
        <p:nvSpPr>
          <p:cNvPr id="17421" name="TextBox 9"/>
          <p:cNvSpPr txBox="1">
            <a:spLocks noChangeArrowheads="1"/>
          </p:cNvSpPr>
          <p:nvPr/>
        </p:nvSpPr>
        <p:spPr bwMode="auto">
          <a:xfrm>
            <a:off x="804863" y="4478338"/>
            <a:ext cx="608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18,970</a:t>
            </a:r>
          </a:p>
        </p:txBody>
      </p:sp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1446213" y="4576763"/>
            <a:ext cx="608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18,873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2095500" y="4676775"/>
            <a:ext cx="608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18,773</a:t>
            </a:r>
          </a:p>
        </p:txBody>
      </p:sp>
      <p:sp>
        <p:nvSpPr>
          <p:cNvPr id="17424" name="TextBox 21"/>
          <p:cNvSpPr txBox="1">
            <a:spLocks noChangeArrowheads="1"/>
          </p:cNvSpPr>
          <p:nvPr/>
        </p:nvSpPr>
        <p:spPr bwMode="auto">
          <a:xfrm>
            <a:off x="2765425" y="4772025"/>
            <a:ext cx="608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18,667</a:t>
            </a:r>
          </a:p>
        </p:txBody>
      </p:sp>
      <p:sp>
        <p:nvSpPr>
          <p:cNvPr id="17425" name="TextBox 22"/>
          <p:cNvSpPr txBox="1">
            <a:spLocks noChangeArrowheads="1"/>
          </p:cNvSpPr>
          <p:nvPr/>
        </p:nvSpPr>
        <p:spPr bwMode="auto">
          <a:xfrm>
            <a:off x="3389313" y="4887913"/>
            <a:ext cx="608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18,560</a:t>
            </a:r>
          </a:p>
        </p:txBody>
      </p:sp>
      <p:sp>
        <p:nvSpPr>
          <p:cNvPr id="17426" name="TextBox 17"/>
          <p:cNvSpPr txBox="1">
            <a:spLocks noChangeArrowheads="1"/>
          </p:cNvSpPr>
          <p:nvPr/>
        </p:nvSpPr>
        <p:spPr bwMode="auto">
          <a:xfrm>
            <a:off x="5154613" y="3925888"/>
            <a:ext cx="327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Фонд заработной платы , млн.рублей</a:t>
            </a:r>
          </a:p>
        </p:txBody>
      </p:sp>
      <p:graphicFrame>
        <p:nvGraphicFramePr>
          <p:cNvPr id="17427" name="Диаграмма 19"/>
          <p:cNvGraphicFramePr>
            <a:graphicFrameLocks/>
          </p:cNvGraphicFramePr>
          <p:nvPr/>
        </p:nvGraphicFramePr>
        <p:xfrm>
          <a:off x="5013325" y="4365625"/>
          <a:ext cx="3735388" cy="1922463"/>
        </p:xfrm>
        <a:graphic>
          <a:graphicData uri="http://schemas.openxmlformats.org/presentationml/2006/ole">
            <p:oleObj spid="_x0000_s17427" name="Диаграмма" r:id="rId6" imgW="3743268" imgH="1926503" progId="Excel.Char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97"/>
          <p:cNvSpPr>
            <a:spLocks noChangeArrowheads="1"/>
          </p:cNvSpPr>
          <p:nvPr/>
        </p:nvSpPr>
        <p:spPr bwMode="auto">
          <a:xfrm>
            <a:off x="468313" y="0"/>
            <a:ext cx="7848600" cy="12239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Из чего складываются доходы бюджета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23850" y="1125538"/>
            <a:ext cx="8640763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ДОХОДЫ БЮДЖЕТА </a:t>
            </a:r>
            <a:r>
              <a:rPr lang="ru-RU" alt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это безвозмездные и безвозвратные        поступления денежных средств в бюджет.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745382" y="1926659"/>
            <a:ext cx="3218656" cy="612648"/>
          </a:xfrm>
          <a:prstGeom prst="flowChartAlternateProcess">
            <a:avLst/>
          </a:prstGeom>
          <a:solidFill>
            <a:srgbClr val="10FC21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7300" y="2860231"/>
            <a:ext cx="2823923" cy="699138"/>
          </a:xfrm>
          <a:prstGeom prst="flowChartAlternateProcess">
            <a:avLst/>
          </a:prstGeom>
          <a:solidFill>
            <a:srgbClr val="FFC000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36662" y="2809101"/>
            <a:ext cx="2900128" cy="707770"/>
          </a:xfrm>
          <a:prstGeom prst="flowChartAlternateProcess">
            <a:avLst/>
          </a:prstGeom>
          <a:solidFill>
            <a:srgbClr val="00FFFF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064051" y="2807878"/>
            <a:ext cx="2864224" cy="707770"/>
          </a:xfrm>
          <a:prstGeom prst="flowChartAlternateProcess">
            <a:avLst/>
          </a:prstGeom>
          <a:solidFill>
            <a:srgbClr val="CC0099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27538" y="2492375"/>
            <a:ext cx="0" cy="360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76375" y="2636838"/>
            <a:ext cx="5832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476375" y="2636838"/>
            <a:ext cx="7938" cy="287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Line 48"/>
          <p:cNvSpPr>
            <a:spLocks noChangeShapeType="1"/>
          </p:cNvSpPr>
          <p:nvPr/>
        </p:nvSpPr>
        <p:spPr bwMode="auto">
          <a:xfrm>
            <a:off x="7308850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49"/>
          <p:cNvSpPr>
            <a:spLocks noChangeShapeType="1"/>
          </p:cNvSpPr>
          <p:nvPr/>
        </p:nvSpPr>
        <p:spPr bwMode="auto">
          <a:xfrm>
            <a:off x="1476375" y="35734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50"/>
          <p:cNvSpPr>
            <a:spLocks noChangeShapeType="1"/>
          </p:cNvSpPr>
          <p:nvPr/>
        </p:nvSpPr>
        <p:spPr bwMode="auto">
          <a:xfrm>
            <a:off x="4427538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51"/>
          <p:cNvSpPr>
            <a:spLocks noChangeShapeType="1"/>
          </p:cNvSpPr>
          <p:nvPr/>
        </p:nvSpPr>
        <p:spPr bwMode="auto">
          <a:xfrm>
            <a:off x="7308850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0650" y="3690938"/>
            <a:ext cx="2824163" cy="31226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земского собрания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40063" y="3568700"/>
            <a:ext cx="2928937" cy="3249613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</a:t>
            </a:r>
            <a:r>
              <a:rPr lang="ru-RU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440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73775" y="3690938"/>
            <a:ext cx="2824163" cy="3125787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в виде дотаций,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субвенций и иных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а также поступления от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юридических лиц (кроме налоговых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</a:t>
            </a:r>
            <a:endParaRPr lang="ru-RU" sz="1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827088" y="836613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ru-RU" sz="2500" dirty="0">
                <a:latin typeface="Times New Roman" pitchFamily="18" charset="0"/>
              </a:rPr>
              <a:t> </a:t>
            </a:r>
            <a:endParaRPr lang="ru-RU" sz="2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450" y="549275"/>
            <a:ext cx="7215188" cy="6477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</a:t>
            </a:r>
          </a:p>
        </p:txBody>
      </p:sp>
      <p:pic>
        <p:nvPicPr>
          <p:cNvPr id="10" name="Рисунок 9" descr="640x600_1_85_monetyi---------450-267-jpg-300x200-crop-q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857496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57224" y="2000240"/>
            <a:ext cx="2643206" cy="571504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2015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786322"/>
            <a:ext cx="1571636" cy="714380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658973,5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84" y="4786322"/>
            <a:ext cx="1571636" cy="714380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681083,3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28" y="5643578"/>
            <a:ext cx="1571636" cy="714380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22109,8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Рисунок 18" descr="rashod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643182"/>
            <a:ext cx="2686043" cy="204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rashod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714620"/>
            <a:ext cx="2686043" cy="204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Диаграмма 5"/>
          <p:cNvGraphicFramePr>
            <a:graphicFrameLocks/>
          </p:cNvGraphicFramePr>
          <p:nvPr/>
        </p:nvGraphicFramePr>
        <p:xfrm>
          <a:off x="471488" y="1631950"/>
          <a:ext cx="8170862" cy="4679950"/>
        </p:xfrm>
        <a:graphic>
          <a:graphicData uri="http://schemas.openxmlformats.org/presentationml/2006/ole">
            <p:oleObj spid="_x0000_s20482" name="Диаграмма" r:id="rId3" imgW="8248751" imgH="4724417" progId="Excel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6013" y="333375"/>
            <a:ext cx="728662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Диаграмма 4"/>
          <p:cNvGraphicFramePr>
            <a:graphicFrameLocks/>
          </p:cNvGraphicFramePr>
          <p:nvPr/>
        </p:nvGraphicFramePr>
        <p:xfrm>
          <a:off x="1357313" y="2089150"/>
          <a:ext cx="6427787" cy="3792538"/>
        </p:xfrm>
        <a:graphic>
          <a:graphicData uri="http://schemas.openxmlformats.org/presentationml/2006/ole">
            <p:oleObj spid="_x0000_s21506" r:id="rId3" imgW="8571719" imgH="5054022" progId="Excel.Chart.8">
              <p:embed/>
            </p:oleObj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-152400" y="762000"/>
          <a:ext cx="9605963" cy="613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1963" y="115888"/>
            <a:ext cx="8216900" cy="7747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ПОСТУПЛЕНИЯХ СОБСТВЕННЫХ ДОХОДОВ В КОНСОЛИДИРОВАННЫЙ БЮДЖЕТ 2015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12"/>
          <p:cNvGraphicFramePr>
            <a:graphicFrameLocks noGrp="1"/>
          </p:cNvGraphicFramePr>
          <p:nvPr>
            <p:ph idx="1"/>
          </p:nvPr>
        </p:nvGraphicFramePr>
        <p:xfrm>
          <a:off x="279400" y="1889125"/>
          <a:ext cx="8589963" cy="3603625"/>
        </p:xfrm>
        <a:graphic>
          <a:graphicData uri="http://schemas.openxmlformats.org/presentationml/2006/ole">
            <p:oleObj spid="_x0000_s22530" name="Диаграмма" r:id="rId3" imgW="8596105" imgH="3615241" progId="Excel.Chart.8">
              <p:embed/>
            </p:oleObj>
          </a:graphicData>
        </a:graphic>
      </p:graphicFrame>
      <p:sp>
        <p:nvSpPr>
          <p:cNvPr id="22531" name="object 14"/>
          <p:cNvSpPr txBox="1">
            <a:spLocks noChangeArrowheads="1"/>
          </p:cNvSpPr>
          <p:nvPr/>
        </p:nvSpPr>
        <p:spPr bwMode="auto">
          <a:xfrm>
            <a:off x="838200" y="476250"/>
            <a:ext cx="7472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1438" indent="-61913" algn="ctr">
              <a:tabLst>
                <a:tab pos="2066925" algn="l"/>
              </a:tabLs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предельном объеме </a:t>
            </a:r>
          </a:p>
          <a:p>
            <a:pPr marL="71438" indent="-61913" algn="ctr">
              <a:tabLst>
                <a:tab pos="2066925" algn="l"/>
              </a:tabLs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</a:p>
          <a:p>
            <a:pPr marL="71438" indent="-61913" algn="ctr">
              <a:tabLst>
                <a:tab pos="2066925" algn="l"/>
              </a:tabLst>
            </a:pP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9815</TotalTime>
  <Words>1347</Words>
  <Application>Microsoft Office PowerPoint</Application>
  <PresentationFormat>Экран (4:3)</PresentationFormat>
  <Paragraphs>318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Monotype Corsiva</vt:lpstr>
      <vt:lpstr>Arial</vt:lpstr>
      <vt:lpstr>Franklin Gothic Medium</vt:lpstr>
      <vt:lpstr>Franklin Gothic Book</vt:lpstr>
      <vt:lpstr>Wingdings 2</vt:lpstr>
      <vt:lpstr>Calibri</vt:lpstr>
      <vt:lpstr>Verdana</vt:lpstr>
      <vt:lpstr>Times New Roman</vt:lpstr>
      <vt:lpstr>Трек</vt:lpstr>
      <vt:lpstr>Диаграмма Microsoft Excel</vt:lpstr>
      <vt:lpstr>Диаграмма Microsoft Office Excel</vt:lpstr>
      <vt:lpstr>Диаграмма Microsoft Graph</vt:lpstr>
      <vt:lpstr>Лист Microsoft Excel 97-2003</vt:lpstr>
      <vt:lpstr>Слайд 1</vt:lpstr>
      <vt:lpstr>Слайд 2</vt:lpstr>
      <vt:lpstr>Слайд 3</vt:lpstr>
      <vt:lpstr>Слайд 4</vt:lpstr>
      <vt:lpstr>   Из чего складываются доходы бюджета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Программа муниципальных заимствований Тоншаевского района  на 2015 год </vt:lpstr>
      <vt:lpstr>Сведения о Фактическом  объеме  муниципального долга </vt:lpstr>
      <vt:lpstr>Контактная  информация по финансовому управлению  администрации Тоншаевского муниципального района   Нижегородской области</vt:lpstr>
    </vt:vector>
  </TitlesOfParts>
  <Company>findep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Таланова Т.Н., Ванина В.В.</dc:creator>
  <cp:lastModifiedBy>Ksenya</cp:lastModifiedBy>
  <cp:revision>1046</cp:revision>
  <cp:lastPrinted>2016-09-15T06:03:58Z</cp:lastPrinted>
  <dcterms:created xsi:type="dcterms:W3CDTF">2010-09-22T07:25:09Z</dcterms:created>
  <dcterms:modified xsi:type="dcterms:W3CDTF">2017-03-17T12:15:35Z</dcterms:modified>
</cp:coreProperties>
</file>