
<file path=[Content_Types].xml><?xml version="1.0" encoding="utf-8"?>
<Types xmlns="http://schemas.openxmlformats.org/package/2006/content-types">
  <Default Extension="png" ContentType="image/png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42" r:id="rId1"/>
  </p:sldMasterIdLst>
  <p:notesMasterIdLst>
    <p:notesMasterId r:id="rId23"/>
  </p:notesMasterIdLst>
  <p:handoutMasterIdLst>
    <p:handoutMasterId r:id="rId24"/>
  </p:handoutMasterIdLst>
  <p:sldIdLst>
    <p:sldId id="359" r:id="rId2"/>
    <p:sldId id="418" r:id="rId3"/>
    <p:sldId id="413" r:id="rId4"/>
    <p:sldId id="456" r:id="rId5"/>
    <p:sldId id="444" r:id="rId6"/>
    <p:sldId id="473" r:id="rId7"/>
    <p:sldId id="451" r:id="rId8"/>
    <p:sldId id="474" r:id="rId9"/>
    <p:sldId id="305" r:id="rId10"/>
    <p:sldId id="441" r:id="rId11"/>
    <p:sldId id="470" r:id="rId12"/>
    <p:sldId id="475" r:id="rId13"/>
    <p:sldId id="472" r:id="rId14"/>
    <p:sldId id="468" r:id="rId15"/>
    <p:sldId id="469" r:id="rId16"/>
    <p:sldId id="461" r:id="rId17"/>
    <p:sldId id="462" r:id="rId18"/>
    <p:sldId id="464" r:id="rId19"/>
    <p:sldId id="467" r:id="rId20"/>
    <p:sldId id="466" r:id="rId21"/>
    <p:sldId id="458" r:id="rId22"/>
  </p:sldIdLst>
  <p:sldSz cx="9144000" cy="6858000" type="screen4x3"/>
  <p:notesSz cx="6735763" cy="98663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Monotype Corsiva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B8CCE4"/>
    <a:srgbClr val="99FFCC"/>
    <a:srgbClr val="CCFF99"/>
    <a:srgbClr val="C5D9F1"/>
    <a:srgbClr val="FFFF99"/>
    <a:srgbClr val="DBE5F1"/>
    <a:srgbClr val="95B3D7"/>
    <a:srgbClr val="00B0F0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8547" autoAdjust="0"/>
  </p:normalViewPr>
  <p:slideViewPr>
    <p:cSldViewPr>
      <p:cViewPr varScale="1">
        <p:scale>
          <a:sx n="107" d="100"/>
          <a:sy n="107" d="100"/>
        </p:scale>
        <p:origin x="102" y="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O\Desktop\&#1052;&#1040;&#1061;&#1054;&#1042;&#1040;\&#1082;&#1072;&#1089;&#1089;&#1086;&#1074;&#1099;&#1077;%20&#1086;&#1087;&#1077;&#1088;&#1072;&#1094;&#1080;&#1080;%20&#1087;&#1086;%20&#1087;&#1088;&#1086;&#1075;&#1088;&#1072;&#1084;&#1084;&#1072;&#1084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981" b="1" i="0" u="none" strike="noStrike" baseline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 dirty="0">
                <a:solidFill>
                  <a:srgbClr val="C00000"/>
                </a:solidFill>
              </a:rPr>
              <a:t>Всего поступило доходов </a:t>
            </a:r>
            <a:r>
              <a:rPr lang="ru-RU" sz="1800" b="1" i="0" u="none" strike="noStrike" baseline="0" dirty="0" smtClean="0">
                <a:effectLst/>
              </a:rPr>
              <a:t>535 348, 4</a:t>
            </a:r>
            <a:r>
              <a:rPr lang="ru-RU" sz="1800" dirty="0" smtClean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C00000"/>
                </a:solidFill>
              </a:rPr>
              <a:t>тыс.рублей</a:t>
            </a:r>
          </a:p>
        </c:rich>
      </c:tx>
      <c:layout/>
      <c:overlay val="0"/>
      <c:spPr>
        <a:noFill/>
        <a:ln w="25160">
          <a:noFill/>
        </a:ln>
      </c:spPr>
    </c:title>
    <c:autoTitleDeleted val="0"/>
    <c:view3D>
      <c:rotX val="40"/>
      <c:rotY val="8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404043393311555"/>
          <c:y val="0.16026147390836776"/>
          <c:w val="0.76638864129366879"/>
          <c:h val="0.6754938695543392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поступило доходов 632153,1 тыс.рублей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rgbClr val="00FFFF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cat>
            <c:strRef>
              <c:f>Лист1!$A$2:$A$4</c:f>
              <c:strCache>
                <c:ptCount val="3"/>
                <c:pt idx="0">
                  <c:v>налоговые доходы 132686,4 тыс.рублей (20,1%)</c:v>
                </c:pt>
                <c:pt idx="1">
                  <c:v>неналоговые доходы 12337,9 тыс.рублей (1,9%)</c:v>
                </c:pt>
                <c:pt idx="2">
                  <c:v>безвозмездные поступления 513949,2 тыс.рублей (78%)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20.100000000000001</c:v>
                </c:pt>
                <c:pt idx="1">
                  <c:v>1.9</c:v>
                </c:pt>
                <c:pt idx="2">
                  <c:v>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16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83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Лист4!$F$1</c:f>
              <c:strCache>
                <c:ptCount val="1"/>
                <c:pt idx="0">
                  <c:v>прогноз</c:v>
                </c:pt>
              </c:strCache>
            </c:strRef>
          </c:tx>
          <c:spPr>
            <a:solidFill>
              <a:srgbClr val="5212C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5555555555555297E-3"/>
                  <c:y val="-2.3148148148148147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620442,9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6.5594863928579508E-3"/>
                  <c:y val="-3.5051209858407801E-3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532344,3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5516371339393985E-3"/>
                  <c:y val="8.9602250497451317E-4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530860,3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Лист4!$E$2:$E$4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Лист4!$F$2:$F$4</c:f>
              <c:numCache>
                <c:formatCode>General</c:formatCode>
                <c:ptCount val="3"/>
                <c:pt idx="0">
                  <c:v>6.2</c:v>
                </c:pt>
                <c:pt idx="1">
                  <c:v>5.32</c:v>
                </c:pt>
                <c:pt idx="2">
                  <c:v>5.3</c:v>
                </c:pt>
              </c:numCache>
            </c:numRef>
          </c:val>
        </c:ser>
        <c:ser>
          <c:idx val="1"/>
          <c:order val="1"/>
          <c:tx>
            <c:strRef>
              <c:f>Лист4!$G$1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0CA41A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7777777777777752E-2"/>
                  <c:y val="-2.1218890680033321E-17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616620,10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3586609607897419E-2"/>
                  <c:y val="-1.2193394924379404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534506,4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2572265113762298E-3"/>
                  <c:y val="-6.0966974621896744E-3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535348,3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Лист4!$E$2:$E$4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Лист4!$G$2:$G$4</c:f>
              <c:numCache>
                <c:formatCode>General</c:formatCode>
                <c:ptCount val="3"/>
                <c:pt idx="0">
                  <c:v>6.1</c:v>
                </c:pt>
                <c:pt idx="1">
                  <c:v>5.34</c:v>
                </c:pt>
                <c:pt idx="2">
                  <c:v>5.35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9481224"/>
        <c:axId val="149481616"/>
      </c:barChart>
      <c:catAx>
        <c:axId val="149481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9481616"/>
        <c:crosses val="autoZero"/>
        <c:auto val="1"/>
        <c:lblAlgn val="ctr"/>
        <c:lblOffset val="100"/>
        <c:noMultiLvlLbl val="0"/>
      </c:catAx>
      <c:valAx>
        <c:axId val="1494816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9481224"/>
        <c:crosses val="autoZero"/>
        <c:crossBetween val="between"/>
        <c:majorUnit val="0.5"/>
      </c:valAx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ln w="9525" cap="flat" cmpd="sng">
                  <a:solidFill>
                    <a:srgbClr val="002060"/>
                  </a:solidFill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002060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1782223627574147E-2"/>
          <c:y val="0.22685180712610031"/>
          <c:w val="0.81388888888888888"/>
          <c:h val="0.77314814814814814"/>
        </c:manualLayout>
      </c:layout>
      <c:pie3DChart>
        <c:varyColors val="1"/>
        <c:ser>
          <c:idx val="0"/>
          <c:order val="0"/>
          <c:explosion val="16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6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7"/>
            <c:bubble3D val="0"/>
            <c:explosion val="9"/>
            <c:spPr>
              <a:solidFill>
                <a:sysClr val="window" lastClr="FFFFFF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8"/>
            <c:bubble3D val="0"/>
            <c:explosion val="18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9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1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0.11465242477601698"/>
                  <c:y val="-0.1249955797410140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C03D7C5-4B0E-4670-A0A0-E4DB2490BB56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/>
                    </a:pPr>
                    <a:fld id="{08214843-3042-42F2-8B19-8B03090008B4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7.5034608015770183E-3"/>
                  <c:y val="-0.1256720396861387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438ED8F-EB57-416B-9F60-60313DE23000}" type="CATEGORYNAM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[ИМЯ КАТЕГОРИИ]</a:t>
                    </a:fld>
                    <a:endParaRPr lang="ru-RU" dirty="0" smtClean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/>
                    </a:pPr>
                    <a:fld id="{D809E491-C9C9-415D-9D99-BF07A858B233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12979839476587154"/>
                  <c:y val="-0.1252446936466842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9790347-61B7-4EB9-AD3A-276DE9A82422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/>
                    </a:pPr>
                    <a:fld id="{27E2BCD2-8458-4C78-8B6F-7E3BCFEAACFC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5.5478019957650219E-2"/>
                  <c:y val="-1.0500476196864015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9F8EB74-F597-46E3-8822-4472677FE298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/>
                    </a:pPr>
                    <a:fld id="{556B1A2A-8D41-4F3C-A839-400D1B283A39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2676328502415457"/>
                      <c:h val="0.10495182139711241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0.12084328782738629"/>
                  <c:y val="7.321478565179352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3CA69D7-B092-43D8-A89C-2345B7325E2F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/>
                    </a:pPr>
                    <a:fld id="{53B3F6DC-40BB-46FE-AE0F-3764AB0222C2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0.20750822286454709"/>
                  <c:y val="-0.1864916885389326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F4D2450-62B9-4A0F-8771-F85586D2C757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/>
                    </a:pPr>
                    <a:fld id="{F0BFC7DA-F4FF-42D5-AF77-775C12EF299A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0.21857441542581188"/>
                  <c:y val="-3.943438320209973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B727139-3C41-4026-979E-2C9811EA1599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/>
                    </a:pPr>
                    <a:fld id="{4710816F-49AB-4AC5-B350-E0BFC35ABF66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7"/>
              <c:layout>
                <c:manualLayout>
                  <c:x val="0.14398024522297032"/>
                  <c:y val="0.132212638667185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2123612-0DFF-4BFC-A16D-364A6CB9D10B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/>
                    </a:pPr>
                    <a:fld id="{13D7C6E6-5F03-42DF-A1E6-375729E16755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8"/>
              <c:layout>
                <c:manualLayout>
                  <c:x val="5.4403362623150368E-2"/>
                  <c:y val="0.1213054501066412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615A26A-9FF6-4686-8B2E-288F4387DA28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[ИМЯ КАТЕГОРИИ]</a:t>
                    </a:fld>
                    <a:endParaRPr lang="ru-RU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/>
                    </a:pPr>
                    <a:fld id="{72F46F49-34DC-4C66-AE10-6E77320201D4}" type="VALUE">
                      <a:rPr lang="ru-RU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[ЗНАЧЕНИЕ]</a:t>
                    </a:fld>
                    <a:r>
                      <a:rPr lang="ru-RU" baseline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baseline="0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9"/>
              <c:layout>
                <c:manualLayout>
                  <c:x val="-4.8989778176462127E-2"/>
                  <c:y val="-0.1075650909489973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91720C3-5E44-4391-B333-11C913E50B66}" type="CATEGORYNAME">
                      <a:rPr lang="ru-RU">
                        <a:solidFill>
                          <a:sysClr val="windowText" lastClr="000000"/>
                        </a:solidFill>
                      </a:rPr>
                      <a:pPr>
                        <a:defRPr/>
                      </a:pPr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</a:endParaRPr>
                  </a:p>
                  <a:p>
                    <a:pPr>
                      <a:defRPr/>
                    </a:pPr>
                    <a:fld id="{64136CAB-3BA4-44A8-9BE0-B1BA971D4F21}" type="VALUE">
                      <a:rPr lang="ru-RU">
                        <a:solidFill>
                          <a:sysClr val="windowText" lastClr="000000"/>
                        </a:solidFill>
                      </a:rPr>
                      <a:pPr>
                        <a:defRPr/>
                      </a:pPr>
                      <a:t>[ЗНАЧЕНИЕ]</a:t>
                    </a:fld>
                    <a:r>
                      <a:rPr lang="ru-RU" dirty="0">
                        <a:solidFill>
                          <a:sysClr val="windowText" lastClr="000000"/>
                        </a:solidFill>
                      </a:rPr>
                      <a:t> </a:t>
                    </a:r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0"/>
              <c:layout>
                <c:manualLayout>
                  <c:x val="-9.6543074520748201E-2"/>
                  <c:y val="6.973803667211755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C5D5F99-5A90-4AF9-BAAF-7B51B8DF7F13}" type="CATEGORYNAM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/>
                    </a:pPr>
                    <a:fld id="{84001A0B-5856-45FD-B3AF-7CEB9960F8B4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1"/>
              <c:layout>
                <c:manualLayout>
                  <c:x val="-0.20347342658117101"/>
                  <c:y val="-5.315853842876971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E2B7D9D-230A-4ABE-ACBC-D0DB75C098A3}" type="CATEGORYNAME">
                      <a:rPr lang="ru-RU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[ИМЯ КАТЕГОРИИ]</a:t>
                    </a:fld>
                    <a:endParaRPr lang="ru-RU" baseline="0" dirty="0">
                      <a:solidFill>
                        <a:sysClr val="windowText" lastClr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/>
                    </a:pPr>
                    <a:fld id="{F108A58F-94E7-4934-834D-35A8D1A3FED9}" type="VALUE">
                      <a:rPr lang="ru-RU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ysClr val="window" lastClr="FFFFFF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Лист3!$C$5:$C$16</c:f>
              <c:strCache>
                <c:ptCount val="12"/>
                <c:pt idx="0">
                  <c:v>Общегос.вопросы</c:v>
                </c:pt>
                <c:pt idx="1">
                  <c:v>Нац.оборона </c:v>
                </c:pt>
                <c:pt idx="2">
                  <c:v>Нац.безопасность</c:v>
                </c:pt>
                <c:pt idx="3">
                  <c:v>Нац.экономика</c:v>
                </c:pt>
                <c:pt idx="4">
                  <c:v>ЖКХ</c:v>
                </c:pt>
                <c:pt idx="5">
                  <c:v>Соц.политика</c:v>
                </c:pt>
                <c:pt idx="6">
                  <c:v>Гос.долг</c:v>
                </c:pt>
                <c:pt idx="7">
                  <c:v>Физ.культура и спорт</c:v>
                </c:pt>
                <c:pt idx="8">
                  <c:v>Культура, </c:v>
                </c:pt>
                <c:pt idx="9">
                  <c:v>Образование</c:v>
                </c:pt>
                <c:pt idx="10">
                  <c:v>Межбюдж.трансф-ты</c:v>
                </c:pt>
                <c:pt idx="11">
                  <c:v>СМИ</c:v>
                </c:pt>
              </c:strCache>
            </c:strRef>
          </c:cat>
          <c:val>
            <c:numRef>
              <c:f>Лист3!$D$5:$D$16</c:f>
              <c:numCache>
                <c:formatCode>General</c:formatCode>
                <c:ptCount val="12"/>
                <c:pt idx="0" formatCode="#,##0.00">
                  <c:v>12133.97</c:v>
                </c:pt>
                <c:pt idx="1">
                  <c:v>1001.7</c:v>
                </c:pt>
                <c:pt idx="2">
                  <c:v>540.57000000000005</c:v>
                </c:pt>
                <c:pt idx="3">
                  <c:v>10003.06</c:v>
                </c:pt>
                <c:pt idx="4">
                  <c:v>17732.759999999998</c:v>
                </c:pt>
                <c:pt idx="5">
                  <c:v>757.76</c:v>
                </c:pt>
                <c:pt idx="6" formatCode="#,##0.00">
                  <c:v>1748.21</c:v>
                </c:pt>
                <c:pt idx="7" formatCode="#,##0.00">
                  <c:v>1748.21</c:v>
                </c:pt>
                <c:pt idx="8" formatCode="#,##0.00">
                  <c:v>70773.210000000006</c:v>
                </c:pt>
                <c:pt idx="9" formatCode="#,##0.00">
                  <c:v>289674.13</c:v>
                </c:pt>
                <c:pt idx="10" formatCode="#,##0.00">
                  <c:v>37509.5</c:v>
                </c:pt>
                <c:pt idx="11" formatCode="#,##0.00">
                  <c:v>1785.12</c:v>
                </c:pt>
              </c:numCache>
            </c:numRef>
          </c:val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Лист3!$C$5:$C$16</c:f>
              <c:strCache>
                <c:ptCount val="12"/>
                <c:pt idx="0">
                  <c:v>Общегос.вопросы</c:v>
                </c:pt>
                <c:pt idx="1">
                  <c:v>Нац.оборона </c:v>
                </c:pt>
                <c:pt idx="2">
                  <c:v>Нац.безопасность</c:v>
                </c:pt>
                <c:pt idx="3">
                  <c:v>Нац.экономика</c:v>
                </c:pt>
                <c:pt idx="4">
                  <c:v>ЖКХ</c:v>
                </c:pt>
                <c:pt idx="5">
                  <c:v>Соц.политика</c:v>
                </c:pt>
                <c:pt idx="6">
                  <c:v>Гос.долг</c:v>
                </c:pt>
                <c:pt idx="7">
                  <c:v>Физ.культура и спорт</c:v>
                </c:pt>
                <c:pt idx="8">
                  <c:v>Культура, </c:v>
                </c:pt>
                <c:pt idx="9">
                  <c:v>Образование</c:v>
                </c:pt>
                <c:pt idx="10">
                  <c:v>Межбюдж.трансф-ты</c:v>
                </c:pt>
                <c:pt idx="11">
                  <c:v>СМИ</c:v>
                </c:pt>
              </c:strCache>
            </c:strRef>
          </c:cat>
          <c:val>
            <c:numRef>
              <c:f>Лист3!$E$5:$E$16</c:f>
              <c:numCache>
                <c:formatCode>General</c:formatCode>
                <c:ptCount val="12"/>
                <c:pt idx="0" formatCode="#,##0.00">
                  <c:v>11877.1</c:v>
                </c:pt>
                <c:pt idx="1">
                  <c:v>1001.7</c:v>
                </c:pt>
                <c:pt idx="2">
                  <c:v>540.57000000000005</c:v>
                </c:pt>
                <c:pt idx="3">
                  <c:v>9942.11</c:v>
                </c:pt>
                <c:pt idx="4">
                  <c:v>17732.759999999998</c:v>
                </c:pt>
                <c:pt idx="5">
                  <c:v>623.21</c:v>
                </c:pt>
                <c:pt idx="6" formatCode="#,##0.00">
                  <c:v>1748.21</c:v>
                </c:pt>
                <c:pt idx="7" formatCode="#,##0.00">
                  <c:v>1748.21</c:v>
                </c:pt>
                <c:pt idx="8" formatCode="#,##0.00">
                  <c:v>70770.789999999994</c:v>
                </c:pt>
                <c:pt idx="9" formatCode="#,##0.00">
                  <c:v>287605.42</c:v>
                </c:pt>
                <c:pt idx="10" formatCode="#,##0.00">
                  <c:v>37509.5</c:v>
                </c:pt>
                <c:pt idx="11" formatCode="#,##0.00">
                  <c:v>1785.12</c:v>
                </c:pt>
              </c:numCache>
            </c:numRef>
          </c:val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solidFill>
            <a:schemeClr val="accent6">
              <a:lumMod val="40000"/>
              <a:lumOff val="60000"/>
            </a:schemeClr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accent6">
          <a:lumMod val="40000"/>
          <a:lumOff val="60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19050" cap="flat" cmpd="sng" algn="ctr">
          <a:solidFill>
            <a:schemeClr val="tx1">
              <a:lumMod val="25000"/>
              <a:lumOff val="75000"/>
            </a:schemeClr>
          </a:solidFill>
          <a:round/>
        </a:ln>
        <a:effectLst/>
        <a:sp3d contourW="19050">
          <a:contourClr>
            <a:schemeClr val="tx1">
              <a:lumMod val="25000"/>
              <a:lumOff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pattFill prst="ltDnDiag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solidFill>
                <a:schemeClr val="accent1"/>
              </a:solidFill>
            </a:ln>
            <a:effectLst/>
            <a:sp3d>
              <a:contourClr>
                <a:schemeClr val="accent1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solidFill>
                  <a:schemeClr val="accent1"/>
                </a:solidFill>
              </a:ln>
              <a:effectLst/>
              <a:sp3d>
                <a:contourClr>
                  <a:schemeClr val="accent1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rgbClr val="66FF33"/>
              </a:solidFill>
              <a:ln>
                <a:solidFill>
                  <a:schemeClr val="accent1"/>
                </a:solidFill>
              </a:ln>
              <a:effectLst/>
              <a:sp3d>
                <a:contourClr>
                  <a:schemeClr val="accent1"/>
                </a:contourClr>
              </a:sp3d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solidFill>
                  <a:schemeClr val="accent1"/>
                </a:solidFill>
              </a:ln>
              <a:effectLst/>
              <a:sp3d>
                <a:contourClr>
                  <a:schemeClr val="accent1"/>
                </a:contourClr>
              </a:sp3d>
            </c:spPr>
          </c:dPt>
          <c:dPt>
            <c:idx val="3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1"/>
                </a:solidFill>
              </a:ln>
              <a:effectLst/>
              <a:sp3d>
                <a:contourClr>
                  <a:schemeClr val="accent1"/>
                </a:contourClr>
              </a:sp3d>
            </c:spPr>
          </c:dPt>
          <c:dLbls>
            <c:dLbl>
              <c:idx val="0"/>
              <c:layout>
                <c:manualLayout>
                  <c:x val="1.944445931710399E-2"/>
                  <c:y val="-0.466281011056064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666666666666666E-2"/>
                  <c:y val="-0.263888888888888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3888888888888888E-2"/>
                  <c:y val="-0.263888888888888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0916517977252861E-2"/>
                  <c:y val="-0.455915655594859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Лист2!$A$2:$D$2</c:f>
              <c:strCache>
                <c:ptCount val="4"/>
                <c:pt idx="0">
                  <c:v>на 01.01.2018г.</c:v>
                </c:pt>
                <c:pt idx="1">
                  <c:v>кредит</c:v>
                </c:pt>
                <c:pt idx="2">
                  <c:v>погашение кредита</c:v>
                </c:pt>
                <c:pt idx="3">
                  <c:v>на 01.01.2019 г.</c:v>
                </c:pt>
              </c:strCache>
            </c:strRef>
          </c:cat>
          <c:val>
            <c:numRef>
              <c:f>Лист2!$A$3:$D$3</c:f>
              <c:numCache>
                <c:formatCode>General</c:formatCode>
                <c:ptCount val="4"/>
                <c:pt idx="0" formatCode="#,##0">
                  <c:v>18000</c:v>
                </c:pt>
                <c:pt idx="1">
                  <c:v>9000</c:v>
                </c:pt>
                <c:pt idx="2">
                  <c:v>9000</c:v>
                </c:pt>
                <c:pt idx="3">
                  <c:v>18000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31795784"/>
        <c:axId val="231798920"/>
        <c:axId val="0"/>
      </c:bar3DChart>
      <c:catAx>
        <c:axId val="23179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31798920"/>
        <c:crosses val="autoZero"/>
        <c:auto val="1"/>
        <c:lblAlgn val="ctr"/>
        <c:lblOffset val="100"/>
        <c:noMultiLvlLbl val="0"/>
      </c:catAx>
      <c:valAx>
        <c:axId val="231798920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31795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Лист2!$B$1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3310889984970223E-2"/>
                  <c:y val="-3.42940422877560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6604947458668116E-2"/>
                  <c:y val="-3.9193191186006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9.9831674887277903E-3"/>
                  <c:y val="-3.4294042287755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7030A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Лист2!$A$2:$A$4</c:f>
              <c:strCache>
                <c:ptCount val="3"/>
                <c:pt idx="0">
                  <c:v>федеральные</c:v>
                </c:pt>
                <c:pt idx="1">
                  <c:v>областные</c:v>
                </c:pt>
                <c:pt idx="2">
                  <c:v>районные</c:v>
                </c:pt>
              </c:strCache>
            </c:strRef>
          </c:cat>
          <c:val>
            <c:numRef>
              <c:f>Лист2!$B$2:$B$4</c:f>
              <c:numCache>
                <c:formatCode>General</c:formatCode>
                <c:ptCount val="3"/>
                <c:pt idx="0">
                  <c:v>1579.6</c:v>
                </c:pt>
                <c:pt idx="1">
                  <c:v>4630</c:v>
                </c:pt>
                <c:pt idx="2">
                  <c:v>969.5</c:v>
                </c:pt>
              </c:numCache>
            </c:numRef>
          </c:val>
        </c:ser>
        <c:ser>
          <c:idx val="1"/>
          <c:order val="1"/>
          <c:tx>
            <c:strRef>
              <c:f>Лист2!$C$1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66FF3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4.40923400842576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3277224962425557E-3"/>
                  <c:y val="-2.93948933895051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3277224962425557E-3"/>
                  <c:y val="-3.4294042287755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7030A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Лист2!$A$2:$A$4</c:f>
              <c:strCache>
                <c:ptCount val="3"/>
                <c:pt idx="0">
                  <c:v>федеральные</c:v>
                </c:pt>
                <c:pt idx="1">
                  <c:v>областные</c:v>
                </c:pt>
                <c:pt idx="2">
                  <c:v>районные</c:v>
                </c:pt>
              </c:strCache>
            </c:strRef>
          </c:cat>
          <c:val>
            <c:numRef>
              <c:f>Лист2!$C$2:$C$4</c:f>
              <c:numCache>
                <c:formatCode>General</c:formatCode>
                <c:ptCount val="3"/>
                <c:pt idx="0">
                  <c:v>1579.6</c:v>
                </c:pt>
                <c:pt idx="1">
                  <c:v>4630</c:v>
                </c:pt>
                <c:pt idx="2">
                  <c:v>969.5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9194112"/>
        <c:axId val="449194504"/>
        <c:axId val="449678944"/>
      </c:bar3DChart>
      <c:catAx>
        <c:axId val="44919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9194504"/>
        <c:crosses val="autoZero"/>
        <c:auto val="1"/>
        <c:lblAlgn val="ctr"/>
        <c:lblOffset val="100"/>
        <c:noMultiLvlLbl val="0"/>
      </c:catAx>
      <c:valAx>
        <c:axId val="4491945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49194112"/>
        <c:crosses val="autoZero"/>
        <c:crossBetween val="between"/>
      </c:valAx>
      <c:serAx>
        <c:axId val="449678944"/>
        <c:scaling>
          <c:orientation val="minMax"/>
        </c:scaling>
        <c:delete val="1"/>
        <c:axPos val="b"/>
        <c:majorTickMark val="none"/>
        <c:minorTickMark val="none"/>
        <c:tickLblPos val="nextTo"/>
        <c:crossAx val="449194504"/>
        <c:crosses val="autoZero"/>
      </c:ser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2194274011483"/>
          <c:y val="0.83404075243211884"/>
          <c:w val="0.42562828448830631"/>
          <c:h val="8.26737162976167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Лист2!$A$6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4.8991470083570958E-2"/>
                  <c:y val="-5.913994601158169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6974,5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5321960111427947E-3"/>
                  <c:y val="-6.47606056646407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Лист2!$B$5:$C$5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Лист2!$B$6:$C$6</c:f>
              <c:numCache>
                <c:formatCode>General</c:formatCode>
                <c:ptCount val="2"/>
                <c:pt idx="0">
                  <c:v>600</c:v>
                </c:pt>
                <c:pt idx="1">
                  <c:v>204.6</c:v>
                </c:pt>
              </c:numCache>
            </c:numRef>
          </c:val>
        </c:ser>
        <c:ser>
          <c:idx val="1"/>
          <c:order val="1"/>
          <c:tx>
            <c:strRef>
              <c:f>Лист2!$A$7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2660980055713375E-3"/>
                  <c:y val="-6.330859129747490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6974,5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2660980055713856E-2"/>
                  <c:y val="-6.47606056646407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7030A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Лист2!$B$5:$C$5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Лист2!$B$7:$C$7</c:f>
              <c:numCache>
                <c:formatCode>General</c:formatCode>
                <c:ptCount val="2"/>
                <c:pt idx="0">
                  <c:v>600</c:v>
                </c:pt>
                <c:pt idx="1">
                  <c:v>204.6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3614824"/>
        <c:axId val="223615216"/>
        <c:axId val="0"/>
      </c:bar3DChart>
      <c:catAx>
        <c:axId val="223614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23615216"/>
        <c:crosses val="autoZero"/>
        <c:auto val="1"/>
        <c:lblAlgn val="ctr"/>
        <c:lblOffset val="100"/>
        <c:noMultiLvlLbl val="0"/>
      </c:catAx>
      <c:valAx>
        <c:axId val="2236152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23614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4281689958557878E-2"/>
          <c:y val="6.8072358431909119E-2"/>
          <c:w val="0.95890790930090208"/>
          <c:h val="0.812742784914736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Лист4!$C$34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9444444444444438E-2"/>
                  <c:y val="-9.2592592592592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500000000000005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9444444444444445E-2"/>
                  <c:y val="-1.388888888888888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Лист4!$B$35:$B$37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Лист4!$C$35:$C$37</c:f>
              <c:numCache>
                <c:formatCode>General</c:formatCode>
                <c:ptCount val="3"/>
                <c:pt idx="0">
                  <c:v>639216.82999999996</c:v>
                </c:pt>
                <c:pt idx="1">
                  <c:v>538474.03</c:v>
                </c:pt>
                <c:pt idx="2">
                  <c:v>534167.5</c:v>
                </c:pt>
              </c:numCache>
            </c:numRef>
          </c:val>
        </c:ser>
        <c:ser>
          <c:idx val="1"/>
          <c:order val="1"/>
          <c:tx>
            <c:strRef>
              <c:f>Лист4!$D$34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4999999999999974E-2"/>
                  <c:y val="-5.3047226700083302E-1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9488430683627746E-2"/>
                  <c:y val="-2.47769740983945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3888888888888888E-2"/>
                  <c:y val="-4.62962962962962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5212C4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Лист4!$B$35:$B$37</c:f>
              <c:numCache>
                <c:formatCode>General</c:formatCode>
                <c:ptCount val="3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</c:numCache>
            </c:numRef>
          </c:cat>
          <c:val>
            <c:numRef>
              <c:f>Лист4!$D$35:$D$37</c:f>
              <c:numCache>
                <c:formatCode>General</c:formatCode>
                <c:ptCount val="3"/>
                <c:pt idx="0">
                  <c:v>629335.42000000004</c:v>
                </c:pt>
                <c:pt idx="1">
                  <c:v>537335.09</c:v>
                </c:pt>
                <c:pt idx="2">
                  <c:v>530916.5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3756864"/>
        <c:axId val="203757256"/>
      </c:barChart>
      <c:catAx>
        <c:axId val="203756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3757256"/>
        <c:crosses val="autoZero"/>
        <c:auto val="1"/>
        <c:lblAlgn val="ctr"/>
        <c:lblOffset val="100"/>
        <c:noMultiLvlLbl val="0"/>
      </c:catAx>
      <c:valAx>
        <c:axId val="20375725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375686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33458706882810124"/>
          <c:y val="0.94072417879494874"/>
          <c:w val="0.37060480598774048"/>
          <c:h val="5.92758212050512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8100716082051485E-3"/>
          <c:y val="0"/>
          <c:w val="0.96472614153982894"/>
          <c:h val="0.846680557506188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Лист4!$B$35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rgbClr val="0070C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"/>
                  <c:y val="-1.3310889984970254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i="0" u="none" strike="noStrike" baseline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530 860,3</a:t>
                    </a:r>
                    <a:r>
                      <a:rPr lang="en-US" sz="1100" b="1" i="0" u="none" strike="noStrike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endParaRPr lang="en-US" sz="11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100" b="1" i="0" u="none" strike="noStrike" baseline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534 167,50</a:t>
                    </a:r>
                    <a:endParaRPr lang="en-US" sz="11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Лист4!$C$34:$D$34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Лист4!$C$35:$D$35</c:f>
              <c:numCache>
                <c:formatCode>General</c:formatCode>
                <c:ptCount val="2"/>
                <c:pt idx="0">
                  <c:v>530</c:v>
                </c:pt>
                <c:pt idx="1">
                  <c:v>534</c:v>
                </c:pt>
              </c:numCache>
            </c:numRef>
          </c:val>
        </c:ser>
        <c:ser>
          <c:idx val="1"/>
          <c:order val="1"/>
          <c:tx>
            <c:strRef>
              <c:f>Лист4!$B$36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6.5727978867666213E-17"/>
                  <c:y val="1.6639922608179831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535348,3</a:t>
                    </a:r>
                    <a:endParaRPr lang="en-US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973871590025349"/>
                      <c:h val="9.3126445070044625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4.8100716082051399E-3"/>
                  <c:y val="-1.66386124812128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530916,5</a:t>
                    </a:r>
                    <a:endParaRPr lang="en-US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265682600923129"/>
                      <c:h val="8.352583465568815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Лист4!$C$34:$D$34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Лист4!$C$36:$D$36</c:f>
              <c:numCache>
                <c:formatCode>General</c:formatCode>
                <c:ptCount val="2"/>
                <c:pt idx="0">
                  <c:v>535</c:v>
                </c:pt>
                <c:pt idx="1">
                  <c:v>530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3758040"/>
        <c:axId val="203758432"/>
      </c:barChart>
      <c:catAx>
        <c:axId val="203758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3758432"/>
        <c:crosses val="autoZero"/>
        <c:auto val="1"/>
        <c:lblAlgn val="ctr"/>
        <c:lblOffset val="100"/>
        <c:noMultiLvlLbl val="0"/>
      </c:catAx>
      <c:valAx>
        <c:axId val="2037584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3758040"/>
        <c:crosses val="autoZero"/>
        <c:crossBetween val="between"/>
        <c:minorUnit val="200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0.11939</cdr:y>
    </cdr:from>
    <cdr:to>
      <cdr:x>0.20787</cdr:x>
      <cdr:y>0.4215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0" y="572400"/>
          <a:ext cx="1677357" cy="1448429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 rtl="0">
            <a:lnSpc>
              <a:spcPts val="1100"/>
            </a:lnSpc>
            <a:defRPr sz="1000"/>
          </a:pPr>
          <a:endParaRPr lang="ru-RU" sz="1400" dirty="0">
            <a:solidFill>
              <a:srgbClr val="000000"/>
            </a:solidFill>
            <a:latin typeface="Times New Roman"/>
            <a:cs typeface="Times New Roman"/>
          </a:endParaRPr>
        </a:p>
        <a:p xmlns:a="http://schemas.openxmlformats.org/drawingml/2006/main">
          <a:pPr algn="ctr" rtl="0">
            <a:defRPr sz="1000"/>
          </a:pPr>
          <a:r>
            <a:rPr lang="ru-RU" sz="1600" i="0" u="none" strike="noStrike" baseline="0" dirty="0" smtClean="0">
              <a:solidFill>
                <a:srgbClr val="000000"/>
              </a:solidFill>
              <a:latin typeface="Times New Roman"/>
              <a:cs typeface="Times New Roman"/>
            </a:rPr>
            <a:t>Безвозмездные поступления - </a:t>
          </a:r>
        </a:p>
        <a:p xmlns:a="http://schemas.openxmlformats.org/drawingml/2006/main">
          <a:pPr algn="ctr" rtl="0">
            <a:defRPr sz="1000"/>
          </a:pPr>
          <a:r>
            <a:rPr lang="ru-RU" sz="1600" b="1" i="0" u="none" strike="noStrike" baseline="0" dirty="0" smtClean="0">
              <a:solidFill>
                <a:srgbClr val="C00000"/>
              </a:solidFill>
              <a:latin typeface="Times New Roman"/>
              <a:cs typeface="Times New Roman"/>
            </a:rPr>
            <a:t>393600,9</a:t>
          </a:r>
          <a:endParaRPr lang="ru-RU" sz="1600" i="0" u="none" strike="noStrike" baseline="0" dirty="0">
            <a:solidFill>
              <a:srgbClr val="000000"/>
            </a:solidFill>
            <a:latin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0.7433</cdr:x>
      <cdr:y>0.14306</cdr:y>
    </cdr:from>
    <cdr:to>
      <cdr:x>1</cdr:x>
      <cdr:y>0.38869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5997872" y="737643"/>
          <a:ext cx="2071390" cy="1266527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600" b="0" i="0" u="none" strike="noStrike" baseline="0" dirty="0" smtClean="0">
              <a:solidFill>
                <a:srgbClr val="000000"/>
              </a:solidFill>
              <a:latin typeface="Times New Roman"/>
              <a:cs typeface="Times New Roman"/>
            </a:rPr>
            <a:t>Налоговые </a:t>
          </a:r>
          <a:r>
            <a:rPr lang="ru-RU" sz="1600" b="0" i="0" u="none" strike="noStrike" baseline="0" dirty="0">
              <a:solidFill>
                <a:srgbClr val="000000"/>
              </a:solidFill>
              <a:latin typeface="Times New Roman"/>
              <a:cs typeface="Times New Roman"/>
            </a:rPr>
            <a:t>доходы </a:t>
          </a:r>
          <a:endParaRPr lang="ru-RU" sz="1600" b="0" i="0" u="none" strike="noStrike" baseline="0" dirty="0" smtClean="0">
            <a:solidFill>
              <a:srgbClr val="000000"/>
            </a:solidFill>
            <a:latin typeface="Times New Roman"/>
            <a:cs typeface="Times New Roman"/>
          </a:endParaRPr>
        </a:p>
        <a:p xmlns:a="http://schemas.openxmlformats.org/drawingml/2006/main">
          <a:pPr algn="ctr" rtl="0">
            <a:defRPr sz="1000"/>
          </a:pPr>
          <a:r>
            <a:rPr lang="ru-RU" sz="1600" b="1" i="0" u="none" strike="noStrike" baseline="0" dirty="0" smtClean="0">
              <a:solidFill>
                <a:srgbClr val="C00000"/>
              </a:solidFill>
              <a:latin typeface="Times New Roman"/>
              <a:cs typeface="Times New Roman"/>
            </a:rPr>
            <a:t>134893,6</a:t>
          </a:r>
          <a:endParaRPr lang="ru-RU" sz="1200" b="0" i="0" u="none" strike="noStrike" baseline="0" dirty="0">
            <a:solidFill>
              <a:srgbClr val="000000"/>
            </a:solidFill>
            <a:latin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0.29711</cdr:x>
      <cdr:y>0.78169</cdr:y>
    </cdr:from>
    <cdr:to>
      <cdr:x>0.5162</cdr:x>
      <cdr:y>1</cdr:y>
    </cdr:to>
    <cdr:sp macro="" textlink="">
      <cdr:nvSpPr>
        <cdr:cNvPr id="11" name="Скругленный прямоугольник 10"/>
        <cdr:cNvSpPr/>
      </cdr:nvSpPr>
      <cdr:spPr>
        <a:xfrm xmlns:a="http://schemas.openxmlformats.org/drawingml/2006/main">
          <a:off x="2397472" y="4030515"/>
          <a:ext cx="1767861" cy="1125640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ru-RU" sz="1600" b="0" i="0" u="none" strike="noStrike" baseline="0" dirty="0">
              <a:solidFill>
                <a:srgbClr val="000000"/>
              </a:solidFill>
              <a:latin typeface="Times New Roman"/>
              <a:cs typeface="Times New Roman"/>
            </a:rPr>
            <a:t>Неналоговые доходы </a:t>
          </a:r>
          <a:endParaRPr lang="ru-RU" sz="1600" b="0" i="0" u="none" strike="noStrike" baseline="0" dirty="0" smtClean="0">
            <a:solidFill>
              <a:srgbClr val="000000"/>
            </a:solidFill>
            <a:latin typeface="Times New Roman"/>
            <a:cs typeface="Times New Roman"/>
          </a:endParaRPr>
        </a:p>
        <a:p xmlns:a="http://schemas.openxmlformats.org/drawingml/2006/main">
          <a:pPr algn="ctr" rtl="0">
            <a:defRPr sz="1000"/>
          </a:pPr>
          <a:r>
            <a:rPr lang="ru-RU" sz="1600" b="1" i="0" u="none" strike="noStrike" baseline="0" dirty="0" smtClean="0">
              <a:solidFill>
                <a:srgbClr val="C00000"/>
              </a:solidFill>
              <a:latin typeface="Times New Roman"/>
              <a:cs typeface="Times New Roman"/>
            </a:rPr>
            <a:t>6853,2</a:t>
          </a:r>
          <a:endParaRPr lang="ru-RU" sz="1200" b="0" i="0" u="none" strike="noStrike" baseline="0" dirty="0">
            <a:solidFill>
              <a:srgbClr val="000000"/>
            </a:solidFill>
            <a:latin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0.20787</cdr:x>
      <cdr:y>0.28109</cdr:y>
    </cdr:from>
    <cdr:to>
      <cdr:x>0.35774</cdr:x>
      <cdr:y>0.36853</cdr:y>
    </cdr:to>
    <cdr:cxnSp macro="">
      <cdr:nvCxnSpPr>
        <cdr:cNvPr id="12" name="Прямая соединительная линия 11"/>
        <cdr:cNvCxnSpPr/>
      </cdr:nvCxnSpPr>
      <cdr:spPr>
        <a:xfrm xmlns:a="http://schemas.openxmlformats.org/drawingml/2006/main" flipH="1" flipV="1">
          <a:off x="1677392" y="1449332"/>
          <a:ext cx="1209340" cy="45085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0.5162</cdr:x>
      <cdr:y>0.70527</cdr:y>
    </cdr:from>
    <cdr:to>
      <cdr:x>0.61167</cdr:x>
      <cdr:y>0.89085</cdr:y>
    </cdr:to>
    <cdr:cxnSp macro="">
      <cdr:nvCxnSpPr>
        <cdr:cNvPr id="13" name="Прямая соединительная линия 12"/>
        <cdr:cNvCxnSpPr>
          <a:stCxn xmlns:a="http://schemas.openxmlformats.org/drawingml/2006/main" id="11" idx="3"/>
        </cdr:cNvCxnSpPr>
      </cdr:nvCxnSpPr>
      <cdr:spPr>
        <a:xfrm xmlns:a="http://schemas.openxmlformats.org/drawingml/2006/main" flipV="1">
          <a:off x="4165333" y="3636483"/>
          <a:ext cx="770372" cy="95685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0.72545</cdr:x>
      <cdr:y>0.39165</cdr:y>
    </cdr:from>
    <cdr:to>
      <cdr:x>0.85038</cdr:x>
      <cdr:y>0.52117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 flipV="1">
          <a:off x="5853856" y="2019429"/>
          <a:ext cx="1008112" cy="66781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0" tIns="45325" rIns="90650" bIns="45325" numCol="1" anchor="t" anchorCtr="0" compatLnSpc="1">
            <a:prstTxWarp prst="textNoShape">
              <a:avLst/>
            </a:prstTxWarp>
          </a:bodyPr>
          <a:lstStyle>
            <a:lvl1pPr defTabSz="90596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0" tIns="45325" rIns="90650" bIns="45325" numCol="1" anchor="t" anchorCtr="0" compatLnSpc="1">
            <a:prstTxWarp prst="textNoShape">
              <a:avLst/>
            </a:prstTxWarp>
          </a:bodyPr>
          <a:lstStyle>
            <a:lvl1pPr algn="r" defTabSz="90596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C8FAF5C6-5897-402C-A738-E407DA2250DA}" type="datetimeFigureOut">
              <a:rPr lang="ru-RU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0" tIns="45325" rIns="90650" bIns="45325" numCol="1" anchor="b" anchorCtr="0" compatLnSpc="1">
            <a:prstTxWarp prst="textNoShape">
              <a:avLst/>
            </a:prstTxWarp>
          </a:bodyPr>
          <a:lstStyle>
            <a:lvl1pPr defTabSz="90596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50" tIns="45325" rIns="90650" bIns="45325" numCol="1" anchor="b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latin typeface="Arial" charset="0"/>
              </a:defRPr>
            </a:lvl1pPr>
          </a:lstStyle>
          <a:p>
            <a:fld id="{952E4A03-B497-4ED6-B4E7-570476360DC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074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650" tIns="45325" rIns="90650" bIns="45325" numCol="1" anchor="t" anchorCtr="0" compatLnSpc="1">
            <a:prstTxWarp prst="textNoShape">
              <a:avLst/>
            </a:prstTxWarp>
          </a:bodyPr>
          <a:lstStyle>
            <a:lvl1pPr defTabSz="90596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650" tIns="45325" rIns="90650" bIns="45325" numCol="1" anchor="t" anchorCtr="0" compatLnSpc="1">
            <a:prstTxWarp prst="textNoShape">
              <a:avLst/>
            </a:prstTxWarp>
          </a:bodyPr>
          <a:lstStyle>
            <a:lvl1pPr algn="r" defTabSz="90596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CC94C63D-5BB2-4E8A-8CEE-3A2F3EE28947}" type="datetimeFigureOut">
              <a:rPr lang="ru-RU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6463" y="739775"/>
            <a:ext cx="4927600" cy="36972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650" tIns="45325" rIns="90650" bIns="453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650" tIns="45325" rIns="90650" bIns="45325" numCol="1" anchor="b" anchorCtr="0" compatLnSpc="1">
            <a:prstTxWarp prst="textNoShape">
              <a:avLst/>
            </a:prstTxWarp>
          </a:bodyPr>
          <a:lstStyle>
            <a:lvl1pPr defTabSz="905960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650" tIns="45325" rIns="90650" bIns="45325" numCol="1" anchor="b" anchorCtr="0" compatLnSpc="1">
            <a:prstTxWarp prst="textNoShape">
              <a:avLst/>
            </a:prstTxWarp>
          </a:bodyPr>
          <a:lstStyle>
            <a:lvl1pPr algn="r" defTabSz="903288">
              <a:defRPr sz="1200">
                <a:latin typeface="Arial" charset="0"/>
              </a:defRPr>
            </a:lvl1pPr>
          </a:lstStyle>
          <a:p>
            <a:fld id="{8D0D6438-C666-4C7F-93DF-F8C8F2153B6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528598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D6438-C666-4C7F-93DF-F8C8F2153B63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93383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AB99D7AB-D9A3-400E-98E7-D7ED6DF2BCD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DBE51-D90C-40FC-92C0-D22652CFBAFD}" type="datetimeFigureOut">
              <a:rPr lang="ru-RU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C85B2358-9928-4E96-973B-DF2B76AE450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367A22-6155-45DA-8533-534BB8B4DA7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F019E-B22E-451C-9B98-8260999E02A7}" type="datetimeFigureOut">
              <a:rPr lang="ru-RU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534B5-2AD6-46DC-9CB0-6E42BCCBEC9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fld id="{4A779639-E4C8-4919-90E2-F078E8C8E8A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04EFA-F1F2-4AE9-B65B-CE3416CCFAE4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E3A25-8D66-4F52-96EE-C966ED357463}" type="datetimeFigureOut">
              <a:rPr lang="ru-RU"/>
              <a:pPr>
                <a:defRPr/>
              </a:pPr>
              <a:t>24.07.2019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17EB00-4623-4525-BAD5-0249A108DDB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B3B0F-2072-4925-B0DE-7ED4A39139D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A12630-E174-4302-9892-24A46D1CADC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B33739-CDC6-4781-8D5F-93BAD43F11F1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  <p:transition spd="med" advClick="0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rgbClr val="E6F3FA"/>
          </a:fgClr>
          <a:bgClr>
            <a:srgbClr val="00B0F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D38E27"/>
                </a:solidFill>
              </a:defRPr>
            </a:lvl1pPr>
          </a:lstStyle>
          <a:p>
            <a:fld id="{4FBD378B-DAD3-419C-B0EE-97AF8913542A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21" r:id="rId1"/>
    <p:sldLayoutId id="2147485922" r:id="rId2"/>
    <p:sldLayoutId id="2147485923" r:id="rId3"/>
    <p:sldLayoutId id="2147485924" r:id="rId4"/>
    <p:sldLayoutId id="2147485925" r:id="rId5"/>
    <p:sldLayoutId id="2147485926" r:id="rId6"/>
    <p:sldLayoutId id="2147485927" r:id="rId7"/>
    <p:sldLayoutId id="2147485928" r:id="rId8"/>
    <p:sldLayoutId id="2147485929" r:id="rId9"/>
    <p:sldLayoutId id="2147485930" r:id="rId10"/>
  </p:sldLayoutIdLst>
  <p:transition spd="med" advClick="0">
    <p:wheel spokes="1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://adm-tns.r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Excel_97-20031.xls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hyperlink" Target="http://adm-tns.ru/" TargetMode="Externa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15.jpeg"/><Relationship Id="rId7" Type="http://schemas.openxmlformats.org/officeDocument/2006/relationships/chart" Target="../charts/chart5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4.png"/><Relationship Id="rId4" Type="http://schemas.openxmlformats.org/officeDocument/2006/relationships/hyperlink" Target="http://adm-tns.ru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4678363" y="5949950"/>
            <a:ext cx="4465637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eaLnBrk="1" hangingPunct="1"/>
            <a:endParaRPr lang="ru-RU" altLang="ru-RU" sz="2300" b="1">
              <a:solidFill>
                <a:srgbClr val="5E2D37"/>
              </a:solidFill>
              <a:latin typeface="Verdana" pitchFamily="34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219700" y="6092825"/>
            <a:ext cx="3683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eaLnBrk="1" hangingPunct="1">
              <a:defRPr/>
            </a:pPr>
            <a:endParaRPr lang="ru-RU" sz="2300" b="1" dirty="0">
              <a:solidFill>
                <a:srgbClr val="5E2D3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102897" y="543461"/>
            <a:ext cx="7776876" cy="597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 eaLnBrk="1" hangingPunct="1">
              <a:defRPr/>
            </a:pP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«Бюджет 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граждан </a:t>
            </a:r>
          </a:p>
          <a:p>
            <a:pPr algn="ctr" eaLnBrk="1" hangingPunct="1">
              <a:defRPr/>
            </a:pP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Тоншаевского муниципального района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67544" y="5229200"/>
            <a:ext cx="8072437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>
            <a:spAutoFit/>
          </a:bodyPr>
          <a:lstStyle/>
          <a:p>
            <a:pPr algn="ctr"/>
            <a:r>
              <a:rPr lang="ru-RU" altLang="ru-RU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подготовлен на основании проекта решения Земского собрания Тоншаевского муниципального района</a:t>
            </a:r>
            <a:endParaRPr lang="ru-RU" altLang="ru-RU" sz="1600" b="1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исполнении районного бюджета Тоншаевского муниципального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района</a:t>
            </a:r>
          </a:p>
          <a:p>
            <a:pPr algn="ctr"/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2018 год</a:t>
            </a:r>
            <a:r>
              <a:rPr lang="ru-RU" altLang="ru-RU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altLang="ru-RU" sz="1600" b="1" i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5" descr="Рисунок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0806" y="1412776"/>
            <a:ext cx="493413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rgbClr val="3399FF">
                <a:alpha val="40000"/>
              </a:srgbClr>
            </a:glow>
          </a:effectLst>
          <a:scene3d>
            <a:camera prst="obliqueBottomLeft">
              <a:rot lat="0" lon="21299999" rev="0"/>
            </a:camera>
            <a:lightRig rig="threePt" dir="t"/>
          </a:scene3d>
          <a:sp3d>
            <a:bevelT/>
          </a:sp3d>
        </p:spPr>
      </p:pic>
      <p:pic>
        <p:nvPicPr>
          <p:cNvPr id="11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87624" y="692697"/>
            <a:ext cx="756084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Уважаемые жители Тоншаевского района!</a:t>
            </a:r>
          </a:p>
          <a:p>
            <a:pPr algn="ctr" eaLnBrk="1" hangingPunct="1">
              <a:defRPr/>
            </a:pPr>
            <a:endParaRPr lang="ru-RU" sz="18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defRPr/>
            </a:pP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В 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целях реализации принципа прозрачности, открытости </a:t>
            </a: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районного бюджета 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и информирования жителей о расходовании средств бюджета разработан «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Бюджет для граждан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» по исполнению бюджета Тоншаевского муниципального района Нижегородской </a:t>
            </a: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области за 2018 год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>
              <a:defRPr/>
            </a:pPr>
            <a:endParaRPr lang="ru-RU" sz="1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defRPr/>
            </a:pP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Представленная 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информация </a:t>
            </a: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позволит вам составить представление:</a:t>
            </a:r>
          </a:p>
          <a:p>
            <a:pPr algn="just" eaLnBrk="1" hangingPunct="1">
              <a:defRPr/>
            </a:pP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1. об 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источниках формирования доходов </a:t>
            </a: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бюджета района,</a:t>
            </a:r>
          </a:p>
          <a:p>
            <a:pPr algn="just" eaLnBrk="1" hangingPunct="1">
              <a:defRPr/>
            </a:pP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2.  о направлениях 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расходования </a:t>
            </a: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бюджетных 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средств </a:t>
            </a:r>
          </a:p>
          <a:p>
            <a:pPr algn="just" eaLnBrk="1" hangingPunct="1">
              <a:defRPr/>
            </a:pP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2018 году,</a:t>
            </a:r>
          </a:p>
          <a:p>
            <a:pPr algn="just" eaLnBrk="1" hangingPunct="1">
              <a:defRPr/>
            </a:pPr>
            <a:r>
              <a:rPr 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сделать выводы об эффективности использования бюджетных средств.</a:t>
            </a:r>
          </a:p>
        </p:txBody>
      </p:sp>
      <p:pic>
        <p:nvPicPr>
          <p:cNvPr id="5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776" y="5085184"/>
            <a:ext cx="4104456" cy="1474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/>
          </p:cNvSpPr>
          <p:nvPr>
            <p:ph type="body" idx="4294967295"/>
          </p:nvPr>
        </p:nvSpPr>
        <p:spPr>
          <a:xfrm>
            <a:off x="1475656" y="620687"/>
            <a:ext cx="6992838" cy="4291757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 2" pitchFamily="18" charset="2"/>
              <a:buNone/>
            </a:pPr>
            <a:r>
              <a:rPr lang="ru-RU" altLang="ru-RU" sz="2200" b="1" i="1" dirty="0" smtClean="0">
                <a:solidFill>
                  <a:schemeClr val="tx1"/>
                </a:solidFill>
                <a:latin typeface="Times New Roman" pitchFamily="18" charset="0"/>
              </a:rPr>
              <a:t>Исполнение бюджета</a:t>
            </a:r>
            <a:r>
              <a:rPr lang="ru-RU" altLang="ru-RU" sz="2400" b="1" i="1" dirty="0" smtClean="0">
                <a:solidFill>
                  <a:srgbClr val="CC0000"/>
                </a:solidFill>
                <a:latin typeface="Times New Roman" pitchFamily="18" charset="0"/>
              </a:rPr>
              <a:t> </a:t>
            </a:r>
            <a:r>
              <a:rPr lang="ru-RU" altLang="ru-RU" sz="2800" b="1" i="1" dirty="0" smtClean="0">
                <a:solidFill>
                  <a:srgbClr val="002060"/>
                </a:solidFill>
                <a:latin typeface="Times New Roman" pitchFamily="18" charset="0"/>
              </a:rPr>
              <a:t>–</a:t>
            </a:r>
            <a:r>
              <a:rPr lang="ru-RU" altLang="ru-RU" sz="2800" b="1" i="1" dirty="0" smtClean="0">
                <a:solidFill>
                  <a:srgbClr val="CC0000"/>
                </a:solidFill>
                <a:latin typeface="Times New Roman" pitchFamily="18" charset="0"/>
              </a:rPr>
              <a:t> </a:t>
            </a:r>
            <a:r>
              <a:rPr lang="ru-RU" altLang="ru-RU" sz="2000" b="1" i="1" dirty="0" smtClean="0">
                <a:solidFill>
                  <a:srgbClr val="002060"/>
                </a:solidFill>
                <a:latin typeface="Times New Roman" pitchFamily="18" charset="0"/>
              </a:rPr>
              <a:t>процесс сбора и учета доходов и осуществление расходов на основе сводной бюджетной росписи и кассового плана</a:t>
            </a:r>
            <a:r>
              <a:rPr lang="ru-RU" altLang="ru-RU" sz="2000" b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</a:p>
          <a:p>
            <a:pPr algn="ctr">
              <a:lnSpc>
                <a:spcPct val="80000"/>
              </a:lnSpc>
              <a:buFont typeface="Wingdings 2" pitchFamily="18" charset="2"/>
              <a:buNone/>
            </a:pPr>
            <a:endParaRPr lang="ru-RU" altLang="ru-RU" sz="2000" b="1" i="1" dirty="0" smtClean="0">
              <a:solidFill>
                <a:srgbClr val="CC0000"/>
              </a:solidFill>
              <a:latin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 2" pitchFamily="18" charset="2"/>
              <a:buNone/>
            </a:pPr>
            <a:r>
              <a:rPr lang="ru-RU" altLang="ru-RU" sz="2200" b="1" i="1" dirty="0" smtClean="0">
                <a:solidFill>
                  <a:schemeClr val="tx1"/>
                </a:solidFill>
                <a:latin typeface="Times New Roman" pitchFamily="18" charset="0"/>
              </a:rPr>
              <a:t>Основные этапы исполнения бюджета:</a:t>
            </a:r>
            <a:r>
              <a:rPr lang="ru-RU" alt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</a:p>
          <a:p>
            <a:pPr algn="ctr">
              <a:lnSpc>
                <a:spcPct val="80000"/>
              </a:lnSpc>
              <a:buFont typeface="Wingdings 2" pitchFamily="18" charset="2"/>
              <a:buNone/>
            </a:pPr>
            <a:endParaRPr lang="ru-RU" altLang="ru-RU" sz="2000" dirty="0" smtClean="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altLang="ru-RU" sz="1800" b="1" dirty="0" smtClean="0">
                <a:solidFill>
                  <a:srgbClr val="FF0000"/>
                </a:solidFill>
                <a:latin typeface="Times New Roman" pitchFamily="18" charset="0"/>
              </a:rPr>
              <a:t>    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30742" y="2400149"/>
            <a:ext cx="2736304" cy="3744416"/>
          </a:xfrm>
          <a:prstGeom prst="roundRect">
            <a:avLst/>
          </a:prstGeom>
          <a:gradFill flip="none" rotWithShape="1">
            <a:gsLst>
              <a:gs pos="0">
                <a:srgbClr val="3399FF"/>
              </a:gs>
              <a:gs pos="87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b="1" dirty="0">
                <a:solidFill>
                  <a:srgbClr val="002060"/>
                </a:solidFill>
                <a:latin typeface="Times New Roman" pitchFamily="18" charset="0"/>
              </a:rPr>
              <a:t>исполнение бюджета по доходам (обеспечение полного и своевременного поступления в бюджет налогов, сборов, доходов от использования имущества и других обязательных платежей, в соответствии с утвержденными бюджетными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</a:rPr>
              <a:t>назначениями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60032" y="2400149"/>
            <a:ext cx="2664296" cy="3744416"/>
          </a:xfrm>
          <a:prstGeom prst="roundRect">
            <a:avLst/>
          </a:prstGeom>
          <a:gradFill flip="none" rotWithShape="1">
            <a:gsLst>
              <a:gs pos="0">
                <a:srgbClr val="3399FF"/>
              </a:gs>
              <a:gs pos="87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80000"/>
              </a:lnSpc>
              <a:buFont typeface="Wingdings 2" pitchFamily="18" charset="2"/>
              <a:buNone/>
            </a:pPr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</a:rPr>
              <a:t>исполнение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itchFamily="18" charset="0"/>
              </a:rPr>
              <a:t>бюджета по расходам (обеспечение последовательного финансирования мероприятий, предусмотренных решением о бюджете, в пределах утвержденных сумм с целью исполнения принятых муниципальным образованием расходных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</a:rPr>
              <a:t>обязательств </a:t>
            </a:r>
            <a:endParaRPr lang="ru-RU" altLang="ru-RU" sz="1600" b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pic>
        <p:nvPicPr>
          <p:cNvPr id="7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162402" y="226219"/>
            <a:ext cx="3765873" cy="503237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</a:t>
            </a:r>
            <a:endParaRPr lang="ru-RU" altLang="ru-RU" sz="10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059113" y="2420938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 sz="1600" b="1">
              <a:latin typeface="Times New Roman" pitchFamily="18" charset="0"/>
            </a:endParaRPr>
          </a:p>
        </p:txBody>
      </p:sp>
      <p:sp>
        <p:nvSpPr>
          <p:cNvPr id="41987" name="TextBox 1"/>
          <p:cNvSpPr txBox="1">
            <a:spLocks noChangeArrowheads="1"/>
          </p:cNvSpPr>
          <p:nvPr/>
        </p:nvSpPr>
        <p:spPr bwMode="auto">
          <a:xfrm>
            <a:off x="1424690" y="469877"/>
            <a:ext cx="6480720" cy="95410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ДОХОДЫ БЮДЖЕТА</a:t>
            </a:r>
            <a:r>
              <a:rPr lang="ru-RU" altLang="ru-RU" sz="1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</a:p>
          <a:p>
            <a:pPr algn="ctr" eaLnBrk="1" hangingPunct="1">
              <a:defRPr/>
            </a:pPr>
            <a:r>
              <a:rPr lang="ru-RU" altLang="ru-RU" sz="2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– </a:t>
            </a:r>
            <a:r>
              <a:rPr lang="ru-RU" altLang="ru-RU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это безвозмездные и безвозвратные поступления денежных средств в бюджет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83568" y="1556792"/>
            <a:ext cx="2006876" cy="4999082"/>
          </a:xfrm>
          <a:prstGeom prst="roundRect">
            <a:avLst/>
          </a:prstGeom>
          <a:gradFill flip="none" rotWithShape="1">
            <a:gsLst>
              <a:gs pos="0">
                <a:srgbClr val="3399FF"/>
              </a:gs>
              <a:gs pos="87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уплаты налогов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установленные Налоговым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Кодексом 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РФ,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законодательством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Нижегородской области 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Решениями земского собрания Тоншаевского муниципального района Нижегородской области 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акцизы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налог;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имущество физических лиц;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налоги.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312191" y="1587652"/>
            <a:ext cx="2185727" cy="4937362"/>
          </a:xfrm>
          <a:prstGeom prst="roundRect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уплаты пошлин и сборов, установленных 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законодательством РФ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нормативными правовыми актами Тоншаевского муниципального 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440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использования и продажи муниципального имущества и земли;</a:t>
            </a:r>
          </a:p>
          <a:p>
            <a:pPr marL="28440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плата за негативное воздействие на окружающую среду;</a:t>
            </a:r>
          </a:p>
          <a:p>
            <a:pPr marL="28440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штрафы за нарушение законодательства;</a:t>
            </a:r>
          </a:p>
          <a:p>
            <a:pPr marL="28440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неналоговые доходы.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1800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229780" y="1556792"/>
            <a:ext cx="2014628" cy="4968222"/>
          </a:xfrm>
          <a:prstGeom prst="roundRect">
            <a:avLst/>
          </a:prstGeom>
          <a:gradFill flip="none" rotWithShape="1">
            <a:gsLst>
              <a:gs pos="0">
                <a:srgbClr val="00B0F0"/>
              </a:gs>
              <a:gs pos="93000">
                <a:srgbClr val="CC0099">
                  <a:tint val="44500"/>
                  <a:satMod val="160000"/>
                </a:srgbClr>
              </a:gs>
              <a:gs pos="100000">
                <a:srgbClr val="CC0099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других бюджетов бюджетной системы, граждан и организаций (межбюджетные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трансферты в виде дотаций,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субсидий, субвенций и иных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трансфертов, а также поступления от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физических и юридических лиц (кроме налоговых 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неналоговых доходов)</a:t>
            </a:r>
            <a:endParaRPr lang="ru-RU" sz="1800" dirty="0"/>
          </a:p>
        </p:txBody>
      </p:sp>
      <p:pic>
        <p:nvPicPr>
          <p:cNvPr id="9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8845792"/>
              </p:ext>
            </p:extLst>
          </p:nvPr>
        </p:nvGraphicFramePr>
        <p:xfrm>
          <a:off x="590352" y="1463576"/>
          <a:ext cx="8069262" cy="4794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113753" y="455464"/>
            <a:ext cx="79208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СТРУКТУРА ДОХОДОВ КОНСОЛИДИРОВАННОГО БЮДЖЕТА </a:t>
            </a:r>
          </a:p>
          <a:p>
            <a:pPr algn="ctr" eaLnBrk="1" hangingPunct="1"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ГОД,ТЫС.РУБ.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2967335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6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Диаграмма 4"/>
          <p:cNvGraphicFramePr>
            <a:graphicFrameLocks/>
          </p:cNvGraphicFramePr>
          <p:nvPr/>
        </p:nvGraphicFramePr>
        <p:xfrm>
          <a:off x="1357313" y="2089150"/>
          <a:ext cx="6427787" cy="3792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70" r:id="rId3" imgW="8571719" imgH="5054022" progId="Excel.Chart.8">
                  <p:embed/>
                </p:oleObj>
              </mc:Choice>
              <mc:Fallback>
                <p:oleObj r:id="rId3" imgW="8571719" imgH="5054022" progId="Excel.Chart.8">
                  <p:embed/>
                  <p:pic>
                    <p:nvPicPr>
                      <p:cNvPr id="0" name="Диаграмма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313" y="2089150"/>
                        <a:ext cx="6427787" cy="3792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357313" y="355758"/>
            <a:ext cx="6840760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НАЛОГОВЫЕ И НЕНАЛОГОВЫЕ ДОХОДЫ КОНСОЛИДИРОВАННОГО БЮДЖЕТА ЗА 2018 ГОД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7" descr="logo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685347"/>
              </p:ext>
            </p:extLst>
          </p:nvPr>
        </p:nvGraphicFramePr>
        <p:xfrm>
          <a:off x="683568" y="1339860"/>
          <a:ext cx="7920880" cy="5185486"/>
        </p:xfrm>
        <a:graphic>
          <a:graphicData uri="http://schemas.openxmlformats.org/drawingml/2006/table">
            <a:tbl>
              <a:tblPr/>
              <a:tblGrid>
                <a:gridCol w="4056281"/>
                <a:gridCol w="1474731"/>
                <a:gridCol w="1211937"/>
                <a:gridCol w="1177931"/>
              </a:tblGrid>
              <a:tr h="121048"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359" marR="5359" marT="535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Первоначальный план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Уточненный план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</a:tr>
              <a:tr h="25835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5359" marR="5359" marT="535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225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99 462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125 063,7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128 432,6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18464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Акцизы по подакцизным товарам (продукции)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36381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Единый налог на вмененный доход для отдельных видов деятельности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4 701,4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4 296,1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4 868,7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22528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Единый сельскохозяйственный налог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33,50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36381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Налог, взимаемый в связи с применением патентной системы налогообложения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48,3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22509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Земельный налог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2831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1 350, 5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1 413,0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1 578,4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249188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Задолженность по отмененным налогам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36381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Доходы, получаемые в виде арендной платы за земельные участки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2 093,9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2 304,5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2 486,2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39311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сдачи в аренду имущества, находящегося в оперативном управлении органов государственной власти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269,2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39311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поступления от использования имущества, находящегося в собственности муниципальных районов 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43,3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28820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796,4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796,4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177,6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36381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оказания платных услуг (работ) и компенсации затрат государства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2 058,4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2 123,9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36381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реализации имущества, находящегося в оперативном управлении учреждений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15 700,00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39311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Доходы    от    продажи    земельных    участков, находящихся в государственной и муниципальной собственности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500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376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543,4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18464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Штрафы, санкции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873,5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873,5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1 209,7</a:t>
                      </a:r>
                    </a:p>
                  </a:txBody>
                  <a:tcPr marL="5359" marR="5359" marT="53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55958"/>
            <a:ext cx="77048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БЕЗВОЗМЕЗДНЫЕ ПОСТУПЛЕНИЯ КОНСОЛИДИРОВАННОГО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БЮДЖЕТА ЗА 2018 ГОД,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255699"/>
              </p:ext>
            </p:extLst>
          </p:nvPr>
        </p:nvGraphicFramePr>
        <p:xfrm>
          <a:off x="683568" y="1271071"/>
          <a:ext cx="7920881" cy="5172893"/>
        </p:xfrm>
        <a:graphic>
          <a:graphicData uri="http://schemas.openxmlformats.org/drawingml/2006/table">
            <a:tbl>
              <a:tblPr/>
              <a:tblGrid>
                <a:gridCol w="4414257"/>
                <a:gridCol w="1326565"/>
                <a:gridCol w="1190852"/>
                <a:gridCol w="989207"/>
              </a:tblGrid>
              <a:tr h="144623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69" marR="6269" marT="62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Первоначальный план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Уточненный план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</a:tr>
              <a:tr h="2272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6269" marR="6269" marT="626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839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на выравнивание бюджетной обеспеченности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89 278,4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89 278,4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89 278,4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15150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дотации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1 800,0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1 800,0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15150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Субсидия на строительство, реконструкцию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11 570,4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12 156,9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12 156,9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33056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по переселению граждан из аварийного жилищного фонда 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472,3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472,3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30301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на обеспечение мероприятий по переселению граждан из аварийного жилищного фонда (за  счет средств бюджета)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6 012,9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6 012,9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28924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на реализацию мероприятий государственной программы РФ «Доступная среда» на 2011-2020 годы                                    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2 077,1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2 077,1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30990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для занятий физкультурой и спортом в сельской местности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999,9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999,9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16528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на поддержку отрасли культуры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245,2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245,2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31679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на обеспечение развития и укрепления материально-технической базы муниципальных домов культуры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1 225,70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1 225,7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33056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на оказание частичной финансовой поддержки районных (городских) средств массовой информации 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480,0  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480,0  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480,0   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43386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на компенсацию части платежа по полученным гражданами-участниками социальной (льготной) ипотеки ипотечным жилищным кредитам (займам) 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113,5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113,5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30990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на выплату заработной платы работникам муниципальных учреждений и органов местного самоуправления 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497,1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497,1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497,1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30301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на выплату заработной платы с начислениями на нее работникам ЕДДС муниципальных образований 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470,6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470,6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30990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на реализацию проекта по поддержке местных инициатив 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5 811,5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5 811,5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33056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на организацию и проведение детских профильных экологических лагерей 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48,0  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48,0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40632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на осуществление компенсации части родительской платы за присмотр и уход за ребенком в организациях  дошкольного образования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4 907,3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2 926,5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2 926,50</a:t>
                      </a:r>
                    </a:p>
                  </a:txBody>
                  <a:tcPr marL="6269" marR="6269" marT="62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07603" y="352183"/>
            <a:ext cx="741682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БЕЗВОЗМЕЗДНЫЕ ПОСТУПЛЕНИЯ КОНСОЛИДИРОВАННОГО БЮДЖЕТА ЗА 2018 ГОД,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ТЫС.РУБЛЕЙ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(продолжение)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208251"/>
              </p:ext>
            </p:extLst>
          </p:nvPr>
        </p:nvGraphicFramePr>
        <p:xfrm>
          <a:off x="683566" y="1268760"/>
          <a:ext cx="7848873" cy="5125535"/>
        </p:xfrm>
        <a:graphic>
          <a:graphicData uri="http://schemas.openxmlformats.org/drawingml/2006/table">
            <a:tbl>
              <a:tblPr/>
              <a:tblGrid>
                <a:gridCol w="4363641"/>
                <a:gridCol w="1252985"/>
                <a:gridCol w="1152128"/>
                <a:gridCol w="1080119"/>
              </a:tblGrid>
              <a:tr h="15032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13" marR="6613" marT="66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Первоначальный план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Уточненный план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</a:tr>
              <a:tr h="1861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6613" marR="6613" marT="66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791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на обеспечение детей-сирот и детей, оставшихся без попечения родителей,  жилыми помещениями 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2 474,8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8 507,5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8 507,5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30780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на осуществление первичного воинского учета на территориях, где отсутствуют военные комиссариаты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915,6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915,6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915,6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30780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по составлению списков кандидатов в присяжные заседатели федеральных судов общей юрисдикции в РФ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1, 0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1, 0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16464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по обеспечению жильем отдельных категорий граждан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779,3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779,3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45813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на оказание несвязанной поддержки сельскохозяйственным товаропроизводителям в области растениеводства 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2 567,9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2 416,4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2 416,4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15748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на </a:t>
                      </a:r>
                      <a:r>
                        <a:rPr lang="ru-RU" sz="10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собственную переработку молока 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1 092,9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128 ,6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128,6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8203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на возмещение части затрат на приобретение элитных семян 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24,2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86,7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86,7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15748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на поддержку племенного животноводства 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550,2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2,8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2,80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30780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на возмещение части процентной ставки по кредитам, взятым малыми формами хозяйствования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198,8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101,9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101,9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30780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на  реализацию программы «Развитие мясного скотоводства в Нижегородской области на 2015-2017 годы» 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456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636,5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636,5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30780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в сфере общего образования дошкольных образовательных организациях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61 081,5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61 081,5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61 081, 5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45813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на осуществление полномочий по созданию и организации деятельности муниципальных комиссий по делам несовершеннолетних и защите их прав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398,7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420,8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420,8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30780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на осуществление государственных полномочий по поддержке сельскохозяйственного производства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3 319,8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3 319,8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3 319,8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22190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по обеспечению жильем отдельных категорий граждан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507,10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507,10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507,10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45813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 из бюджетов муниципальных районов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400,3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400,3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400,3</a:t>
                      </a:r>
                    </a:p>
                  </a:txBody>
                  <a:tcPr marL="6613" marR="6613" marT="66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2779340"/>
      </p:ext>
    </p:extLst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8" name="Rectangle 2"/>
          <p:cNvSpPr>
            <a:spLocks noChangeArrowheads="1"/>
          </p:cNvSpPr>
          <p:nvPr/>
        </p:nvSpPr>
        <p:spPr bwMode="auto">
          <a:xfrm>
            <a:off x="1542903" y="571187"/>
            <a:ext cx="6682561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 eaLnBrk="1" hangingPunct="1"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ИСПОЛНЕНИЕ КОНСОЛИДИРОВАННОГО БЮДЖЕТА ПО ДОХОДАМ ЗА 2016-2018 ГОД,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80320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043608" y="191683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55413" y="5523096"/>
            <a:ext cx="82575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2018 году  консолидированный бюджет Тоншаевского муниципального района по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доходам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 в сумме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535348,2</a:t>
            </a:r>
            <a:r>
              <a:rPr lang="ru-RU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100,41%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плановым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назначениям</a:t>
            </a:r>
            <a:endParaRPr lang="ru-RU" altLang="ru-RU" sz="1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4855135"/>
              </p:ext>
            </p:extLst>
          </p:nvPr>
        </p:nvGraphicFramePr>
        <p:xfrm>
          <a:off x="1259632" y="1340768"/>
          <a:ext cx="6767884" cy="4095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10768"/>
            <a:ext cx="828092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СТРУКТУРА РАСХОДОВ КОНСОЛИДИРОВАННОГО БЮДЖЕТА </a:t>
            </a:r>
          </a:p>
          <a:p>
            <a:pPr algn="ctr" eaLnBrk="1" hangingPunct="1"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2018 ГОДУ, ТЫС.РУБ.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7835191"/>
              </p:ext>
            </p:extLst>
          </p:nvPr>
        </p:nvGraphicFramePr>
        <p:xfrm>
          <a:off x="251520" y="1556792"/>
          <a:ext cx="8424936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6423" y="232887"/>
            <a:ext cx="6417071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331640" y="398210"/>
            <a:ext cx="74888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СВЕДЕНИЯ О РАСХОДАХ КОНСОЛИДИРОВАННОГО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РАЗДЕЛАМ И ПОДРАЗДЕЛАМ ЗА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2018 ГОД,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/>
          </a:p>
        </p:txBody>
      </p:sp>
      <p:pic>
        <p:nvPicPr>
          <p:cNvPr id="2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026936"/>
              </p:ext>
            </p:extLst>
          </p:nvPr>
        </p:nvGraphicFramePr>
        <p:xfrm>
          <a:off x="683568" y="1196754"/>
          <a:ext cx="8064896" cy="5256582"/>
        </p:xfrm>
        <a:graphic>
          <a:graphicData uri="http://schemas.openxmlformats.org/drawingml/2006/table">
            <a:tbl>
              <a:tblPr/>
              <a:tblGrid>
                <a:gridCol w="4789583"/>
                <a:gridCol w="1267501"/>
                <a:gridCol w="964647"/>
                <a:gridCol w="1043165"/>
              </a:tblGrid>
              <a:tr h="192746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Назначено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</a:tr>
              <a:tr h="244146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расходов</a:t>
                      </a:r>
                    </a:p>
                  </a:txBody>
                  <a:tcPr marL="7913" marR="7913" marT="791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28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1001,70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1001,70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2753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Мобилизационная и вневойсковая подготовка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1001,70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1001,70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3304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безопасность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540,57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540,57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3763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158,00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753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пожарной безопасности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382,57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382,57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213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10003,06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9942,11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99,39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3028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Общеэкономические вопросы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359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359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019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Сельское хозяйство 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7072,59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7072,55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019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Водное хозяйство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019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8876,6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8876,1</a:t>
                      </a: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019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675,46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675</a:t>
                      </a: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386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17732,76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17732,76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2019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019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10274,32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10274,32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019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7318,44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7318,44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386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757,76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623,21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82,24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2019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384,55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296,91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019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373,21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326,3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386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1748,21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1748,21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20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7913" marR="7913" marT="791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1748,21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1748,21</a:t>
                      </a: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13" marR="7913" marT="79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331640" y="404664"/>
            <a:ext cx="756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СВЕДЕНИЯ О РАСХОДАХ КОНСОЛИДИРОВАННОГО БЮДЖЕТА ПО РАЗДЕЛАМ И ПОДРАЗДЕЛАМ ЗА 2018 ГОД,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(продолжение)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391104"/>
              </p:ext>
            </p:extLst>
          </p:nvPr>
        </p:nvGraphicFramePr>
        <p:xfrm>
          <a:off x="683568" y="1196752"/>
          <a:ext cx="8064897" cy="5365650"/>
        </p:xfrm>
        <a:graphic>
          <a:graphicData uri="http://schemas.openxmlformats.org/drawingml/2006/table">
            <a:tbl>
              <a:tblPr/>
              <a:tblGrid>
                <a:gridCol w="4789584"/>
                <a:gridCol w="1267501"/>
                <a:gridCol w="964647"/>
                <a:gridCol w="1043165"/>
              </a:tblGrid>
              <a:tr h="191446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Назначено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</a:tr>
              <a:tr h="242499">
                <a:tc>
                  <a:txBody>
                    <a:bodyPr/>
                    <a:lstStyle/>
                    <a:p>
                      <a:pPr algn="l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расходов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A9D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70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1748,21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1748,21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18,05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69,42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3920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Межбюджетные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транферты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бюджетам муниципальных образований общего характера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37509,5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37509,5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на выравнивание бюджетной обеспеченности 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32987,2</a:t>
                      </a:r>
                    </a:p>
                  </a:txBody>
                  <a:tcPr marL="7849" marR="7849" marT="7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32987,2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4522,3</a:t>
                      </a:r>
                    </a:p>
                  </a:txBody>
                  <a:tcPr marL="7849" marR="7849" marT="78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4522,3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370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 и кинематография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70773,21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70770,79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65378,54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65378,53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Кинематография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311,45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311,45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370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289674,13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287605,42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99,29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93147,1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92798,98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99,63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155054,14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153401,12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98,93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9644,34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9644,34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Молодежная политика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9627,42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9627,42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22201,13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22133,56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99,7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370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1785,12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1785,12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200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деятельности СМИ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1785,12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1785,12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370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12133,97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11877,1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28,72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31907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Функционирование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342,75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98,43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28,72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31907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деятельности финансовых, налоговых и органов финансового (финансово-бюджетного) надзора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9209,46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9198,47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99,88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0056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Резервные фонды 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1,55</a:t>
                      </a:r>
                    </a:p>
                  </a:txBody>
                  <a:tcPr marL="7849" marR="7849" marT="784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20056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общегосударственные вопросы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2580,21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2580,2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849" marR="7849" marT="784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2732239"/>
      </p:ext>
    </p:extLst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object 14"/>
          <p:cNvSpPr txBox="1">
            <a:spLocks noChangeArrowheads="1"/>
          </p:cNvSpPr>
          <p:nvPr/>
        </p:nvSpPr>
        <p:spPr bwMode="auto">
          <a:xfrm>
            <a:off x="588603" y="476450"/>
            <a:ext cx="7977746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71438" indent="-61913" algn="ctr">
              <a:tabLst>
                <a:tab pos="2066925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МУНИЦИПАЛЬНОГО ДОЛГА В 2018 ГОДУ, </a:t>
            </a:r>
            <a:r>
              <a:rPr lang="ru-RU" alt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1438" indent="-61913" algn="ctr">
              <a:tabLst>
                <a:tab pos="2066925" algn="l"/>
              </a:tabLst>
            </a:pPr>
            <a:endParaRPr lang="ru-RU" alt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1482006"/>
              </p:ext>
            </p:extLst>
          </p:nvPr>
        </p:nvGraphicFramePr>
        <p:xfrm>
          <a:off x="1475656" y="1556792"/>
          <a:ext cx="5976664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99592" y="5337175"/>
            <a:ext cx="76667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исполнении бюджета в 2018 году возникли непредвиденные кассовые расходы в области коммунального хозяйства и 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благоустройства - принято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о привлечении кредита из областного бюджета</a:t>
            </a:r>
          </a:p>
        </p:txBody>
      </p:sp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object 14"/>
          <p:cNvSpPr txBox="1">
            <a:spLocks noChangeArrowheads="1"/>
          </p:cNvSpPr>
          <p:nvPr/>
        </p:nvSpPr>
        <p:spPr bwMode="auto">
          <a:xfrm>
            <a:off x="971600" y="514778"/>
            <a:ext cx="738826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71438" indent="-61913" algn="ctr">
              <a:tabLst>
                <a:tab pos="2066925" algn="l"/>
              </a:tabLst>
            </a:pP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ФИНАНСИРОВАНИЕ МУНИЦИПАЛЬНЫХ ПРОГРАММ </a:t>
            </a:r>
          </a:p>
          <a:p>
            <a:pPr marL="71438" indent="-61913" algn="ctr">
              <a:tabLst>
                <a:tab pos="2066925" algn="l"/>
              </a:tabLst>
            </a:pP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2018 ГОДУ (ТЫС. РУБ.)</a:t>
            </a:r>
            <a:endParaRPr lang="ru-RU" alt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286218"/>
              </p:ext>
            </p:extLst>
          </p:nvPr>
        </p:nvGraphicFramePr>
        <p:xfrm>
          <a:off x="361055" y="1124745"/>
          <a:ext cx="8568257" cy="5529737"/>
        </p:xfrm>
        <a:graphic>
          <a:graphicData uri="http://schemas.openxmlformats.org/drawingml/2006/table">
            <a:tbl>
              <a:tblPr/>
              <a:tblGrid>
                <a:gridCol w="4567250"/>
                <a:gridCol w="1473444"/>
                <a:gridCol w="1482619"/>
                <a:gridCol w="1044944"/>
              </a:tblGrid>
              <a:tr h="8229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муниципальных программ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</a:t>
                      </a: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план расходов в 2018 году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Фактические</a:t>
                      </a: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произведенные расходы </a:t>
                      </a:r>
                    </a:p>
                    <a:p>
                      <a:pPr algn="ctr" rtl="0" fontAlgn="ctr"/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</a:p>
                    <a:p>
                      <a:pPr algn="ctr" rtl="0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57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 Тоншаевского муниципального района Нижегородской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 на период 2015-2020 годов»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292698,6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290629,8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99,3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культуры Тоншаевского муниципального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района на 2018-2020 годы»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75533,9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75533,7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агропромышленного комплекса Тоншаевского муниципального района Нижегородской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 на период 2015-2020 годов»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6932,6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6932,6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«Защита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населения и территорий от чрезвычайных ситуаций, обеспечение пожарной безопасности и безопасности людей на водных объектах в Тоншаевском муниципальном районе Нижегородской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7228,8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6966,2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96,4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«Управление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муниципальным имуществом Тоншаевского муниципального района  Нижегородской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 на 2018-2020 года»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2387,4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2385,8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61890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«Управление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муниципальными финансами Тоншаевского муниципального района Нижегородской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 на 2018-2020 года»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67880,7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67869,7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95,3</a:t>
                      </a: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4148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«Содействие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занятости населения Тоншаевского муниципального района Нижегородской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области на  2016 -2020 годы»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390,7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390,7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4148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предпринимательства и туризма Тоншаевского муниципального района Нижегородской области  на 2017-2018 годы»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5190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5190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144" marR="7144" marT="71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object 14"/>
          <p:cNvSpPr txBox="1">
            <a:spLocks noChangeArrowheads="1"/>
          </p:cNvSpPr>
          <p:nvPr/>
        </p:nvSpPr>
        <p:spPr bwMode="auto">
          <a:xfrm>
            <a:off x="179512" y="424990"/>
            <a:ext cx="853244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71438" indent="-61913" algn="ctr">
              <a:tabLst>
                <a:tab pos="2066925" algn="l"/>
              </a:tabLst>
            </a:pP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ФИНАНСИРОВАНИЕ МУНИЦИПАЛЬНЫХ ПРОГРАММ </a:t>
            </a:r>
          </a:p>
          <a:p>
            <a:pPr marL="71438" indent="-61913" algn="ctr">
              <a:tabLst>
                <a:tab pos="2066925" algn="l"/>
              </a:tabLst>
            </a:pP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2018 ГОДУ (ТЫС. РУБ.)</a:t>
            </a:r>
            <a:endParaRPr lang="ru-RU" alt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491848"/>
              </p:ext>
            </p:extLst>
          </p:nvPr>
        </p:nvGraphicFramePr>
        <p:xfrm>
          <a:off x="353812" y="1110008"/>
          <a:ext cx="8610675" cy="5449485"/>
        </p:xfrm>
        <a:graphic>
          <a:graphicData uri="http://schemas.openxmlformats.org/drawingml/2006/table">
            <a:tbl>
              <a:tblPr/>
              <a:tblGrid>
                <a:gridCol w="4554404"/>
                <a:gridCol w="1494415"/>
                <a:gridCol w="1280928"/>
                <a:gridCol w="1280928"/>
              </a:tblGrid>
              <a:tr h="906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муниципальных программ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план расходов в 2018 году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Фактические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произведенные расходы </a:t>
                      </a:r>
                    </a:p>
                    <a:p>
                      <a:pPr algn="ctr" rtl="0" fontAlgn="ctr"/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году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</a:p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2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«Обеспечение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граждан Тоншаевского муниципального района Нижегородской области доступным и комфортным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жильем на период до 2024 года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13143,1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13054,3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6472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«Развитие физической культуры, спорта и молодежной политики в Тоншаевском муниципальном районе Нижегородской области»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175,5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68205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«Профилактика насилия и жестокого обращения с детьми, безнадзорности и правонарушений несовершеннолетних в Тоншаевском муниципальном  районе» на 2015-2020 годы»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48233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«Формирование современной городской среды на территории Тоншаевского района на 2018-2022 годы»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4819,7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4819,7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51223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«Профилактика преступлений и иных правонарушений в Тоншаевском муниципальном районе на 2016-2020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годы»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51223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«Профилактика терроризма и экстремизма на территории Тоншаевского муниципального района на 2017-2020 годы»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51223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МП «Комплексные меры противодействия  злоупотреблению наркотиками и их незаконному обороту на 2016 - 2018 годы»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927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Непрограммные расходы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57554,5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56788,5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98,7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25423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РАСХОДОВ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71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534167,5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530916,5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99,4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827584" y="1186629"/>
            <a:ext cx="4968552" cy="781724"/>
          </a:xfrm>
          <a:prstGeom prst="roundRect">
            <a:avLst/>
          </a:prstGeom>
          <a:gradFill flip="none" rotWithShape="1">
            <a:gsLst>
              <a:gs pos="15000">
                <a:srgbClr val="00B050"/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полномочий по обеспечению жильем ветеранов ВОВ, инвалидов =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13967,1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5733256"/>
            <a:ext cx="4844392" cy="769989"/>
          </a:xfrm>
          <a:prstGeom prst="roundRect">
            <a:avLst/>
          </a:prstGeom>
          <a:gradFill flip="none" rotWithShape="1">
            <a:gsLst>
              <a:gs pos="72383">
                <a:srgbClr val="90C28C"/>
              </a:gs>
              <a:gs pos="8000">
                <a:srgbClr val="0070C0">
                  <a:tint val="66000"/>
                  <a:satMod val="160000"/>
                </a:srgbClr>
              </a:gs>
              <a:gs pos="93000">
                <a:srgbClr val="92D050"/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Компенсация части родительской платы за содержание ребенка в ДДУ  =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2509,1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26702" y="2355772"/>
            <a:ext cx="4896544" cy="1067208"/>
          </a:xfrm>
          <a:prstGeom prst="roundRect">
            <a:avLst/>
          </a:prstGeom>
          <a:gradFill flip="none" rotWithShape="1">
            <a:gsLst>
              <a:gs pos="63000">
                <a:srgbClr val="0070C0">
                  <a:tint val="44500"/>
                  <a:satMod val="160000"/>
                </a:srgbClr>
              </a:gs>
              <a:gs pos="100000">
                <a:srgbClr val="92D050"/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Компенсация части платежа гражданам-участникам социальной ипотеки, возмещение части процентной ставки по кредитам, полученным гражданам на газификацию жилья =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227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66016" y="3837946"/>
            <a:ext cx="4880396" cy="1465857"/>
          </a:xfrm>
          <a:prstGeom prst="round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0">
                <a:srgbClr val="00B050"/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полномочий по обеспечению детей-сирот и детей, оставшихся без попечения родителей, жилыми помещениями, проведение ремонта жилых помещений, собственниками которых являются дети-сироты и дети, оставшиеся без попечения родителей =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4639,5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115616" y="299334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РАСХОДОВАНИЯ БЮДЖЕТНЫХ СРЕДСТВ НА СОЦИАЛЬНУЮ ПОЛИТИКУ В 2018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ГОДУ, ТЫС.РУБ.</a:t>
            </a: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24578" name="Picture 2" descr="https://avatars.mds.yandex.net/get-zen_doc/1704910/pub_5cb00ec8f6607000af80e3cd_5cb00ee998c4c200b30c18bb/scale_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399" y="1035090"/>
            <a:ext cx="1944216" cy="110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ttps://zagorodnaya-life.ru/wp-content/uploads/2019/04/Kak-vernut-protsentyi-po-ipoteke-v-2019-1024x5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056" y="2423883"/>
            <a:ext cx="2156384" cy="121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https://online-crimea.ru/wp-content/uploads/2019/05/1532426429_tay_9618-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871767"/>
            <a:ext cx="2016225" cy="134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4" name="Picture 8" descr="https://soczaschitnik.ru/wp-content/uploads/2018/11/plata-za-sadik-1024x76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291" y="5453614"/>
            <a:ext cx="1944216" cy="1245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3623" y="302214"/>
            <a:ext cx="770485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БЮДЖЕТНЫЕ СРЕДСТВА, НАПРАВЛЕННЫЕ НА ПЕРЕСЕЛЕНИЕ ГРАЖДАН ИЗ АВАРИЙНОГО ЖИЛИЩНОГО ФОНДА (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РАЗВИТИЯ МАЛОЭТАЖНОГО ЖИЛИЩНОГО   СТРОИТЕЛЬСТВА) В 2018 ГОДУ, ТЫС.РУБ.</a:t>
            </a:r>
            <a:endParaRPr lang="ru-RU" sz="13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352068"/>
              </p:ext>
            </p:extLst>
          </p:nvPr>
        </p:nvGraphicFramePr>
        <p:xfrm>
          <a:off x="496340" y="1894077"/>
          <a:ext cx="3138688" cy="259228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138688"/>
              </a:tblGrid>
              <a:tr h="129614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Средства областного бюджета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77" marR="91477" marT="45708" marB="45708" anchor="ctr">
                    <a:solidFill>
                      <a:srgbClr val="66FFFF"/>
                    </a:solidFill>
                  </a:tcPr>
                </a:tc>
              </a:tr>
              <a:tr h="129614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Средства районного бюджета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77" marR="91477" marT="45708" marB="45708" anchor="ctr">
                    <a:solidFill>
                      <a:srgbClr val="3399FF"/>
                    </a:solidFill>
                  </a:tcPr>
                </a:tc>
              </a:tr>
            </a:tbl>
          </a:graphicData>
        </a:graphic>
      </p:graphicFrame>
      <p:pic>
        <p:nvPicPr>
          <p:cNvPr id="33810" name="Picture 2" descr="C:\Users\Sorokina\AppData\Local\Temp\Rar$DI00.173\Arrow_Blue_Right_clip_art_high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60094" y="3455936"/>
            <a:ext cx="503238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11" name="Picture 2" descr="C:\Users\Sorokina\AppData\Local\Temp\Rar$DI00.173\Arrow_Blue_Right_clip_art_hight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60094" y="2189852"/>
            <a:ext cx="503238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941410"/>
              </p:ext>
            </p:extLst>
          </p:nvPr>
        </p:nvGraphicFramePr>
        <p:xfrm>
          <a:off x="4389984" y="1894077"/>
          <a:ext cx="1512887" cy="251307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512887"/>
              </a:tblGrid>
              <a:tr h="127210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1667,66</a:t>
                      </a:r>
                      <a:endParaRPr lang="ru-RU" sz="20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90" marR="91490" marT="45726" marB="45726" anchor="ctr">
                    <a:solidFill>
                      <a:srgbClr val="CCFF99"/>
                    </a:solidFill>
                  </a:tcPr>
                </a:tc>
              </a:tr>
              <a:tr h="124096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itchFamily="34" charset="0"/>
                          <a:cs typeface="Arial" pitchFamily="34" charset="0"/>
                        </a:rPr>
                        <a:t>736,61</a:t>
                      </a:r>
                      <a:endParaRPr lang="ru-RU" sz="20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90" marR="91490" marT="45726" marB="45726" anchor="ctr">
                    <a:solidFill>
                      <a:srgbClr val="CCFF99"/>
                    </a:solidFill>
                  </a:tcPr>
                </a:tc>
              </a:tr>
            </a:tbl>
          </a:graphicData>
        </a:graphic>
      </p:graphicFrame>
      <p:pic>
        <p:nvPicPr>
          <p:cNvPr id="13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2" descr="https://stroimdompnz.ru/uploads/s/l/h/i/lhipfkkxjm3v/img/full_Ahi1aTij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220" y="1373133"/>
            <a:ext cx="2499401" cy="166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http://ntvo.ru/wp-content/uploads/Dom-s-finishnoy-otdelkoy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219" y="3298545"/>
            <a:ext cx="2499401" cy="171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5440167"/>
            <a:ext cx="77788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Расходы 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муниципальной программы «Обеспечение граждан Тоншаевского муниципального района Нижегородской области доступным и комфортным жильем на период до 2024 года</a:t>
            </a:r>
            <a:r>
              <a:rPr lang="ru-RU" dirty="0"/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профинансированы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сумме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2404,27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или на 100 % от плановых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назначений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7" descr="C:\Users\Kolobova\Desktop\s-bf0f621d5e2d6983fa7a33306df17cf7b93bc14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0339" y="1501625"/>
            <a:ext cx="1183589" cy="1002190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876" name="Рисунок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96679" y="4279707"/>
            <a:ext cx="1227249" cy="996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3812" y="260648"/>
            <a:ext cx="545780" cy="6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058255" y="321628"/>
            <a:ext cx="71331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438" indent="-61913" algn="ctr">
              <a:tabLst>
                <a:tab pos="2066925" algn="l"/>
              </a:tabLst>
            </a:pP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ИСПОЛЬЗОВАНИЕ СРЕДСТВ НА СЕЛЬСКОЕ ХОЗЯЙСТВО </a:t>
            </a:r>
            <a:endParaRPr lang="ru-RU" alt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1438" indent="-61913" algn="ctr">
              <a:tabLst>
                <a:tab pos="2066925" algn="l"/>
              </a:tabLst>
            </a:pP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alt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ГОДУ, ТЫС.РУБ.</a:t>
            </a:r>
            <a:endParaRPr lang="ru-RU" alt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s://pbs.twimg.com/media/D9A_IBKX4AEmJb_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339" y="3082029"/>
            <a:ext cx="1217393" cy="80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96442" y="6072664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профинансированы в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сумме 7179,1 тыс. рублей,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100 % от плановых назначений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1950726"/>
              </p:ext>
            </p:extLst>
          </p:nvPr>
        </p:nvGraphicFramePr>
        <p:xfrm>
          <a:off x="4800994" y="735181"/>
          <a:ext cx="4104456" cy="2592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6468438"/>
              </p:ext>
            </p:extLst>
          </p:nvPr>
        </p:nvGraphicFramePr>
        <p:xfrm>
          <a:off x="4894143" y="4143757"/>
          <a:ext cx="4104456" cy="1767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499992" y="3240444"/>
            <a:ext cx="431340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latin typeface="Times New Roman" panose="02020603050405020304" pitchFamily="18" charset="0"/>
                <a:ea typeface="MS Mincho" panose="02020609040205080304" pitchFamily="49" charset="-128"/>
              </a:rPr>
              <a:t>         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MS Mincho" panose="02020609040205080304" pitchFamily="49" charset="-128"/>
              </a:rPr>
              <a:t>Расходы 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ea typeface="MS Mincho" panose="02020609040205080304" pitchFamily="49" charset="-128"/>
              </a:rPr>
              <a:t>за счет субвенций из областного и федерального бюджетов, а также за счет средств районного </a:t>
            </a:r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MS Mincho" panose="02020609040205080304" pitchFamily="49" charset="-128"/>
              </a:rPr>
              <a:t>бюджета выполнены</a:t>
            </a:r>
          </a:p>
          <a:p>
            <a:pPr algn="ctr"/>
            <a:r>
              <a:rPr lang="ru-RU" sz="1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MS Mincho" panose="02020609040205080304" pitchFamily="49" charset="-128"/>
              </a:rPr>
              <a:t> на 100%</a:t>
            </a:r>
            <a:endParaRPr lang="ru-RU" sz="10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116209"/>
              </p:ext>
            </p:extLst>
          </p:nvPr>
        </p:nvGraphicFramePr>
        <p:xfrm>
          <a:off x="552292" y="1133885"/>
          <a:ext cx="1923907" cy="4525961"/>
        </p:xfrm>
        <a:graphic>
          <a:graphicData uri="http://schemas.openxmlformats.org/drawingml/2006/table">
            <a:tbl>
              <a:tblPr firstRow="1" bandRow="1"/>
              <a:tblGrid>
                <a:gridCol w="1351209"/>
                <a:gridCol w="572698"/>
              </a:tblGrid>
              <a:tr h="47500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Возмещение части затрат на приобретение элитных семян</a:t>
                      </a: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86,7</a:t>
                      </a: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84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93207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Оказание несвязанной поддержки сельскохозяйственным товаропроизводителям в области растениеводства</a:t>
                      </a: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84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2417</a:t>
                      </a: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38019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Возмещение части затрат сельскохозяйственных товаропроизводителей на 1 килограмм реализованного и (или) отгруженного на собственную переработку молока</a:t>
                      </a: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84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84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128,6</a:t>
                      </a: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29057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Возмещение части процентной ставки по долгосрочным, среднесрочным и краткосрочным кредитам, взятым малыми формами хозяйствования</a:t>
                      </a: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84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84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101,9</a:t>
                      </a: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44811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Поддержка племенного животноводства</a:t>
                      </a: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847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</a:rPr>
                        <a:t>4,3</a:t>
                      </a:r>
                    </a:p>
                  </a:txBody>
                  <a:tcPr marL="8962" marR="8962" marT="8962" marB="0" anchor="ctr">
                    <a:lnL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0A2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7584" y="5460700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году  консолидированный бюджет Тоншаевского муниципального района по 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расходам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 в сумме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530 916,50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alt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99,24%</a:t>
            </a:r>
            <a:r>
              <a:rPr lang="ru-RU" alt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плановым назначениям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63688" y="441149"/>
            <a:ext cx="61926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ИСПОЛНЕНИЕ КОНСОЛИДИРОВАННОГО БЮДЖЕТА ПО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РАСХОДАМ ЗА 2018 ГОД,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3743561"/>
              </p:ext>
            </p:extLst>
          </p:nvPr>
        </p:nvGraphicFramePr>
        <p:xfrm>
          <a:off x="1187624" y="1340768"/>
          <a:ext cx="6624736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1905689"/>
              </p:ext>
            </p:extLst>
          </p:nvPr>
        </p:nvGraphicFramePr>
        <p:xfrm>
          <a:off x="1475656" y="1036044"/>
          <a:ext cx="633670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55824" y="5517232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Исполнение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бюджета за 2018 год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доходам в сумме 535348,3 тысячи рублей, по расходам в сумме 530916,5 тысячи рублей,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 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бюджета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- 4431,8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тысяч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663950"/>
            <a:ext cx="76328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ИСПОЛНЕНИЕ РАЙОННОГО БЮДЖЕТА ТОНШАЕВСКОГО МУНИЦИПАЛЬНОГО РАЙОНА ЗА </a:t>
            </a:r>
            <a:r>
              <a:rPr lang="ru-RU" sz="15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2018 ГОД, </a:t>
            </a:r>
            <a:r>
              <a:rPr lang="ru-RU" sz="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812" y="260648"/>
            <a:ext cx="617788" cy="775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3059113" y="2420938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altLang="ru-RU" sz="1600" b="1">
              <a:latin typeface="Times New Roman" pitchFamily="18" charset="0"/>
            </a:endParaRPr>
          </a:p>
        </p:txBody>
      </p:sp>
      <p:sp>
        <p:nvSpPr>
          <p:cNvPr id="37893" name="Text Box 15"/>
          <p:cNvSpPr txBox="1">
            <a:spLocks noChangeArrowheads="1"/>
          </p:cNvSpPr>
          <p:nvPr/>
        </p:nvSpPr>
        <p:spPr bwMode="auto">
          <a:xfrm>
            <a:off x="4541176" y="2342743"/>
            <a:ext cx="4608512" cy="229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Финансовое управление администрации Тоншаевского 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муниципального района Нижегородской области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607950, Нижегородская область, р.п.Тоншаево,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ул. Свердлова, д.2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Тел. (883151) 2-12-33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Адрес электронной почты: </a:t>
            </a:r>
            <a:r>
              <a:rPr lang="en-US" altLang="ru-RU" sz="1300" b="1" dirty="0">
                <a:latin typeface="Times New Roman" pitchFamily="18" charset="0"/>
              </a:rPr>
              <a:t>fo_tonsh@mts-nn.ru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График работы: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Понедельник – пятница – с 8-00 до 17-00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Обеденный перерыв – с 12-00 до 13-00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Суббота, воскресенье – выходные дни</a:t>
            </a:r>
          </a:p>
          <a:p>
            <a:pPr eaLnBrk="1" hangingPunct="1"/>
            <a:r>
              <a:rPr lang="ru-RU" altLang="ru-RU" sz="1300" b="1" dirty="0">
                <a:latin typeface="Times New Roman" pitchFamily="18" charset="0"/>
              </a:rPr>
              <a:t>Часы приема граждан: пятница с 9-00 до 12-00</a:t>
            </a:r>
          </a:p>
        </p:txBody>
      </p:sp>
      <p:pic>
        <p:nvPicPr>
          <p:cNvPr id="37894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2132856"/>
            <a:ext cx="3853777" cy="272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812" y="260648"/>
            <a:ext cx="80320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475656" y="476672"/>
            <a:ext cx="72728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Контактная  информация по финансовому управлению </a:t>
            </a:r>
            <a:r>
              <a:rPr lang="ru-RU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администрации </a:t>
            </a:r>
            <a:r>
              <a:rPr lang="ru-RU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Тоншаевского муниципального района   Нижегородской области</a:t>
            </a:r>
            <a:endParaRPr lang="ru-RU" sz="1800" dirty="0"/>
          </a:p>
        </p:txBody>
      </p:sp>
    </p:spTree>
  </p:cSld>
  <p:clrMapOvr>
    <a:masterClrMapping/>
  </p:clrMapOvr>
  <p:transition spd="med" advClick="0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11935</TotalTime>
  <Words>2210</Words>
  <Application>Microsoft Office PowerPoint</Application>
  <PresentationFormat>Экран (4:3)</PresentationFormat>
  <Paragraphs>621</Paragraphs>
  <Slides>21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3" baseType="lpstr">
      <vt:lpstr>MS Mincho</vt:lpstr>
      <vt:lpstr>Arial</vt:lpstr>
      <vt:lpstr>Bookman Old Style</vt:lpstr>
      <vt:lpstr>Calibri</vt:lpstr>
      <vt:lpstr>Franklin Gothic Book</vt:lpstr>
      <vt:lpstr>Franklin Gothic Medium</vt:lpstr>
      <vt:lpstr>Monotype Corsiva</vt:lpstr>
      <vt:lpstr>Times New Roman</vt:lpstr>
      <vt:lpstr>Verdana</vt:lpstr>
      <vt:lpstr>Wingdings 2</vt:lpstr>
      <vt:lpstr>Трек</vt:lpstr>
      <vt:lpstr>Диаграмма Microsoft Excel</vt:lpstr>
      <vt:lpstr>Презентация PowerPoint</vt:lpstr>
      <vt:lpstr>Презентация PowerPoint</vt:lpstr>
      <vt:lpstr>Презентация PowerPoint</vt:lpstr>
      <vt:lpstr>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findep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Управление финансов</dc:creator>
  <cp:lastModifiedBy>FO</cp:lastModifiedBy>
  <cp:revision>1253</cp:revision>
  <cp:lastPrinted>2016-09-15T06:03:58Z</cp:lastPrinted>
  <dcterms:created xsi:type="dcterms:W3CDTF">2010-09-22T07:25:09Z</dcterms:created>
  <dcterms:modified xsi:type="dcterms:W3CDTF">2019-07-24T07:29:52Z</dcterms:modified>
</cp:coreProperties>
</file>