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charts/style4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theme/themeOverride8.xml" ContentType="application/vnd.openxmlformats-officedocument.themeOverr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2" r:id="rId1"/>
  </p:sldMasterIdLst>
  <p:notesMasterIdLst>
    <p:notesMasterId r:id="rId24"/>
  </p:notesMasterIdLst>
  <p:handoutMasterIdLst>
    <p:handoutMasterId r:id="rId25"/>
  </p:handoutMasterIdLst>
  <p:sldIdLst>
    <p:sldId id="359" r:id="rId2"/>
    <p:sldId id="418" r:id="rId3"/>
    <p:sldId id="413" r:id="rId4"/>
    <p:sldId id="456" r:id="rId5"/>
    <p:sldId id="444" r:id="rId6"/>
    <p:sldId id="473" r:id="rId7"/>
    <p:sldId id="451" r:id="rId8"/>
    <p:sldId id="474" r:id="rId9"/>
    <p:sldId id="305" r:id="rId10"/>
    <p:sldId id="476" r:id="rId11"/>
    <p:sldId id="470" r:id="rId12"/>
    <p:sldId id="475" r:id="rId13"/>
    <p:sldId id="477" r:id="rId14"/>
    <p:sldId id="468" r:id="rId15"/>
    <p:sldId id="469" r:id="rId16"/>
    <p:sldId id="461" r:id="rId17"/>
    <p:sldId id="462" r:id="rId18"/>
    <p:sldId id="464" r:id="rId19"/>
    <p:sldId id="478" r:id="rId20"/>
    <p:sldId id="467" r:id="rId21"/>
    <p:sldId id="466" r:id="rId22"/>
    <p:sldId id="458" r:id="rId23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BE5F1"/>
    <a:srgbClr val="E2EFDA"/>
    <a:srgbClr val="BDD7EE"/>
    <a:srgbClr val="95B3D7"/>
    <a:srgbClr val="B8CCE4"/>
    <a:srgbClr val="66FF33"/>
    <a:srgbClr val="99FFCC"/>
    <a:srgbClr val="CCFF99"/>
    <a:srgbClr val="C5D9F1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207" autoAdjust="0"/>
    <p:restoredTop sz="97689" autoAdjust="0"/>
  </p:normalViewPr>
  <p:slideViewPr>
    <p:cSldViewPr>
      <p:cViewPr varScale="1">
        <p:scale>
          <a:sx n="103" d="100"/>
          <a:sy n="103" d="100"/>
        </p:scale>
        <p:origin x="-1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2.xml"/><Relationship Id="rId4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5.xml"/><Relationship Id="rId4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_____Microsoft_Office_Excel6.xlsx"/><Relationship Id="rId1" Type="http://schemas.openxmlformats.org/officeDocument/2006/relationships/themeOverride" Target="../theme/themeOverride6.xml"/><Relationship Id="rId4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_____Microsoft_Office_Excel7.xlsx"/><Relationship Id="rId1" Type="http://schemas.openxmlformats.org/officeDocument/2006/relationships/themeOverride" Target="../theme/themeOverride7.xml"/><Relationship Id="rId4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8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981" b="1" i="0" u="none" strike="noStrike" baseline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>
                <a:solidFill>
                  <a:srgbClr val="C00000"/>
                </a:solidFill>
              </a:rPr>
              <a:t>Всего поступило доходов </a:t>
            </a:r>
            <a:r>
              <a:rPr lang="ru-RU" dirty="0" smtClean="0">
                <a:solidFill>
                  <a:srgbClr val="C00000"/>
                </a:solidFill>
              </a:rPr>
              <a:t>663126,9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тыс.рублей</a:t>
            </a:r>
          </a:p>
        </c:rich>
      </c:tx>
      <c:layout/>
      <c:spPr>
        <a:noFill/>
        <a:ln w="25160">
          <a:noFill/>
        </a:ln>
      </c:spPr>
    </c:title>
    <c:view3D>
      <c:rotX val="40"/>
      <c:rotY val="80"/>
      <c:perspective val="0"/>
    </c:view3D>
    <c:plotArea>
      <c:layout>
        <c:manualLayout>
          <c:layoutTarget val="inner"/>
          <c:xMode val="edge"/>
          <c:yMode val="edge"/>
          <c:x val="0.14404043393311589"/>
          <c:y val="0.16026147390836784"/>
          <c:w val="0.76638864129366879"/>
          <c:h val="0.675493869554339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поступило доходов 632153,1 тыс.рублей</c:v>
                </c:pt>
              </c:strCache>
            </c:strRef>
          </c:tx>
          <c:explosion val="25"/>
          <c:dPt>
            <c:idx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B9E-4268-958C-4D6082BEFA06}"/>
              </c:ext>
            </c:extLst>
          </c:dPt>
          <c:dPt>
            <c:idx val="1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9E-4268-958C-4D6082BEFA06}"/>
              </c:ext>
            </c:extLst>
          </c:dPt>
          <c:dPt>
            <c:idx val="2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B9E-4268-958C-4D6082BEFA06}"/>
              </c:ext>
            </c:extLst>
          </c:dPt>
          <c:cat>
            <c:strRef>
              <c:f>Лист1!$A$2:$A$4</c:f>
              <c:strCache>
                <c:ptCount val="3"/>
                <c:pt idx="0">
                  <c:v>налоговые доходы 132686,4 тыс.рублей (20,1%)</c:v>
                </c:pt>
                <c:pt idx="1">
                  <c:v>неналоговые доходы 12337,9 тыс.рублей (1,9%)</c:v>
                </c:pt>
                <c:pt idx="2">
                  <c:v>безвозмездные поступления 513949,2 тыс.рублей (78%)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20.100000000000001</c:v>
                </c:pt>
                <c:pt idx="1">
                  <c:v>1.9</c:v>
                </c:pt>
                <c:pt idx="2">
                  <c:v>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B9E-4268-958C-4D6082BEFA06}"/>
            </c:ext>
          </c:extLst>
        </c:ser>
      </c:pie3DChart>
      <c:spPr>
        <a:noFill/>
        <a:ln w="25160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783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Лист4!$F$1</c:f>
              <c:strCache>
                <c:ptCount val="1"/>
                <c:pt idx="0">
                  <c:v>прогноз</c:v>
                </c:pt>
              </c:strCache>
            </c:strRef>
          </c:tx>
          <c:spPr>
            <a:solidFill>
              <a:srgbClr val="5212C4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1.1333084314092861E-2"/>
                  <c:y val="-2.004701835366420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535562,2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C9-4D3D-B17F-457C1C726528}"/>
                </c:ext>
              </c:extLst>
            </c:dLbl>
            <c:dLbl>
              <c:idx val="1"/>
              <c:layout>
                <c:manualLayout>
                  <c:x val="-1.4065548404789444E-2"/>
                  <c:y val="-3.5051332927351626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46920,6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C9-4D3D-B17F-457C1C726528}"/>
                </c:ext>
              </c:extLst>
            </c:dLbl>
            <c:dLbl>
              <c:idx val="2"/>
              <c:layout>
                <c:manualLayout>
                  <c:x val="-1.7687212133068474E-2"/>
                  <c:y val="-1.1507971583880741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653521,3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C9-4D3D-B17F-457C1C726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Лист4!$E$2:$E$4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Лист4!$F$2:$F$4</c:f>
              <c:numCache>
                <c:formatCode>General</c:formatCode>
                <c:ptCount val="3"/>
                <c:pt idx="0">
                  <c:v>5.3599999999999985</c:v>
                </c:pt>
                <c:pt idx="1">
                  <c:v>5.4700000000000024</c:v>
                </c:pt>
                <c:pt idx="2">
                  <c:v>6.53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4C9-4D3D-B17F-457C1C726528}"/>
            </c:ext>
          </c:extLst>
        </c:ser>
        <c:ser>
          <c:idx val="1"/>
          <c:order val="1"/>
          <c:tx>
            <c:strRef>
              <c:f>Лист4!$G$1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CA41A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4024791205050178E-2"/>
                  <c:y val="-1.5505117665529949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540329,8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C9-4D3D-B17F-457C1C726528}"/>
                </c:ext>
              </c:extLst>
            </c:dLbl>
            <c:dLbl>
              <c:idx val="1"/>
              <c:layout>
                <c:manualLayout>
                  <c:x val="3.047525637259741E-2"/>
                  <c:y val="-1.5294394570327552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54373,1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C9-4D3D-B17F-457C1C726528}"/>
                </c:ext>
              </c:extLst>
            </c:dLbl>
            <c:dLbl>
              <c:idx val="2"/>
              <c:layout>
                <c:manualLayout>
                  <c:x val="1.7516257666354802E-2"/>
                  <c:y val="-2.6544273093224613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663126,9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C9-4D3D-B17F-457C1C7265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Лист4!$E$2:$E$4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Лист4!$G$2:$G$4</c:f>
              <c:numCache>
                <c:formatCode>General</c:formatCode>
                <c:ptCount val="3"/>
                <c:pt idx="0">
                  <c:v>5.4</c:v>
                </c:pt>
                <c:pt idx="1">
                  <c:v>5.54</c:v>
                </c:pt>
                <c:pt idx="2">
                  <c:v>6.63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4C9-4D3D-B17F-457C1C726528}"/>
            </c:ext>
          </c:extLst>
        </c:ser>
        <c:dLbls>
          <c:showVal val="1"/>
        </c:dLbls>
        <c:gapWidth val="219"/>
        <c:overlap val="-27"/>
        <c:axId val="104991360"/>
        <c:axId val="105025920"/>
      </c:barChart>
      <c:catAx>
        <c:axId val="1049913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5025920"/>
        <c:crosses val="autoZero"/>
        <c:auto val="1"/>
        <c:lblAlgn val="ctr"/>
        <c:lblOffset val="100"/>
      </c:catAx>
      <c:valAx>
        <c:axId val="10502592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04991360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ln w="9525" cap="flat" cmpd="sng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206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782223627574119E-2"/>
          <c:y val="0.22685180712610031"/>
          <c:w val="0.81388888888889022"/>
          <c:h val="0.77314814814814992"/>
        </c:manualLayout>
      </c:layout>
      <c:pie3DChart>
        <c:varyColors val="1"/>
        <c:ser>
          <c:idx val="0"/>
          <c:order val="0"/>
          <c:explosion val="16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0DB-49B5-A44D-B354171E7919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DB-49B5-A44D-B354171E7919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0DB-49B5-A44D-B354171E7919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DB-49B5-A44D-B354171E7919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0DB-49B5-A44D-B354171E7919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DB-49B5-A44D-B354171E7919}"/>
              </c:ext>
            </c:extLst>
          </c:dPt>
          <c:dPt>
            <c:idx val="6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0DB-49B5-A44D-B354171E7919}"/>
              </c:ext>
            </c:extLst>
          </c:dPt>
          <c:dPt>
            <c:idx val="7"/>
            <c:explosion val="9"/>
            <c:spPr>
              <a:solidFill>
                <a:sysClr val="window" lastClr="FFFF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DB-49B5-A44D-B354171E7919}"/>
              </c:ext>
            </c:extLst>
          </c:dPt>
          <c:dPt>
            <c:idx val="8"/>
            <c:explosion val="18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0DB-49B5-A44D-B354171E7919}"/>
              </c:ext>
            </c:extLst>
          </c:dPt>
          <c:dPt>
            <c:idx val="9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0DB-49B5-A44D-B354171E7919}"/>
              </c:ext>
            </c:extLst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0DB-49B5-A44D-B354171E7919}"/>
              </c:ext>
            </c:extLst>
          </c:dPt>
          <c:dPt>
            <c:idx val="11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0DB-49B5-A44D-B354171E7919}"/>
              </c:ext>
            </c:extLst>
          </c:dPt>
          <c:dLbls>
            <c:dLbl>
              <c:idx val="0"/>
              <c:layout>
                <c:manualLayout>
                  <c:x val="-2.2699163530737917E-2"/>
                  <c:y val="-0.14033203235067279"/>
                </c:manualLayout>
              </c:layout>
              <c:tx>
                <c:rich>
                  <a:bodyPr/>
                  <a:lstStyle/>
                  <a:p>
                    <a:fld id="{0C03D7C5-4B0E-4670-A0A0-E4DB2490BB56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08214843-3042-42F2-8B19-8B03090008B4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0DB-49B5-A44D-B354171E7919}"/>
                </c:ext>
              </c:extLst>
            </c:dLbl>
            <c:dLbl>
              <c:idx val="1"/>
              <c:layout>
                <c:manualLayout>
                  <c:x val="6.9375482496246879E-2"/>
                  <c:y val="-0.20491040448001763"/>
                </c:manualLayout>
              </c:layout>
              <c:tx>
                <c:rich>
                  <a:bodyPr/>
                  <a:lstStyle/>
                  <a:p>
                    <a:fld id="{4438ED8F-EB57-416B-9F60-60313DE23000}" type="CATEGORYNAM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dirty="0" smtClean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D809E491-C9C9-415D-9D99-BF07A858B233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0DB-49B5-A44D-B354171E7919}"/>
                </c:ext>
              </c:extLst>
            </c:dLbl>
            <c:dLbl>
              <c:idx val="2"/>
              <c:layout>
                <c:manualLayout>
                  <c:x val="0.12979839476587207"/>
                  <c:y val="-0.12524469364668428"/>
                </c:manualLayout>
              </c:layout>
              <c:tx>
                <c:rich>
                  <a:bodyPr/>
                  <a:lstStyle/>
                  <a:p>
                    <a:fld id="{09790347-61B7-4EB9-AD3A-276DE9A82422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27E2BCD2-8458-4C78-8B6F-7E3BCFEAACFC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0DB-49B5-A44D-B354171E7919}"/>
                </c:ext>
              </c:extLst>
            </c:dLbl>
            <c:dLbl>
              <c:idx val="3"/>
              <c:layout>
                <c:manualLayout>
                  <c:x val="0.12180490154465259"/>
                  <c:y val="-3.42791018389261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9F8EB74-F597-46E3-8822-4472677FE298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56B1A2A-8D41-4F3C-A839-400D1B283A39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2676328502415457"/>
                      <c:h val="0.104951821397112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0DB-49B5-A44D-B354171E7919}"/>
                </c:ext>
              </c:extLst>
            </c:dLbl>
            <c:dLbl>
              <c:idx val="4"/>
              <c:layout>
                <c:manualLayout>
                  <c:x val="0.1223507217146813"/>
                  <c:y val="-0.13893967497975268"/>
                </c:manualLayout>
              </c:layout>
              <c:tx>
                <c:rich>
                  <a:bodyPr/>
                  <a:lstStyle/>
                  <a:p>
                    <a:fld id="{C3CA69D7-B092-43D8-A89C-2345B7325E2F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53B3F6DC-40BB-46FE-AE0F-3764AB0222C2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0DB-49B5-A44D-B354171E7919}"/>
                </c:ext>
              </c:extLst>
            </c:dLbl>
            <c:dLbl>
              <c:idx val="5"/>
              <c:layout>
                <c:manualLayout>
                  <c:x val="6.3894016524279826E-2"/>
                  <c:y val="-0.14303845466445764"/>
                </c:manualLayout>
              </c:layout>
              <c:tx>
                <c:rich>
                  <a:bodyPr/>
                  <a:lstStyle/>
                  <a:p>
                    <a:fld id="{BF4D2450-62B9-4A0F-8771-F85586D2C757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F0BFC7DA-F4FF-42D5-AF77-775C12EF299A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0DB-49B5-A44D-B354171E7919}"/>
                </c:ext>
              </c:extLst>
            </c:dLbl>
            <c:dLbl>
              <c:idx val="6"/>
              <c:layout>
                <c:manualLayout>
                  <c:x val="0.1584174051885974"/>
                  <c:y val="-8.033165397081494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727139-3C41-4026-979E-2C9811EA1599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710816F-49AB-4AC5-B350-E0BFC35ABF66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558038660471722"/>
                      <c:h val="7.84844357068216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0DB-49B5-A44D-B354171E7919}"/>
                </c:ext>
              </c:extLst>
            </c:dLbl>
            <c:dLbl>
              <c:idx val="7"/>
              <c:layout>
                <c:manualLayout>
                  <c:x val="0.12026512723657494"/>
                  <c:y val="0.1333817176513398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123612-0DFF-4BFC-A16D-364A6CB9D10B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D7C6E6-5F03-42DF-A1E6-375729E16755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6507864273390327"/>
                      <c:h val="0.114269509506995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0DB-49B5-A44D-B354171E7919}"/>
                </c:ext>
              </c:extLst>
            </c:dLbl>
            <c:dLbl>
              <c:idx val="8"/>
              <c:layout>
                <c:manualLayout>
                  <c:x val="0.11408727615260221"/>
                  <c:y val="-2.54542973486038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15A26A-9FF6-4686-8B2E-288F4387DA28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[ИМЯ КАТЕГОРИИ]</a:t>
                    </a:fld>
                    <a:endParaRPr lang="ru-RU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2F46F49-34DC-4C66-AE10-6E77320201D4}" type="VALUE">
                      <a:rPr lang="ru-RU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r>
                      <a:rPr lang="ru-RU" baseline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5440603940492842"/>
                      <c:h val="0.107355221400520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0DB-49B5-A44D-B354171E7919}"/>
                </c:ext>
              </c:extLst>
            </c:dLbl>
            <c:dLbl>
              <c:idx val="9"/>
              <c:layout>
                <c:manualLayout>
                  <c:x val="1.9598249767119894E-2"/>
                  <c:y val="1.068118035194148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391720C3-5E44-4391-B333-11C913E50B66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4136CAB-3BA4-44A8-9BE0-B1BA971D4F21}" type="VALU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ru-RU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9058955462688369E-2"/>
                      <c:h val="0.103291059447500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0DB-49B5-A44D-B354171E7919}"/>
                </c:ext>
              </c:extLst>
            </c:dLbl>
            <c:dLbl>
              <c:idx val="10"/>
              <c:layout>
                <c:manualLayout>
                  <c:x val="-5.5842442007868073E-2"/>
                  <c:y val="0.14386424857785537"/>
                </c:manualLayout>
              </c:layout>
              <c:tx>
                <c:rich>
                  <a:bodyPr/>
                  <a:lstStyle/>
                  <a:p>
                    <a:fld id="{6C5D5F99-5A90-4AF9-BAAF-7B51B8DF7F13}" type="CATEGORYNAM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84001A0B-5856-45FD-B3AF-7CEB9960F8B4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0DB-49B5-A44D-B354171E7919}"/>
                </c:ext>
              </c:extLst>
            </c:dLbl>
            <c:dLbl>
              <c:idx val="11"/>
              <c:layout>
                <c:manualLayout>
                  <c:x val="-0.20347342658117148"/>
                  <c:y val="-5.3158538428769705E-2"/>
                </c:manualLayout>
              </c:layout>
              <c:tx>
                <c:rich>
                  <a:bodyPr/>
                  <a:lstStyle/>
                  <a:p>
                    <a:fld id="{6E2B7D9D-230A-4ABE-ACBC-D0DB75C098A3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F108A58F-94E7-4934-834D-35A8D1A3FED9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0DB-49B5-A44D-B354171E7919}"/>
                </c:ext>
              </c:extLst>
            </c:dLbl>
            <c:dLbl>
              <c:idx val="12"/>
              <c:layout>
                <c:manualLayout>
                  <c:x val="-6.0303128712195474E-3"/>
                  <c:y val="-0.108115201370540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70CAE62C-8FAE-4E07-9FCA-423545918D90}" type="CATEGORYNAME">
                      <a: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
</a:t>
                    </a:r>
                    <a:fld id="{D10CC870-938D-4C51-A10B-7EBC2C2B4A4D}" type="VALUE">
                      <a:rPr lang="ru-RU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000" b="1" i="0" u="none" strike="noStrike" kern="1200" baseline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 baseline="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90DB-49B5-A44D-B354171E7919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Val val="1"/>
            <c:showCatName val="1"/>
            <c:separator>
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Лист3!$C$5:$C$17</c:f>
              <c:strCache>
                <c:ptCount val="13"/>
                <c:pt idx="0">
                  <c:v>Общегос.вопросы</c:v>
                </c:pt>
                <c:pt idx="1">
                  <c:v>Нац.оборона </c:v>
                </c:pt>
                <c:pt idx="2">
                  <c:v>Нац.безопасность</c:v>
                </c:pt>
                <c:pt idx="3">
                  <c:v>Нац.экономика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Соц.политика</c:v>
                </c:pt>
                <c:pt idx="7">
                  <c:v>Обслуживание гос.долга</c:v>
                </c:pt>
                <c:pt idx="8">
                  <c:v>Физ.культура и спорт</c:v>
                </c:pt>
                <c:pt idx="9">
                  <c:v>Культура, </c:v>
                </c:pt>
                <c:pt idx="10">
                  <c:v>Образование</c:v>
                </c:pt>
                <c:pt idx="11">
                  <c:v>Межбюдж.трансф-ты</c:v>
                </c:pt>
                <c:pt idx="12">
                  <c:v>СМИ</c:v>
                </c:pt>
              </c:strCache>
            </c:strRef>
          </c:cat>
          <c:val>
            <c:numRef>
              <c:f>Лист3!$D$5:$D$17</c:f>
              <c:numCache>
                <c:formatCode>General</c:formatCode>
                <c:ptCount val="13"/>
                <c:pt idx="0" formatCode="#,##0.00">
                  <c:v>81114.7</c:v>
                </c:pt>
                <c:pt idx="1">
                  <c:v>1076.8</c:v>
                </c:pt>
                <c:pt idx="2">
                  <c:v>9688.4</c:v>
                </c:pt>
                <c:pt idx="3">
                  <c:v>42000.1</c:v>
                </c:pt>
                <c:pt idx="4">
                  <c:v>77205.399999999994</c:v>
                </c:pt>
                <c:pt idx="5">
                  <c:v>1728</c:v>
                </c:pt>
                <c:pt idx="6">
                  <c:v>17037.900000000001</c:v>
                </c:pt>
                <c:pt idx="7" formatCode="#,##0.00">
                  <c:v>17.5</c:v>
                </c:pt>
                <c:pt idx="8" formatCode="#,##0.00">
                  <c:v>3335.1</c:v>
                </c:pt>
                <c:pt idx="9" formatCode="#,##0.00">
                  <c:v>74535</c:v>
                </c:pt>
                <c:pt idx="10" formatCode="#,##0.00">
                  <c:v>337884.5</c:v>
                </c:pt>
                <c:pt idx="11" formatCode="#,##0.00">
                  <c:v>45631.7</c:v>
                </c:pt>
                <c:pt idx="12" formatCode="#,##0.00">
                  <c:v>2016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0DB-49B5-A44D-B354171E7919}"/>
            </c:ext>
          </c:extLst>
        </c:ser>
        <c:ser>
          <c:idx val="1"/>
          <c:order val="1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0DB-49B5-A44D-B354171E7919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90DB-49B5-A44D-B354171E7919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0DB-49B5-A44D-B354171E7919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90DB-49B5-A44D-B354171E7919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0DB-49B5-A44D-B354171E7919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90DB-49B5-A44D-B354171E7919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0DB-49B5-A44D-B354171E7919}"/>
              </c:ext>
            </c:extLst>
          </c:dPt>
          <c:dPt>
            <c:idx val="7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90DB-49B5-A44D-B354171E7919}"/>
              </c:ext>
            </c:extLst>
          </c:dPt>
          <c:dPt>
            <c:idx val="8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0DB-49B5-A44D-B354171E7919}"/>
              </c:ext>
            </c:extLst>
          </c:dPt>
          <c:dPt>
            <c:idx val="9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90DB-49B5-A44D-B354171E7919}"/>
              </c:ext>
            </c:extLst>
          </c:dPt>
          <c:dPt>
            <c:idx val="1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90DB-49B5-A44D-B354171E7919}"/>
              </c:ext>
            </c:extLst>
          </c:dPt>
          <c:dPt>
            <c:idx val="11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90DB-49B5-A44D-B354171E791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CatName val="1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Лист3!$C$5:$C$17</c:f>
              <c:strCache>
                <c:ptCount val="13"/>
                <c:pt idx="0">
                  <c:v>Общегос.вопросы</c:v>
                </c:pt>
                <c:pt idx="1">
                  <c:v>Нац.оборона </c:v>
                </c:pt>
                <c:pt idx="2">
                  <c:v>Нац.безопасность</c:v>
                </c:pt>
                <c:pt idx="3">
                  <c:v>Нац.экономика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Соц.политика</c:v>
                </c:pt>
                <c:pt idx="7">
                  <c:v>Обслуживание гос.долга</c:v>
                </c:pt>
                <c:pt idx="8">
                  <c:v>Физ.культура и спорт</c:v>
                </c:pt>
                <c:pt idx="9">
                  <c:v>Культура, </c:v>
                </c:pt>
                <c:pt idx="10">
                  <c:v>Образование</c:v>
                </c:pt>
                <c:pt idx="11">
                  <c:v>Межбюдж.трансф-ты</c:v>
                </c:pt>
                <c:pt idx="12">
                  <c:v>СМИ</c:v>
                </c:pt>
              </c:strCache>
            </c:strRef>
          </c:cat>
          <c:val>
            <c:numRef>
              <c:f>Лист3!$E$5:$E$17</c:f>
              <c:numCache>
                <c:formatCode>General</c:formatCode>
                <c:ptCount val="13"/>
                <c:pt idx="0" formatCode="#,##0.00">
                  <c:v>81114.7</c:v>
                </c:pt>
                <c:pt idx="1">
                  <c:v>1076.8</c:v>
                </c:pt>
                <c:pt idx="2">
                  <c:v>9688.4</c:v>
                </c:pt>
                <c:pt idx="3">
                  <c:v>42000.1</c:v>
                </c:pt>
                <c:pt idx="4">
                  <c:v>77205.399999999994</c:v>
                </c:pt>
                <c:pt idx="5">
                  <c:v>1728</c:v>
                </c:pt>
                <c:pt idx="6">
                  <c:v>17037.900000000001</c:v>
                </c:pt>
                <c:pt idx="7" formatCode="#,##0.00">
                  <c:v>17.5</c:v>
                </c:pt>
                <c:pt idx="8" formatCode="#,##0.00">
                  <c:v>3335.1</c:v>
                </c:pt>
                <c:pt idx="9" formatCode="#,##0.00">
                  <c:v>74535</c:v>
                </c:pt>
                <c:pt idx="10" formatCode="#,##0.00">
                  <c:v>337884.5</c:v>
                </c:pt>
                <c:pt idx="11" formatCode="#,##0.00">
                  <c:v>45631.7</c:v>
                </c:pt>
                <c:pt idx="12" formatCode="#,##0.00">
                  <c:v>2016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90DB-49B5-A44D-B354171E7919}"/>
            </c:ext>
          </c:extLst>
        </c:ser>
        <c:dLbls>
          <c:showCatName val="1"/>
        </c:dLbls>
      </c:pie3DChart>
      <c:spPr>
        <a:noFill/>
        <a:ln>
          <a:solidFill>
            <a:schemeClr val="accent6">
              <a:lumMod val="40000"/>
              <a:lumOff val="60000"/>
            </a:schemeClr>
          </a:solidFill>
        </a:ln>
        <a:effectLst/>
      </c:spPr>
    </c:plotArea>
    <c:plotVisOnly val="1"/>
    <c:dispBlanksAs val="zero"/>
  </c:chart>
  <c:spPr>
    <a:noFill/>
    <a:ln w="9525" cap="flat" cmpd="sng" algn="ctr">
      <a:solidFill>
        <a:schemeClr val="accent6">
          <a:lumMod val="40000"/>
          <a:lumOff val="6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281689958557878E-2"/>
          <c:y val="6.8072358431909105E-2"/>
          <c:w val="0.91864973940093642"/>
          <c:h val="0.8127427849147365"/>
        </c:manualLayout>
      </c:layout>
      <c:barChart>
        <c:barDir val="col"/>
        <c:grouping val="clustered"/>
        <c:ser>
          <c:idx val="0"/>
          <c:order val="0"/>
          <c:tx>
            <c:strRef>
              <c:f>Лист4!$C$34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893-43DD-8BFE-459D9501E974}"/>
              </c:ext>
            </c:extLst>
          </c:dPt>
          <c:dPt>
            <c:idx val="1"/>
            <c:spPr>
              <a:solidFill>
                <a:srgbClr val="00B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93-43DD-8BFE-459D9501E974}"/>
              </c:ext>
            </c:extLst>
          </c:dPt>
          <c:dLbls>
            <c:dLbl>
              <c:idx val="0"/>
              <c:layout>
                <c:manualLayout>
                  <c:x val="-4.1079372823309476E-3"/>
                  <c:y val="-2.2570081311720086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93-43DD-8BFE-459D9501E974}"/>
                </c:ext>
              </c:extLst>
            </c:dLbl>
            <c:dLbl>
              <c:idx val="1"/>
              <c:layout>
                <c:manualLayout>
                  <c:x val="-3.9123068451331492E-3"/>
                  <c:y val="-6.6554449924851114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93-43DD-8BFE-459D9501E974}"/>
                </c:ext>
              </c:extLst>
            </c:dLbl>
            <c:dLbl>
              <c:idx val="2"/>
              <c:layout>
                <c:manualLayout>
                  <c:x val="-7.9420523323495505E-3"/>
                  <c:y val="-1.721664049906404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893-43DD-8BFE-459D9501E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Лист4!$B$35:$B$37</c:f>
              <c:strCache>
                <c:ptCount val="3"/>
                <c:pt idx="0">
                  <c:v>на 01.01.2019 г.</c:v>
                </c:pt>
                <c:pt idx="1">
                  <c:v>погашение кредита</c:v>
                </c:pt>
                <c:pt idx="2">
                  <c:v>на 01.01.2020 г.</c:v>
                </c:pt>
              </c:strCache>
            </c:strRef>
          </c:cat>
          <c:val>
            <c:numRef>
              <c:f>Лист4!$C$35:$C$37</c:f>
              <c:numCache>
                <c:formatCode>General</c:formatCode>
                <c:ptCount val="3"/>
                <c:pt idx="0">
                  <c:v>18000</c:v>
                </c:pt>
                <c:pt idx="1">
                  <c:v>5000</c:v>
                </c:pt>
                <c:pt idx="2">
                  <c:v>13000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893-43DD-8BFE-459D9501E974}"/>
            </c:ext>
          </c:extLst>
        </c:ser>
        <c:ser>
          <c:idx val="1"/>
          <c:order val="1"/>
          <c:tx>
            <c:strRef>
              <c:f>Лист4!$D$34</c:f>
              <c:strCache>
                <c:ptCount val="1"/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4999999999999981E-2"/>
                  <c:y val="-5.3047226700083988E-18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93-43DD-8BFE-459D9501E974}"/>
                </c:ext>
              </c:extLst>
            </c:dLbl>
            <c:dLbl>
              <c:idx val="1"/>
              <c:layout>
                <c:manualLayout>
                  <c:x val="1.9488430683627808E-2"/>
                  <c:y val="-2.477697409839453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93-43DD-8BFE-459D9501E974}"/>
                </c:ext>
              </c:extLst>
            </c:dLbl>
            <c:dLbl>
              <c:idx val="2"/>
              <c:layout>
                <c:manualLayout>
                  <c:x val="1.3888888888888944E-2"/>
                  <c:y val="-4.6296296296296476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93-43DD-8BFE-459D9501E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212C4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Лист4!$B$35:$B$37</c:f>
              <c:strCache>
                <c:ptCount val="3"/>
                <c:pt idx="0">
                  <c:v>на 01.01.2019 г.</c:v>
                </c:pt>
                <c:pt idx="1">
                  <c:v>погашение кредита</c:v>
                </c:pt>
                <c:pt idx="2">
                  <c:v>на 01.01.2020 г.</c:v>
                </c:pt>
              </c:strCache>
            </c:strRef>
          </c:cat>
          <c:val>
            <c:numRef>
              <c:f>Лист4!$D$35:$D$37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893-43DD-8BFE-459D9501E974}"/>
            </c:ext>
          </c:extLst>
        </c:ser>
        <c:gapWidth val="219"/>
        <c:overlap val="-27"/>
        <c:axId val="108951808"/>
        <c:axId val="108974080"/>
      </c:barChart>
      <c:catAx>
        <c:axId val="10895180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8974080"/>
        <c:crosses val="autoZero"/>
        <c:auto val="1"/>
        <c:lblAlgn val="ctr"/>
        <c:lblOffset val="100"/>
      </c:catAx>
      <c:valAx>
        <c:axId val="108974080"/>
        <c:scaling>
          <c:orientation val="minMax"/>
        </c:scaling>
        <c:delete val="1"/>
        <c:axPos val="l"/>
        <c:numFmt formatCode="General" sourceLinked="1"/>
        <c:tickLblPos val="nextTo"/>
        <c:crossAx val="1089518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Лист2!$B$1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1.3310889984970245E-2"/>
                  <c:y val="-3.42940422877560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2334,8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0BF-44EF-860D-1E0D51E9C25F}"/>
                </c:ext>
              </c:extLst>
            </c:dLbl>
            <c:dLbl>
              <c:idx val="1"/>
              <c:layout>
                <c:manualLayout>
                  <c:x val="-8.7570679281250025E-3"/>
                  <c:y val="-6.36889356772610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5158,4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0BF-44EF-860D-1E0D51E9C25F}"/>
                </c:ext>
              </c:extLst>
            </c:dLbl>
            <c:dLbl>
              <c:idx val="2"/>
              <c:layout>
                <c:manualLayout>
                  <c:x val="-9.9831674887278024E-3"/>
                  <c:y val="-3.429404228775603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2123,4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0BF-44EF-860D-1E0D51E9C2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федеральные</c:v>
                </c:pt>
                <c:pt idx="1">
                  <c:v>областные</c:v>
                </c:pt>
                <c:pt idx="2">
                  <c:v>районные</c:v>
                </c:pt>
              </c:strCache>
            </c:strRef>
          </c:cat>
          <c:val>
            <c:numRef>
              <c:f>Лист2!$B$2:$B$4</c:f>
              <c:numCache>
                <c:formatCode>General</c:formatCode>
                <c:ptCount val="3"/>
                <c:pt idx="0">
                  <c:v>2334.8000000000002</c:v>
                </c:pt>
                <c:pt idx="1">
                  <c:v>5158.8</c:v>
                </c:pt>
                <c:pt idx="2">
                  <c:v>2123.4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0BF-44EF-860D-1E0D51E9C25F}"/>
            </c:ext>
          </c:extLst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66FF33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0"/>
                  <c:y val="-4.409234008425771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2334,8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0BF-44EF-860D-1E0D51E9C25F}"/>
                </c:ext>
              </c:extLst>
            </c:dLbl>
            <c:dLbl>
              <c:idx val="1"/>
              <c:layout>
                <c:manualLayout>
                  <c:x val="1.7251494473323678E-2"/>
                  <c:y val="-3.674380961675927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5158,4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210853764786369"/>
                      <c:h val="7.027848382528631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0BF-44EF-860D-1E0D51E9C25F}"/>
                </c:ext>
              </c:extLst>
            </c:dLbl>
            <c:dLbl>
              <c:idx val="2"/>
              <c:layout>
                <c:manualLayout>
                  <c:x val="4.3552178412924768E-2"/>
                  <c:y val="-4.409234008425770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2123,4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0BF-44EF-860D-1E0D51E9C2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федеральные</c:v>
                </c:pt>
                <c:pt idx="1">
                  <c:v>областные</c:v>
                </c:pt>
                <c:pt idx="2">
                  <c:v>районные</c:v>
                </c:pt>
              </c:strCache>
            </c:strRef>
          </c:cat>
          <c:val>
            <c:numRef>
              <c:f>Лист2!$C$2:$C$4</c:f>
              <c:numCache>
                <c:formatCode>General</c:formatCode>
                <c:ptCount val="3"/>
                <c:pt idx="0">
                  <c:v>2334.8000000000002</c:v>
                </c:pt>
                <c:pt idx="1">
                  <c:v>5158.8</c:v>
                </c:pt>
                <c:pt idx="2">
                  <c:v>2123.4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0BF-44EF-860D-1E0D51E9C25F}"/>
            </c:ext>
          </c:extLst>
        </c:ser>
        <c:shape val="box"/>
        <c:axId val="117240192"/>
        <c:axId val="117241728"/>
        <c:axId val="117202944"/>
      </c:bar3DChart>
      <c:catAx>
        <c:axId val="1172401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241728"/>
        <c:crosses val="autoZero"/>
        <c:auto val="1"/>
        <c:lblAlgn val="ctr"/>
        <c:lblOffset val="100"/>
      </c:catAx>
      <c:valAx>
        <c:axId val="11724172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7240192"/>
        <c:crosses val="autoZero"/>
        <c:crossBetween val="between"/>
      </c:valAx>
      <c:serAx>
        <c:axId val="117202944"/>
        <c:scaling>
          <c:orientation val="minMax"/>
        </c:scaling>
        <c:delete val="1"/>
        <c:axPos val="b"/>
        <c:majorTickMark val="none"/>
        <c:tickLblPos val="nextTo"/>
        <c:crossAx val="117241728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194274011483"/>
          <c:y val="0.83404075243212084"/>
          <c:w val="0.42562828448830631"/>
          <c:h val="8.267371629761670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Лист2!$A$6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4.8991470083570972E-2"/>
                  <c:y val="-5.913994601158171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9454,2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579-4122-AC60-28806AF55D89}"/>
                </c:ext>
              </c:extLst>
            </c:dLbl>
            <c:dLbl>
              <c:idx val="1"/>
              <c:layout>
                <c:manualLayout>
                  <c:x val="6.5321960111428103E-3"/>
                  <c:y val="-6.47606056646409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579-4122-AC60-28806AF55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Лист2!$B$5:$C$5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Лист2!$B$6:$C$6</c:f>
              <c:numCache>
                <c:formatCode>General</c:formatCode>
                <c:ptCount val="2"/>
                <c:pt idx="0">
                  <c:v>600</c:v>
                </c:pt>
                <c:pt idx="1">
                  <c:v>162.80000000000001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579-4122-AC60-28806AF55D89}"/>
            </c:ext>
          </c:extLst>
        </c:ser>
        <c:ser>
          <c:idx val="1"/>
          <c:order val="1"/>
          <c:tx>
            <c:strRef>
              <c:f>Лист2!$A$7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3.2660980055713483E-3"/>
                  <c:y val="-6.33085912974749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9454,2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579-4122-AC60-28806AF55D89}"/>
                </c:ext>
              </c:extLst>
            </c:dLbl>
            <c:dLbl>
              <c:idx val="1"/>
              <c:layout>
                <c:manualLayout>
                  <c:x val="3.2660980055713856E-2"/>
                  <c:y val="-6.47606056646409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579-4122-AC60-28806AF55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Лист2!$B$5:$C$5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Лист2!$B$7:$C$7</c:f>
              <c:numCache>
                <c:formatCode>General</c:formatCode>
                <c:ptCount val="2"/>
                <c:pt idx="0">
                  <c:v>600</c:v>
                </c:pt>
                <c:pt idx="1">
                  <c:v>162.4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579-4122-AC60-28806AF55D89}"/>
            </c:ext>
          </c:extLst>
        </c:ser>
        <c:shape val="box"/>
        <c:axId val="117285248"/>
        <c:axId val="117286784"/>
        <c:axId val="0"/>
      </c:bar3DChart>
      <c:catAx>
        <c:axId val="1172852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7286784"/>
        <c:crosses val="autoZero"/>
        <c:auto val="1"/>
        <c:lblAlgn val="ctr"/>
        <c:lblOffset val="100"/>
      </c:catAx>
      <c:valAx>
        <c:axId val="11728678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1728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281689958557878E-2"/>
          <c:y val="6.8072358431909105E-2"/>
          <c:w val="0.95890790930090208"/>
          <c:h val="0.8127427849147365"/>
        </c:manualLayout>
      </c:layout>
      <c:barChart>
        <c:barDir val="col"/>
        <c:grouping val="clustered"/>
        <c:ser>
          <c:idx val="0"/>
          <c:order val="0"/>
          <c:tx>
            <c:strRef>
              <c:f>Лист4!$C$34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1.9444444444444441E-2"/>
                  <c:y val="-9.2592592592593073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42-40B0-8F83-3C44C96C3A7B}"/>
                </c:ext>
              </c:extLst>
            </c:dLbl>
            <c:dLbl>
              <c:idx val="1"/>
              <c:layout>
                <c:manualLayout>
                  <c:x val="-2.500000000000005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42-40B0-8F83-3C44C96C3A7B}"/>
                </c:ext>
              </c:extLst>
            </c:dLbl>
            <c:dLbl>
              <c:idx val="2"/>
              <c:layout>
                <c:manualLayout>
                  <c:x val="-1.9444444444444445E-2"/>
                  <c:y val="-1.3888888888888935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42-40B0-8F83-3C44C96C3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Лист4!$B$35:$B$37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Лист4!$C$35:$C$37</c:f>
              <c:numCache>
                <c:formatCode>General</c:formatCode>
                <c:ptCount val="3"/>
                <c:pt idx="0">
                  <c:v>545812.97</c:v>
                </c:pt>
                <c:pt idx="1">
                  <c:v>554135.47</c:v>
                </c:pt>
                <c:pt idx="2">
                  <c:v>660566.99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D42-40B0-8F83-3C44C96C3A7B}"/>
            </c:ext>
          </c:extLst>
        </c:ser>
        <c:ser>
          <c:idx val="1"/>
          <c:order val="1"/>
          <c:tx>
            <c:strRef>
              <c:f>Лист4!$D$34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4999999999999981E-2"/>
                  <c:y val="-5.3047226700083903E-18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D42-40B0-8F83-3C44C96C3A7B}"/>
                </c:ext>
              </c:extLst>
            </c:dLbl>
            <c:dLbl>
              <c:idx val="1"/>
              <c:layout>
                <c:manualLayout>
                  <c:x val="1.9488430683627801E-2"/>
                  <c:y val="-2.4776974098394532E-2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42-40B0-8F83-3C44C96C3A7B}"/>
                </c:ext>
              </c:extLst>
            </c:dLbl>
            <c:dLbl>
              <c:idx val="2"/>
              <c:layout>
                <c:manualLayout>
                  <c:x val="1.3888888888888935E-2"/>
                  <c:y val="-4.6296296296296441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42-40B0-8F83-3C44C96C3A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212C4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Лист4!$B$35:$B$37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Лист4!$D$35:$D$37</c:f>
              <c:numCache>
                <c:formatCode>General</c:formatCode>
                <c:ptCount val="3"/>
                <c:pt idx="0">
                  <c:v>543381.85000000044</c:v>
                </c:pt>
                <c:pt idx="1">
                  <c:v>549442.14</c:v>
                </c:pt>
                <c:pt idx="2">
                  <c:v>647639.39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D42-40B0-8F83-3C44C96C3A7B}"/>
            </c:ext>
          </c:extLst>
        </c:ser>
        <c:gapWidth val="219"/>
        <c:overlap val="-27"/>
        <c:axId val="123137408"/>
        <c:axId val="123625856"/>
      </c:barChart>
      <c:catAx>
        <c:axId val="12313740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3625856"/>
        <c:crosses val="autoZero"/>
        <c:auto val="1"/>
        <c:lblAlgn val="ctr"/>
        <c:lblOffset val="100"/>
      </c:catAx>
      <c:valAx>
        <c:axId val="123625856"/>
        <c:scaling>
          <c:orientation val="minMax"/>
        </c:scaling>
        <c:delete val="1"/>
        <c:axPos val="l"/>
        <c:numFmt formatCode="General" sourceLinked="1"/>
        <c:tickLblPos val="nextTo"/>
        <c:crossAx val="1231374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458706882810207"/>
          <c:y val="0.94072417879494852"/>
          <c:w val="0.37060480598774242"/>
          <c:h val="5.927582120505130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046161537606947E-2"/>
          <c:y val="1.7155669572067742E-2"/>
          <c:w val="0.95590767692478673"/>
          <c:h val="0.73909919099898025"/>
        </c:manualLayout>
      </c:layout>
      <c:barChart>
        <c:barDir val="col"/>
        <c:grouping val="clustered"/>
        <c:ser>
          <c:idx val="0"/>
          <c:order val="0"/>
          <c:tx>
            <c:strRef>
              <c:f>Лист4!$B$35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rgbClr val="0070C0"/>
              </a:solidFill>
            </a:ln>
            <a:effectLst/>
          </c:spPr>
          <c:dPt>
            <c:idx val="0"/>
            <c:spPr>
              <a:solidFill>
                <a:srgbClr val="0070C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35E-43FC-ADE1-3ACDC1369EF2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637355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5E-43FC-ADE1-3ACDC1369EF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640094</a:t>
                    </a:r>
                    <a:endParaRPr lang="en-US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5E-43FC-ADE1-3ACDC1369EF2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Лист4!$C$34:$D$34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Лист4!$C$35:$D$35</c:f>
              <c:numCache>
                <c:formatCode>General</c:formatCode>
                <c:ptCount val="2"/>
                <c:pt idx="0">
                  <c:v>637</c:v>
                </c:pt>
                <c:pt idx="1">
                  <c:v>640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35E-43FC-ADE1-3ACDC1369EF2}"/>
            </c:ext>
          </c:extLst>
        </c:ser>
        <c:ser>
          <c:idx val="1"/>
          <c:order val="1"/>
          <c:tx>
            <c:strRef>
              <c:f>Лист4!$B$36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644328</a:t>
                    </a:r>
                    <a:endParaRPr lang="en-US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5E-43FC-ADE1-3ACDC1369EF2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630459</a:t>
                    </a:r>
                    <a:endParaRPr lang="en-US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5E-43FC-ADE1-3ACDC1369EF2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Лист4!$C$34:$D$34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Лист4!$C$36:$D$36</c:f>
              <c:numCache>
                <c:formatCode>General</c:formatCode>
                <c:ptCount val="2"/>
                <c:pt idx="0">
                  <c:v>644</c:v>
                </c:pt>
                <c:pt idx="1">
                  <c:v>630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35E-43FC-ADE1-3ACDC1369EF2}"/>
            </c:ext>
          </c:extLst>
        </c:ser>
        <c:dLbls>
          <c:showVal val="1"/>
        </c:dLbls>
        <c:overlap val="-25"/>
        <c:axId val="124206464"/>
        <c:axId val="124212352"/>
      </c:barChart>
      <c:catAx>
        <c:axId val="1242064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4212352"/>
        <c:crosses val="autoZero"/>
        <c:auto val="1"/>
        <c:lblAlgn val="ctr"/>
        <c:lblOffset val="100"/>
      </c:catAx>
      <c:valAx>
        <c:axId val="12421235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24206464"/>
        <c:crosses val="autoZero"/>
        <c:crossBetween val="between"/>
        <c:minorUnit val="200"/>
      </c:valAx>
      <c:spPr>
        <a:effectLst/>
      </c:spPr>
    </c:plotArea>
    <c:legend>
      <c:legendPos val="t"/>
      <c:layout>
        <c:manualLayout>
          <c:xMode val="edge"/>
          <c:yMode val="edge"/>
          <c:x val="0.38493828968498484"/>
          <c:y val="0.92986713597479054"/>
          <c:w val="0.23012342063003097"/>
          <c:h val="7.013286402520937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0.11939</cdr:y>
    </cdr:from>
    <cdr:to>
      <cdr:x>0.20787</cdr:x>
      <cdr:y>0.4215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0" y="572400"/>
          <a:ext cx="1677357" cy="144842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lnSpc>
              <a:spcPts val="1100"/>
            </a:lnSpc>
            <a:defRPr sz="1000"/>
          </a:pPr>
          <a:endParaRPr lang="ru-RU" sz="1400" dirty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Безвозмездные поступления - </a:t>
          </a: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461177,2</a:t>
          </a:r>
          <a:endParaRPr lang="ru-RU" sz="160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0.7433</cdr:x>
      <cdr:y>0.14306</cdr:y>
    </cdr:from>
    <cdr:to>
      <cdr:x>1</cdr:x>
      <cdr:y>0.38869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997872" y="737643"/>
          <a:ext cx="2071390" cy="1266527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Налоговые </a:t>
          </a:r>
          <a:r>
            <a:rPr lang="ru-RU" sz="16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доходы </a:t>
          </a:r>
          <a:endParaRPr lang="ru-RU" sz="1600" b="0" i="0" u="none" strike="noStrike" baseline="0" dirty="0" smtClean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191383,3</a:t>
          </a:r>
          <a:endParaRPr lang="ru-RU" sz="12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0.29711</cdr:x>
      <cdr:y>0.78169</cdr:y>
    </cdr:from>
    <cdr:to>
      <cdr:x>0.5162</cdr:x>
      <cdr:y>1</cdr:y>
    </cdr:to>
    <cdr:sp macro="" textlink="">
      <cdr:nvSpPr>
        <cdr:cNvPr id="11" name="Скругленный прямоугольник 10"/>
        <cdr:cNvSpPr/>
      </cdr:nvSpPr>
      <cdr:spPr>
        <a:xfrm xmlns:a="http://schemas.openxmlformats.org/drawingml/2006/main">
          <a:off x="2397472" y="4030515"/>
          <a:ext cx="1767861" cy="112564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Неналоговые доходы </a:t>
          </a:r>
          <a:endParaRPr lang="ru-RU" sz="1600" b="0" i="0" u="none" strike="noStrike" baseline="0" dirty="0" smtClean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10566,3</a:t>
          </a:r>
          <a:endParaRPr lang="ru-RU" sz="12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0.20787</cdr:x>
      <cdr:y>0.28109</cdr:y>
    </cdr:from>
    <cdr:to>
      <cdr:x>0.35774</cdr:x>
      <cdr:y>0.36853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 flipV="1">
          <a:off x="1677392" y="1449332"/>
          <a:ext cx="1209340" cy="45085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0.5162</cdr:x>
      <cdr:y>0.70527</cdr:y>
    </cdr:from>
    <cdr:to>
      <cdr:x>0.61167</cdr:x>
      <cdr:y>0.89085</cdr:y>
    </cdr:to>
    <cdr:cxnSp macro="">
      <cdr:nvCxnSpPr>
        <cdr:cNvPr id="13" name="Прямая соединительная линия 12"/>
        <cdr:cNvCxnSpPr>
          <a:stCxn xmlns:a="http://schemas.openxmlformats.org/drawingml/2006/main" id="11" idx="3"/>
        </cdr:cNvCxnSpPr>
      </cdr:nvCxnSpPr>
      <cdr:spPr>
        <a:xfrm xmlns:a="http://schemas.openxmlformats.org/drawingml/2006/main" flipV="1">
          <a:off x="4165333" y="3636483"/>
          <a:ext cx="770372" cy="9568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0.72545</cdr:x>
      <cdr:y>0.39165</cdr:y>
    </cdr:from>
    <cdr:to>
      <cdr:x>0.85038</cdr:x>
      <cdr:y>0.52117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V="1">
          <a:off x="5853856" y="2019429"/>
          <a:ext cx="1008112" cy="6678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algn="r"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8FAF5C6-5897-402C-A738-E407DA2250DA}" type="datetimeFigureOut">
              <a:rPr lang="ru-RU"/>
              <a:pPr>
                <a:defRPr/>
              </a:pPr>
              <a:t>29.06.2020</a:t>
            </a:fld>
            <a:endParaRPr lang="ru-RU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fld id="{952E4A03-B497-4ED6-B4E7-570476360D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88074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algn="r"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C94C63D-5BB2-4E8A-8CEE-3A2F3EE28947}" type="datetimeFigureOut">
              <a:rPr lang="ru-RU"/>
              <a:pPr>
                <a:defRPr/>
              </a:pPr>
              <a:t>29.06.2020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6463" y="739775"/>
            <a:ext cx="4927600" cy="3697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fld id="{8D0D6438-C666-4C7F-93DF-F8C8F2153B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752859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D6438-C666-4C7F-93DF-F8C8F2153B63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89338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AB99D7AB-D9A3-400E-98E7-D7ED6DF2BCD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DBE51-D90C-40FC-92C0-D22652CFBAFD}" type="datetimeFigureOut">
              <a:rPr lang="ru-RU"/>
              <a:pPr>
                <a:defRPr/>
              </a:pPr>
              <a:t>29.06.2020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C85B2358-9928-4E96-973B-DF2B76AE450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67A22-6155-45DA-8533-534BB8B4DA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F019E-B22E-451C-9B98-8260999E02A7}" type="datetimeFigureOut">
              <a:rPr lang="ru-RU"/>
              <a:pPr>
                <a:defRPr/>
              </a:pPr>
              <a:t>29.06.2020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534B5-2AD6-46DC-9CB0-6E42BCCBEC9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4A779639-E4C8-4919-90E2-F078E8C8E8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04EFA-F1F2-4AE9-B65B-CE3416CCFAE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E3A25-8D66-4F52-96EE-C966ED357463}" type="datetimeFigureOut">
              <a:rPr lang="ru-RU"/>
              <a:pPr>
                <a:defRPr/>
              </a:pPr>
              <a:t>29.06.2020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7EB00-4623-4525-BAD5-0249A108DDB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B3B0F-2072-4925-B0DE-7ED4A39139D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12630-E174-4302-9892-24A46D1CADC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33739-CDC6-4781-8D5F-93BAD43F11F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E6F3FA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38E27"/>
                </a:solidFill>
              </a:defRPr>
            </a:lvl1pPr>
          </a:lstStyle>
          <a:p>
            <a:fld id="{4FBD378B-DAD3-419C-B0EE-97AF8913542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1" r:id="rId1"/>
    <p:sldLayoutId id="2147485922" r:id="rId2"/>
    <p:sldLayoutId id="2147485923" r:id="rId3"/>
    <p:sldLayoutId id="2147485924" r:id="rId4"/>
    <p:sldLayoutId id="2147485925" r:id="rId5"/>
    <p:sldLayoutId id="2147485926" r:id="rId6"/>
    <p:sldLayoutId id="2147485927" r:id="rId7"/>
    <p:sldLayoutId id="2147485928" r:id="rId8"/>
    <p:sldLayoutId id="2147485929" r:id="rId9"/>
    <p:sldLayoutId id="2147485930" r:id="rId10"/>
  </p:sldLayoutIdLst>
  <p:transition spd="med" advClick="0">
    <p:wheel spokes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5.jpeg"/><Relationship Id="rId7" Type="http://schemas.openxmlformats.org/officeDocument/2006/relationships/chart" Target="../charts/chart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78363" y="5949950"/>
            <a:ext cx="44656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1" hangingPunct="1"/>
            <a:endParaRPr lang="ru-RU" altLang="ru-RU" sz="2300" b="1">
              <a:solidFill>
                <a:srgbClr val="5E2D37"/>
              </a:solidFill>
              <a:latin typeface="Verdana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19700" y="6092825"/>
            <a:ext cx="3683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1" hangingPunct="1">
              <a:defRPr/>
            </a:pPr>
            <a:endParaRPr lang="ru-RU" sz="2300" b="1" dirty="0">
              <a:solidFill>
                <a:srgbClr val="5E2D3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102897" y="543461"/>
            <a:ext cx="7776876" cy="59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«Бюджет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граждан </a:t>
            </a:r>
          </a:p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Тоншаевского муниципального района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67544" y="5229200"/>
            <a:ext cx="8072437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spAutoFit/>
          </a:bodyPr>
          <a:lstStyle/>
          <a:p>
            <a:pPr algn="ctr"/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подготовлен на основании проекта решения Земского собрания Тоншаевского муниципального района</a:t>
            </a:r>
            <a:endParaRPr lang="ru-RU" altLang="ru-RU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исполнении районного бюджета Тоншаевского муниципального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altLang="ru-RU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5" descr="Рисунок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0806" y="1412776"/>
            <a:ext cx="493413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rgbClr val="3399FF">
                <a:alpha val="40000"/>
              </a:srgbClr>
            </a:glow>
          </a:effectLst>
          <a:scene3d>
            <a:camera prst="obliqueBottomLeft">
              <a:rot lat="0" lon="21299999" rev="0"/>
            </a:camera>
            <a:lightRig rig="threePt" dir="t"/>
          </a:scene3d>
          <a:sp3d>
            <a:bevelT/>
          </a:sp3d>
        </p:spPr>
      </p:pic>
      <p:pic>
        <p:nvPicPr>
          <p:cNvPr id="11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692697"/>
            <a:ext cx="756084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Уважаемые жители Тоншаевского района!</a:t>
            </a:r>
          </a:p>
          <a:p>
            <a:pPr algn="ctr" eaLnBrk="1" hangingPunct="1">
              <a:defRPr/>
            </a:pPr>
            <a:endParaRPr lang="ru-RU" sz="1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В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целях реализации принципа прозрачности, открытости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районного бюджета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 информирования жителей о расходовании средств бюджета разработан 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» по исполнению бюджета Тоншаевского муниципального района Нижегородской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области за 2019 год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defRPr/>
            </a:pPr>
            <a:endParaRPr lang="ru-RU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Представленная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позволит вам составить представление: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1. об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источниках формирования доходов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 района,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2.  о направлениях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расходования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бюджетных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</a:p>
          <a:p>
            <a:pPr algn="just" eaLnBrk="1" hangingPunct="1">
              <a:defRPr/>
            </a:pP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2019 году,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сделать выводы об эффективности использования бюджетных средств.</a:t>
            </a: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5214950"/>
            <a:ext cx="4104456" cy="134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type="body" idx="4294967295"/>
          </p:nvPr>
        </p:nvSpPr>
        <p:spPr>
          <a:xfrm>
            <a:off x="1475656" y="620687"/>
            <a:ext cx="6992838" cy="429175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2200" b="1" i="1" dirty="0" smtClean="0">
                <a:solidFill>
                  <a:schemeClr val="tx1"/>
                </a:solidFill>
                <a:latin typeface="Times New Roman" pitchFamily="18" charset="0"/>
              </a:rPr>
              <a:t>Исполнение бюджета</a:t>
            </a:r>
            <a:r>
              <a:rPr lang="ru-RU" altLang="ru-RU" sz="2400" b="1" i="1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</a:rPr>
              <a:t>–</a:t>
            </a:r>
            <a:r>
              <a:rPr lang="ru-RU" altLang="ru-RU" sz="2800" b="1" i="1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</a:rPr>
              <a:t>процесс сбора и учета доходов и осуществление расходов на основе сводной бюджетной росписи и кассового плана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ru-RU" altLang="ru-RU" sz="2000" b="1" i="1" dirty="0" smtClean="0">
              <a:solidFill>
                <a:srgbClr val="CC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2200" b="1" i="1" dirty="0" smtClean="0">
                <a:solidFill>
                  <a:schemeClr val="tx1"/>
                </a:solidFill>
                <a:latin typeface="Times New Roman" pitchFamily="18" charset="0"/>
              </a:rPr>
              <a:t>Основные этапы исполнения бюджета:</a:t>
            </a:r>
            <a:r>
              <a:rPr lang="ru-RU" alt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ru-RU" altLang="ru-RU" sz="2000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</a:rPr>
              <a:t>   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30742" y="2400149"/>
            <a:ext cx="2736304" cy="3744416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</a:rPr>
              <a:t>исполнение бюджета по доходам (обеспечение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утвержденными бюджетными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назначениями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2400149"/>
            <a:ext cx="2664296" cy="3744416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исполнение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</a:rPr>
              <a:t>бюджета по расходам (обеспечение последовательного финансирования мероприятий, предусмотренных решением о бюджете, в пределах утвержденных сумм с целью исполнения принятых муниципальным образованием расходных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обязательств 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162402" y="226219"/>
            <a:ext cx="3765873" cy="5032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endParaRPr lang="ru-RU" altLang="ru-RU" sz="1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59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 sz="1600" b="1">
              <a:latin typeface="Times New Roman" pitchFamily="18" charset="0"/>
            </a:endParaRP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424690" y="469877"/>
            <a:ext cx="6480720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ДОХОДЫ БЮДЖЕТА</a:t>
            </a:r>
            <a:r>
              <a:rPr lang="ru-RU" altLang="ru-RU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это безвозмездные и безвозвратные поступления денежных средств в бюджет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83568" y="1556792"/>
            <a:ext cx="2006876" cy="4999082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уплаты налогов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установленные Налоговым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Кодексом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области 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Решениями земского собрания Тоншаевского муниципального района Нижегородской области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налоги.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12191" y="1587652"/>
            <a:ext cx="2185727" cy="4937362"/>
          </a:xfrm>
          <a:prstGeom prst="round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уплаты пошлин и сборов, установленных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РФ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нормативными правовыми актами Тоншаевского муниципального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 продажи муниципального имущества и земли;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негативное воздействие на окружающую среду;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 за нарушение законодательства;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неналоговые доходы.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8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9780" y="1556792"/>
            <a:ext cx="2014628" cy="4968222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93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других бюджетов бюджетной системы, граждан и организаций (межбюджетные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в виде дотаций,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субсидий, субвенций и иных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трансфертов, а также поступления от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и юридических лиц (кроме налоговых 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неналоговых доходов)</a:t>
            </a:r>
            <a:endParaRPr lang="ru-RU" sz="1800" dirty="0"/>
          </a:p>
        </p:txBody>
      </p:sp>
      <p:pic>
        <p:nvPicPr>
          <p:cNvPr id="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78845792"/>
              </p:ext>
            </p:extLst>
          </p:nvPr>
        </p:nvGraphicFramePr>
        <p:xfrm>
          <a:off x="590352" y="1463576"/>
          <a:ext cx="8069262" cy="4794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13753" y="45546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ДОХОДОВ КОНСОЛИДИРОВАННОГО БЮДЖЕТА 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ГОД,ТЫС.РУБ.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96733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Диаграмма 4"/>
          <p:cNvGraphicFramePr>
            <a:graphicFrameLocks/>
          </p:cNvGraphicFramePr>
          <p:nvPr/>
        </p:nvGraphicFramePr>
        <p:xfrm>
          <a:off x="1357313" y="2089150"/>
          <a:ext cx="6427787" cy="3792538"/>
        </p:xfrm>
        <a:graphic>
          <a:graphicData uri="http://schemas.openxmlformats.org/presentationml/2006/ole">
            <p:oleObj spid="_x0000_s21783" r:id="rId3" imgW="8571719" imgH="5054022" progId="">
              <p:embed/>
            </p:oleObj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57313" y="142852"/>
            <a:ext cx="684076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НАЛОГОВЫЕ И НЕНАЛОГОВЫЕ ДОХОДЫ КОНСОЛИДИРОВАННОГО БЮДЖЕТА ЗА 2019 ГОД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6685347"/>
              </p:ext>
            </p:extLst>
          </p:nvPr>
        </p:nvGraphicFramePr>
        <p:xfrm>
          <a:off x="714348" y="785794"/>
          <a:ext cx="7920880" cy="5897480"/>
        </p:xfrm>
        <a:graphic>
          <a:graphicData uri="http://schemas.openxmlformats.org/drawingml/2006/table">
            <a:tbl>
              <a:tblPr/>
              <a:tblGrid>
                <a:gridCol w="40562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47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19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779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9829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59" marR="5359" marT="53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31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5359" marR="5359" marT="53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36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131784,2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153341,1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159231,1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23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 по подакцизным товарам (продукции)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11947,3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12088,2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13181,3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4 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398,2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5099,7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5371,1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692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2,8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12,7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12,8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672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  <a:endParaRPr lang="ru-RU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3159,3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3153,6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3433,4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672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7560,8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7533,8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7662,4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02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1611,6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1901,6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2483,1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312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по отмененным налогам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4358,7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4848,7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5541,4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государственной власти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1756,0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2226,7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2645,1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муниципальных районов 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41,0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63,2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589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219,5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189,7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192,8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39876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имущества, находящегося в оперативном управлении учреждений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9020,0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Доходы    от    продажи    земельных    участков, находящихся в государственной и муниципальной собственности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574,0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1120,7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23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875,0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877,0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1002,9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42852"/>
            <a:ext cx="77048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КОНСОЛИДИРОВАННОГО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ЗА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67255699"/>
              </p:ext>
            </p:extLst>
          </p:nvPr>
        </p:nvGraphicFramePr>
        <p:xfrm>
          <a:off x="785786" y="714357"/>
          <a:ext cx="7920881" cy="6074535"/>
        </p:xfrm>
        <a:graphic>
          <a:graphicData uri="http://schemas.openxmlformats.org/drawingml/2006/table">
            <a:tbl>
              <a:tblPr/>
              <a:tblGrid>
                <a:gridCol w="44142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65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908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92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149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69" marR="6269" marT="62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72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269" marR="6269" marT="62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83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125887,7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125887,7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125887,7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15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дотации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софинансирование капитальных вложений в объекты муниципальной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собственности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1641,7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1641,7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05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образований на обеспечение мероприятий по переселению граждан из аварийного жилищного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фонда,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21269,4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21269,4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30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обеспечение мероприятий по переселению граждан из аварийного жилищного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фонда,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 счет средств бюджетов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924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государственную поддержку малого и среднего предпринимательства, включая крестьянские (фермерские) хозяйства, а также на реализацию мероприятий по поддержке молодежного предпринимательства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99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муниципальных районов на реализацию программ формирования современной городской среды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5137,5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5137,5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5137,5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6528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на обеспечение развития и укрепления материально-технической базы домов культуры в населенных пунктах с числом жителей до 50 тысяч человек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895,1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895,1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679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056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субсидии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18524,5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19046,4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38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выполнение передаваемых полномочий субъектов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240991,4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240991,0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99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4542,8</a:t>
                      </a:r>
                      <a:endParaRPr lang="ru-RU" sz="105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3371,1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3371,1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301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образований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7145,9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7058,5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7058,5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099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7603" y="214290"/>
            <a:ext cx="74168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БЕЗВОЗМЕЗДНЫЕ ПОСТУПЛЕНИЯ КОНСОЛИДИРОВАННОГО БЮДЖЕТА ЗА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2208251"/>
              </p:ext>
            </p:extLst>
          </p:nvPr>
        </p:nvGraphicFramePr>
        <p:xfrm>
          <a:off x="683566" y="857232"/>
          <a:ext cx="7848873" cy="5795883"/>
        </p:xfrm>
        <a:graphic>
          <a:graphicData uri="http://schemas.openxmlformats.org/drawingml/2006/table">
            <a:tbl>
              <a:tblPr/>
              <a:tblGrid>
                <a:gridCol w="43636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5298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6185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  <a:p>
                      <a:pPr algn="l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3" marR="6613" marT="66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осуществление полномочий по обеспечению жильем отдельных категорий граждан, установленных Федеральным законом от 12 января 1995 года № 5-ФЗ "О ветеранах"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79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оказание несвязанной поддержки сельскохозяйственным товаропроизводителям в области растениеводства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</a:rPr>
                        <a:t>2724,7</a:t>
                      </a:r>
                      <a:endParaRPr lang="ru-RU" sz="105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2483,0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2483,0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повышение продуктивности в молочном скотоводстве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муниципальных районов на содействие достижению целевых показателей региональных программ развития агропромышленного комплекса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646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трансферты, передаваемые бюджетам муниципальных районов для компенсации дополнительных расходов, возникших в результате решений, принятых органами власти другого уровня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25243,5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25243,5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569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трансферты, передаваемые бюджетам муниципальных районов за достижение показателей деятельности органов исполнительной власти субъектов Российской Федерации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402,9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5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межбюджетные трансферты, передаваемые бюджетам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976,7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5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от негосударственных организаций в бюджеты сельских поселений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203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от негосударственных организаций в бюджеты городских поселений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502,8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502,8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5748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в бюджеты сельских поселений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в бюджеты городских поселений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253,9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253,9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78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муниципальных районов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-2103,4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-2103,4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2779340"/>
      </p:ext>
    </p:extLst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2"/>
          <p:cNvSpPr>
            <a:spLocks noChangeArrowheads="1"/>
          </p:cNvSpPr>
          <p:nvPr/>
        </p:nvSpPr>
        <p:spPr bwMode="auto">
          <a:xfrm>
            <a:off x="1542903" y="571187"/>
            <a:ext cx="6682561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ПО ДОХОДАМ ЗА 2017-2019 ГОД, 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8032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43608" y="19168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413" y="5523096"/>
            <a:ext cx="825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консолидированный бюджет Тоншаевского муниципального района по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в сумме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663126,9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101,47%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плановым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назначениям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44855135"/>
              </p:ext>
            </p:extLst>
          </p:nvPr>
        </p:nvGraphicFramePr>
        <p:xfrm>
          <a:off x="1259632" y="1340768"/>
          <a:ext cx="6767884" cy="4095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0768"/>
            <a:ext cx="82809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</a:t>
            </a:r>
          </a:p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2019 ГОДУ, ТЫС.РУБ.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32669499"/>
              </p:ext>
            </p:extLst>
          </p:nvPr>
        </p:nvGraphicFramePr>
        <p:xfrm>
          <a:off x="251520" y="1556792"/>
          <a:ext cx="842493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6423" y="232887"/>
            <a:ext cx="6417071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398210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РАСХОДАХ КОНСОЛИДИРОВАННОГО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РАЗДЕЛАМ И ПОДРАЗДЕЛАМ ЗА 2019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тысяч рублей </a:t>
            </a:r>
            <a:endParaRPr lang="ru-RU" sz="1600" dirty="0"/>
          </a:p>
        </p:txBody>
      </p:sp>
      <p:pic>
        <p:nvPicPr>
          <p:cNvPr id="2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3026936"/>
              </p:ext>
            </p:extLst>
          </p:nvPr>
        </p:nvGraphicFramePr>
        <p:xfrm>
          <a:off x="683568" y="1196754"/>
          <a:ext cx="8064896" cy="548052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8171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399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46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1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6892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расходов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8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83474,6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81114,7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28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33096,6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895350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32289,4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28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финансовых, налоговых и органов финансового (финансово-бюджетного) надзора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tabLst>
                          <a:tab pos="0" algn="l"/>
                        </a:tabLst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10969,4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10451,4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1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Резервные фонды 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30883,8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30094,8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5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61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10213,3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9688,4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6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5192,9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4937,2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1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5020,4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4751,2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213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43052,1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42000,1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5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9677,3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9676,9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20055,0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19321,4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9750,7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9504,2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8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85905,5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77205,4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25865,0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19611,8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34543,7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32945,6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1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25223,4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24378,9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728" y="428604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РАСХОДАХ КОНСОЛИДИРОВАННОГО БЮДЖЕТА ПО РАЗДЕЛАМ И ПОДРАЗДЕЛАМ ЗА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тысяч рублей (продолжение)</a:t>
            </a:r>
            <a:endParaRPr lang="ru-RU" sz="16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5391104"/>
              </p:ext>
            </p:extLst>
          </p:nvPr>
        </p:nvGraphicFramePr>
        <p:xfrm>
          <a:off x="714347" y="1196752"/>
          <a:ext cx="8034117" cy="5304629"/>
        </p:xfrm>
        <a:graphic>
          <a:graphicData uri="http://schemas.openxmlformats.org/drawingml/2006/table">
            <a:tbl>
              <a:tblPr/>
              <a:tblGrid>
                <a:gridCol w="47588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675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46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31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394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расходов</a:t>
                      </a:r>
                    </a:p>
                  </a:txBody>
                  <a:tcPr marL="7849" marR="7849" marT="784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Назначено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окружающей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1765,1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Сбор, удаление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отходов и очистка сточных вод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338018,3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337884,5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105342,3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105274,8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185896,2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185850,0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14217,4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14217,4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9030,5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9030,5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23531,8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23511,8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37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 и кинематография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74571,8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74535,0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55656,9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55656,9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17112,5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17037,9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2420,7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661,9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640,4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3335,1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печать и издательства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736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3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трансферты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бюджетам муниципальных образований общего характера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45631,7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45631,7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 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45631,7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45631,7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92732239"/>
      </p:ext>
    </p:extLst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5572140"/>
            <a:ext cx="80648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 кредит в сумме 5000 тысяч рублей 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441149"/>
            <a:ext cx="61926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ОБСЛУЖИВАНИЕ МУНИЦИПАЛЬНОГО ДОЛГА В 2019 ГОДУ, ТЫС.РУБ.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03743561"/>
              </p:ext>
            </p:extLst>
          </p:nvPr>
        </p:nvGraphicFramePr>
        <p:xfrm>
          <a:off x="1187624" y="1340768"/>
          <a:ext cx="66247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bject 14"/>
          <p:cNvSpPr txBox="1">
            <a:spLocks noChangeArrowheads="1"/>
          </p:cNvSpPr>
          <p:nvPr/>
        </p:nvSpPr>
        <p:spPr bwMode="auto">
          <a:xfrm>
            <a:off x="971600" y="514778"/>
            <a:ext cx="73882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2019 ГОДУ (ТЫС. РУБ.)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84286218"/>
              </p:ext>
            </p:extLst>
          </p:nvPr>
        </p:nvGraphicFramePr>
        <p:xfrm>
          <a:off x="361055" y="1124745"/>
          <a:ext cx="8568257" cy="4791722"/>
        </p:xfrm>
        <a:graphic>
          <a:graphicData uri="http://schemas.openxmlformats.org/drawingml/2006/table">
            <a:tbl>
              <a:tblPr/>
              <a:tblGrid>
                <a:gridCol w="4567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34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26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49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611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расходов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2019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произведенные расходы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11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Тоншаевского муниципального района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период 2015-2020 годов»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336519,85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336386,07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культуры Тоншаевского муниципального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 на 2018-2020 годы»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78697,24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78660,44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агропромышленного комплекса Тоншаевского муниципального района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период 2015-2020 годов»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9454,16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9454,16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«Защита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населения и территорий от чрезвычайных ситуаций, обеспечение пожарной безопасности и безопасности людей на водных объектах в Тоншаевском муниципальном районе Нижегородской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7238,60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6966,01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96,28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 имуществом Тоншаевского муниципального района 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2018-2020 года»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2544,59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2530,13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99,43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71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муниципальными финансами Тоншаевского муниципального района Нижегородской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2018-2020 года»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69905,33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69387,30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«Содействие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занятости населения Тоншаевского муниципального района Нижегородской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 2016 -2020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528,72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498,85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94,35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предпринимательства и туризма Тоншаевского муниципального района Нижегородской области  на 2017-2018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8425,5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8425,5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«Обеспечение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 Тоншаевского муниципального района Нижегородской области доступным и комфортным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жильем на период до 2024 года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24304,75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18064,34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74,32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«Развитие физической культуры, спорта и молодежной политики в Тоншаевском муниципальном районе Нижегородской области»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739,82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bject 14"/>
          <p:cNvSpPr txBox="1">
            <a:spLocks noChangeArrowheads="1"/>
          </p:cNvSpPr>
          <p:nvPr/>
        </p:nvSpPr>
        <p:spPr bwMode="auto">
          <a:xfrm>
            <a:off x="179512" y="424990"/>
            <a:ext cx="853244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2019 ГОДУ (ТЫС. РУБ.)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8491848"/>
              </p:ext>
            </p:extLst>
          </p:nvPr>
        </p:nvGraphicFramePr>
        <p:xfrm>
          <a:off x="357158" y="928670"/>
          <a:ext cx="8610675" cy="4979119"/>
        </p:xfrm>
        <a:graphic>
          <a:graphicData uri="http://schemas.openxmlformats.org/drawingml/2006/table">
            <a:tbl>
              <a:tblPr/>
              <a:tblGrid>
                <a:gridCol w="43577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432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09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расходов в 2019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произведенные расходы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«Профилактика насилия и жестокого обращения с детьми, безнадзорности и правонарушений несовершеннолетних в Тоншаевском муниципальном  районе» на 2015-2020 годы»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«Формирование современной городской среды на территории Тоншаевского района на 2018-2022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5737,48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5737,48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«Профилактика преступлений и иных правонарушений в Тоншаевском муниципальном районе на 2016-2020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«Профилактика терроризма и экстремизма на территории Тоншаевского муниципального района на 2017-2020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125,44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75,44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60,14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«Комплексные меры противодействия  злоупотреблению наркотиками и их незаконному обороту на 2016 - 2018 годы»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«Повышение безопасности дорожного движения в Тоншаевском муниципальном районе Нижегородской области»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25,00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25,00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«Устройство контейнерных площадок на территории Тоншаевского муниципального района Нижегородской области на 2019-2021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4518,14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4447,51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98,44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«Использование и охрана земель сельскохозяйственного назначения на территории Тоншаевского муниципального района на 2017-2021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212,07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212,07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«Комплексное развитие систем коммунальной инфраструктуры Тоншаевского муниципального района Нижегородской области на       2016-2020 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203,00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203,00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1050" b="1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90734,52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88462,63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97,50</a:t>
                      </a:r>
                      <a:endParaRPr lang="ru-RU" sz="105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4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640094,39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630458,76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98,49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27584" y="1186629"/>
            <a:ext cx="4968552" cy="781724"/>
          </a:xfrm>
          <a:prstGeom prst="roundRect">
            <a:avLst/>
          </a:prstGeom>
          <a:gradFill flip="none" rotWithShape="1">
            <a:gsLst>
              <a:gs pos="15000">
                <a:srgbClr val="00B050"/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полномочий по обеспечению жильем ветеранов ВОВ, инвалидов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1779,84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4844392" cy="769989"/>
          </a:xfrm>
          <a:prstGeom prst="roundRect">
            <a:avLst/>
          </a:prstGeom>
          <a:gradFill flip="none" rotWithShape="1">
            <a:gsLst>
              <a:gs pos="72383">
                <a:srgbClr val="90C28C"/>
              </a:gs>
              <a:gs pos="8000">
                <a:srgbClr val="0070C0">
                  <a:tint val="66000"/>
                  <a:satMod val="160000"/>
                </a:srgbClr>
              </a:gs>
              <a:gs pos="93000">
                <a:srgbClr val="92D050"/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части родительской платы за содержание ребенка в ДДУ 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3371,1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6702" y="2355772"/>
            <a:ext cx="4896544" cy="1067208"/>
          </a:xfrm>
          <a:prstGeom prst="roundRect">
            <a:avLst/>
          </a:prstGeom>
          <a:gradFill flip="none" rotWithShape="1">
            <a:gsLst>
              <a:gs pos="63000">
                <a:srgbClr val="0070C0">
                  <a:tint val="44500"/>
                  <a:satMod val="160000"/>
                </a:srgbClr>
              </a:gs>
              <a:gs pos="100000">
                <a:srgbClr val="92D050"/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части платежа гражданам-участникам социальной ипотеки, возмещение части процентной ставки по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кредитам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184,9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6016" y="3837946"/>
            <a:ext cx="4880396" cy="1465857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0">
                <a:srgbClr val="00B050"/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полномочий по обеспечению детей-сирот и детей, оставшихся без попечения родителей, жилыми помещениями, проведение ремонта жилых помещений, собственниками которых являются дети-сироты и дети, оставшиеся без попечения родителей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7058,6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15616" y="29933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РАСХОДОВАНИЯ БЮДЖЕТНЫХ СРЕДСТВ НА СОЦИАЛЬНУЮ ПОЛИТИКУ В 2019 ГОДУ, ТЫС.РУБ.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s://avatars.mds.yandex.net/get-zen_doc/1704910/pub_5cb00ec8f6607000af80e3cd_5cb00ee998c4c200b30c18bb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99" y="1035090"/>
            <a:ext cx="1944216" cy="11015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s://zagorodnaya-life.ru/wp-content/uploads/2019/04/Kak-vernut-protsentyi-po-ipoteke-v-2019-1024x5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56" y="2423883"/>
            <a:ext cx="2156384" cy="1210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s://online-crimea.ru/wp-content/uploads/2019/05/1532426429_tay_9618-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71767"/>
            <a:ext cx="2016225" cy="1344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https://soczaschitnik.ru/wp-content/uploads/2018/11/plata-za-sadik-1024x7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91" y="5453614"/>
            <a:ext cx="1944216" cy="1245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3623" y="30221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БЮДЖЕТНЫЕ СРЕДСТВА, НАПРАВЛЕННЫЕ НА ПЕРЕСЕЛЕНИЕ ГРАЖДАН ИЗ АВАРИЙНОГО ЖИЛИЩНОГО ФОНДА (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РАЗВИТИЯ МАЛОЭТАЖНОГО ЖИЛИЩНОГО   СТРОИТЕЛЬСТВА) В 2019 ГОДУ, ТЫС.РУБ.</a:t>
            </a:r>
            <a:endParaRPr lang="ru-RU" sz="1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93927156"/>
              </p:ext>
            </p:extLst>
          </p:nvPr>
        </p:nvGraphicFramePr>
        <p:xfrm>
          <a:off x="496340" y="1421703"/>
          <a:ext cx="3138688" cy="32314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386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991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Средства Фонда </a:t>
                      </a:r>
                    </a:p>
                    <a:p>
                      <a:pPr algn="ctr"/>
                      <a:r>
                        <a:rPr lang="ru-RU" dirty="0" smtClean="0"/>
                        <a:t>корпорации</a:t>
                      </a:r>
                      <a:endParaRPr lang="ru-RU" dirty="0"/>
                    </a:p>
                  </a:txBody>
                  <a:tcPr marL="91477" marR="91477" marT="45708" marB="45708" anchor="ctr"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0095495"/>
                  </a:ext>
                </a:extLst>
              </a:tr>
              <a:tr h="1072168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Средства областного бюджета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008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Средства районного бюджета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810" name="Picture 2" descr="C:\Users\Sorokina\AppData\Local\Temp\Rar$DI00.173\Arrow_Blue_Right_clip_art_high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094" y="3455936"/>
            <a:ext cx="503238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1" name="Picture 2" descr="C:\Users\Sorokina\AppData\Local\Temp\Rar$DI00.173\Arrow_Blue_Right_clip_art_high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094" y="2189852"/>
            <a:ext cx="5032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43217635"/>
              </p:ext>
            </p:extLst>
          </p:nvPr>
        </p:nvGraphicFramePr>
        <p:xfrm>
          <a:off x="4389984" y="1421703"/>
          <a:ext cx="1512887" cy="32314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12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06145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17098,8</a:t>
                      </a: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01589757"/>
                  </a:ext>
                </a:extLst>
              </a:tr>
              <a:tr h="106145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641,4</a:t>
                      </a: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0852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160,4</a:t>
                      </a: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stroimdompnz.ru/uploads/s/l/h/i/lhipfkkxjm3v/img/full_Ahi1aTi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20" y="1373133"/>
            <a:ext cx="2499401" cy="16621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ntvo.ru/wp-content/uploads/Dom-s-finishnoy-otdelko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19" y="3298545"/>
            <a:ext cx="2499401" cy="17146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440167"/>
            <a:ext cx="77788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Расходы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муниципальной программы «Обеспечение граждан Тоншаевского муниципального района Нижегородской области доступным и комфортным жильем на период до 2024 года</a:t>
            </a:r>
            <a:r>
              <a:rPr lang="ru-RU" dirty="0"/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профинансированы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17900,6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или 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74,2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плановых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 descr="C:\Users\Kolobova\Desktop\s-bf0f621d5e2d6983fa7a33306df17cf7b93bc1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0339" y="1501625"/>
            <a:ext cx="1183589" cy="1002190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76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6679" y="4279707"/>
            <a:ext cx="1227249" cy="99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58255" y="321628"/>
            <a:ext cx="7133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СРЕДСТВ НА СЕЛЬСКОЕ ХОЗЯЙСТВО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2019 ГОДУ, ТЫС.РУБ.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pbs.twimg.com/media/D9A_IBKX4AEmJb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339" y="3082029"/>
            <a:ext cx="1217393" cy="8021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6442" y="6072664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профинансированы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9616,6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99,99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плановых назначений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38047722"/>
              </p:ext>
            </p:extLst>
          </p:nvPr>
        </p:nvGraphicFramePr>
        <p:xfrm>
          <a:off x="4800994" y="735181"/>
          <a:ext cx="4104456" cy="2592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49389673"/>
              </p:ext>
            </p:extLst>
          </p:nvPr>
        </p:nvGraphicFramePr>
        <p:xfrm>
          <a:off x="4894143" y="4143757"/>
          <a:ext cx="4104456" cy="176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499992" y="3240444"/>
            <a:ext cx="43134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   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Расходы 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за счет субвенций из областного и федерального бюджетов, а также за счет средств районного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бюджета выполнены</a:t>
            </a:r>
          </a:p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 на 99,99%</a:t>
            </a:r>
            <a:endParaRPr lang="ru-RU" sz="1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07036047"/>
              </p:ext>
            </p:extLst>
          </p:nvPr>
        </p:nvGraphicFramePr>
        <p:xfrm>
          <a:off x="552292" y="1133885"/>
          <a:ext cx="1923907" cy="4525961"/>
        </p:xfrm>
        <a:graphic>
          <a:graphicData uri="http://schemas.openxmlformats.org/drawingml/2006/table">
            <a:tbl>
              <a:tblPr firstRow="1" bandRow="1"/>
              <a:tblGrid>
                <a:gridCol w="13512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26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50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затрат на приобретение элитных семян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581,7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320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Оказание несвязанной поддержки сельскохозяйственным товаропроизводителям в области растениеводства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3238,5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801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затрат сельскохозяйственных товаропроизводителей на 1 килограмм реализованного и (или) отгруженного на собственную переработку молока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311,8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905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процентной ставки по долгосрочным, среднесрочным и краткосрочным кредитам, взятым малыми формами хозяйствования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21,3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8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мясного скотоводства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305,5</a:t>
                      </a:r>
                      <a:endParaRPr lang="ru-RU" sz="13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357166"/>
            <a:ext cx="457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РАСХОДОВ В РАМКАХ РЕАЛИЗАЦИИ НАЦИОНАЛЬНЫХ ПРОЕКТОВ</a:t>
            </a:r>
            <a:endParaRPr lang="ru-RU" altLang="ru-RU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 rot="5400000">
            <a:off x="4214810" y="-2571791"/>
            <a:ext cx="857251" cy="8143935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«Образование»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финансовое обеспечение деятельности центров образования цифрового и гуманитарного профилей «Точка роста</a:t>
            </a:r>
            <a:r>
              <a:rPr lang="ru-RU" sz="1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225,8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 rot="5400000">
            <a:off x="3107520" y="-464370"/>
            <a:ext cx="3071834" cy="8143930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«Жилье и городская среда»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поддержку государственных программ субъектов Российской Федерации и муниципальных программ формирования современной городской среды за счет средств федерального бюджета 4932,0 тыс.рублей,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поддержку государственных программ субъектов Российской Федерации и муниципальных программ формирования современной городской среды за счет средств областного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205,5 </a:t>
            </a: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софинансирование субсидии на поддержку государственных программ субъектов Российской Федерации и муниципальных программ формирование современной городской среды за счет средств районного бюджета 600,0 тыс.рублей,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обеспечение мероприятий по переселению граждан из аварийного жилищного фонда за счет средств областного бюджета 641,5 тыс.рублей,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обеспечение мероприятий  по переселению граждан из аварийного жилищного фонда за счет средств государственной корпорации – Фонда содействия реформированию жилищно-коммунального хозяйства 17098,8 тыс.рублей,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софинансирование субсидии на обеспечение  мероприятий по переселению граждан из аварийного жилищного фонда за счет средств районного бюджета160,4 тыс.рублей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 rot="5400000">
            <a:off x="4000495" y="1857365"/>
            <a:ext cx="1285886" cy="8143932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«Экология»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реализации мероприятий по сокращению доли загрязненных сточных вод за счет средств областного бюджета 1641,6 тыс.рублей,</a:t>
            </a:r>
          </a:p>
          <a:p>
            <a:pPr lvl="1" algn="ctr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софинансирование субсидии на реализацию мероприятий по сокращению доли загрязненных сточных вод за счет средств районного бюджета 86,4 тыс.рублей</a:t>
            </a:r>
          </a:p>
          <a:p>
            <a:pPr marL="285750" indent="-28575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5460700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консолидированный бюджет Тоншаевского муниципального района по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в сумме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647639,39 тысяч рублей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98,04%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плановым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значениям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441149"/>
            <a:ext cx="61926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ПО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РАСХОДАМ ЗА 2019 ГОД, 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103743561"/>
              </p:ext>
            </p:extLst>
          </p:nvPr>
        </p:nvGraphicFramePr>
        <p:xfrm>
          <a:off x="1187624" y="1340768"/>
          <a:ext cx="66247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01905689"/>
              </p:ext>
            </p:extLst>
          </p:nvPr>
        </p:nvGraphicFramePr>
        <p:xfrm>
          <a:off x="1500166" y="1357298"/>
          <a:ext cx="63367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5824" y="5517232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Исполнение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 за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644328 тысяч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по расходам 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630459 тысяч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- 13869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663950"/>
            <a:ext cx="76328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РАЙОННОГО БЮДЖЕТА ТОНШАЕВСКОГО МУНИЦИПАЛЬНОГО РАЙОНА ЗА 2019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059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 sz="1600" b="1">
              <a:latin typeface="Times New Roman" pitchFamily="18" charset="0"/>
            </a:endParaRPr>
          </a:p>
        </p:txBody>
      </p:sp>
      <p:sp>
        <p:nvSpPr>
          <p:cNvPr id="37893" name="Text Box 15"/>
          <p:cNvSpPr txBox="1">
            <a:spLocks noChangeArrowheads="1"/>
          </p:cNvSpPr>
          <p:nvPr/>
        </p:nvSpPr>
        <p:spPr bwMode="auto">
          <a:xfrm>
            <a:off x="4541176" y="2342743"/>
            <a:ext cx="4608512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Финансовое управление администрации Тоншаевского 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муниципального района Нижегородской области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607950, Нижегородская область, р.п.Тоншаево,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ул. Свердлова, д.2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Тел. (883151) 2-12-33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Адрес электронной почты: </a:t>
            </a:r>
            <a:r>
              <a:rPr lang="en-US" altLang="ru-RU" sz="1300" b="1" dirty="0">
                <a:latin typeface="Times New Roman" pitchFamily="18" charset="0"/>
              </a:rPr>
              <a:t>fo_tonsh@mts-nn.ru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График работы: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Понедельник – пятница – с 8-00 до 17-00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Обеденный перерыв – с 12-00 до 13-00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Суббота, воскресенье – выходные дни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Часы приема граждан: пятница с 9-00 до 12-00</a:t>
            </a:r>
          </a:p>
        </p:txBody>
      </p:sp>
      <p:pic>
        <p:nvPicPr>
          <p:cNvPr id="3789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132856"/>
            <a:ext cx="3853777" cy="27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8032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75656" y="476672"/>
            <a:ext cx="72728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Контактная  информация по финансовому управлению </a:t>
            </a:r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администрации </a:t>
            </a: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Тоншаевского муниципального района   Нижегородской области</a:t>
            </a:r>
            <a:endParaRPr lang="ru-RU" sz="1800" dirty="0"/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12799</TotalTime>
  <Words>2562</Words>
  <Application>Microsoft Office PowerPoint</Application>
  <PresentationFormat>Экран (4:3)</PresentationFormat>
  <Paragraphs>644</Paragraphs>
  <Slides>22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Слайд 1</vt:lpstr>
      <vt:lpstr>Слайд 2</vt:lpstr>
      <vt:lpstr>Слайд 3</vt:lpstr>
      <vt:lpstr> 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findep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Управление финансов</dc:creator>
  <cp:lastModifiedBy>Ksenya</cp:lastModifiedBy>
  <cp:revision>1361</cp:revision>
  <cp:lastPrinted>2016-09-15T06:03:58Z</cp:lastPrinted>
  <dcterms:created xsi:type="dcterms:W3CDTF">2010-09-22T07:25:09Z</dcterms:created>
  <dcterms:modified xsi:type="dcterms:W3CDTF">2020-06-29T10:45:43Z</dcterms:modified>
</cp:coreProperties>
</file>