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charts/colors4.xml" ContentType="application/vnd.ms-office.chartcolorstyl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ppt/charts/style3.xml" ContentType="application/vnd.ms-office.chartstyle+xml"/>
  <Override PartName="/ppt/charts/style4.xml" ContentType="application/vnd.ms-office.chart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theme/themeOverride8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charts/colors3.xml" ContentType="application/vnd.ms-office.chartcolorstyle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Default Extension="vml" ContentType="application/vnd.openxmlformats-officedocument.vmlDrawing"/>
  <Override PartName="/ppt/charts/chart10.xml" ContentType="application/vnd.openxmlformats-officedocument.drawingml.chart+xml"/>
  <Override PartName="/ppt/charts/chart4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42" r:id="rId1"/>
  </p:sldMasterIdLst>
  <p:notesMasterIdLst>
    <p:notesMasterId r:id="rId31"/>
  </p:notesMasterIdLst>
  <p:handoutMasterIdLst>
    <p:handoutMasterId r:id="rId32"/>
  </p:handoutMasterIdLst>
  <p:sldIdLst>
    <p:sldId id="359" r:id="rId2"/>
    <p:sldId id="418" r:id="rId3"/>
    <p:sldId id="482" r:id="rId4"/>
    <p:sldId id="483" r:id="rId5"/>
    <p:sldId id="413" r:id="rId6"/>
    <p:sldId id="456" r:id="rId7"/>
    <p:sldId id="479" r:id="rId8"/>
    <p:sldId id="480" r:id="rId9"/>
    <p:sldId id="486" r:id="rId10"/>
    <p:sldId id="487" r:id="rId11"/>
    <p:sldId id="444" r:id="rId12"/>
    <p:sldId id="481" r:id="rId13"/>
    <p:sldId id="473" r:id="rId14"/>
    <p:sldId id="451" r:id="rId15"/>
    <p:sldId id="474" r:id="rId16"/>
    <p:sldId id="476" r:id="rId17"/>
    <p:sldId id="470" r:id="rId18"/>
    <p:sldId id="475" r:id="rId19"/>
    <p:sldId id="477" r:id="rId20"/>
    <p:sldId id="484" r:id="rId21"/>
    <p:sldId id="468" r:id="rId22"/>
    <p:sldId id="469" r:id="rId23"/>
    <p:sldId id="461" r:id="rId24"/>
    <p:sldId id="462" r:id="rId25"/>
    <p:sldId id="464" r:id="rId26"/>
    <p:sldId id="478" r:id="rId27"/>
    <p:sldId id="467" r:id="rId28"/>
    <p:sldId id="466" r:id="rId29"/>
    <p:sldId id="458" r:id="rId30"/>
  </p:sldIdLst>
  <p:sldSz cx="9144000" cy="6858000" type="screen4x3"/>
  <p:notesSz cx="6735763" cy="98663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3399"/>
    <a:srgbClr val="8EA9DB"/>
    <a:srgbClr val="E2EFDA"/>
    <a:srgbClr val="BDD7EE"/>
    <a:srgbClr val="95B3D7"/>
    <a:srgbClr val="002060"/>
    <a:srgbClr val="008E40"/>
    <a:srgbClr val="578537"/>
    <a:srgbClr val="DBE5F1"/>
    <a:srgbClr val="B8CCE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111" autoAdjust="0"/>
    <p:restoredTop sz="97689" autoAdjust="0"/>
  </p:normalViewPr>
  <p:slideViewPr>
    <p:cSldViewPr>
      <p:cViewPr varScale="1">
        <p:scale>
          <a:sx n="102" d="100"/>
          <a:sy n="102" d="100"/>
        </p:scale>
        <p:origin x="-96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8.xlsx"/><Relationship Id="rId1" Type="http://schemas.openxmlformats.org/officeDocument/2006/relationships/themeOverride" Target="../theme/themeOverride2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9.xlsx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0.xlsx"/><Relationship Id="rId1" Type="http://schemas.openxmlformats.org/officeDocument/2006/relationships/themeOverride" Target="../theme/themeOverride4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1.xlsx"/><Relationship Id="rId1" Type="http://schemas.openxmlformats.org/officeDocument/2006/relationships/themeOverride" Target="../theme/themeOverride5.xml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package" Target="../embeddings/_____Microsoft_Office_Excel12.xlsx"/><Relationship Id="rId1" Type="http://schemas.openxmlformats.org/officeDocument/2006/relationships/themeOverride" Target="../theme/themeOverride6.xml"/><Relationship Id="rId4" Type="http://schemas.microsoft.com/office/2011/relationships/chartStyle" Target="style2.xml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openxmlformats.org/officeDocument/2006/relationships/package" Target="../embeddings/_____Microsoft_Office_Excel13.xlsx"/><Relationship Id="rId1" Type="http://schemas.openxmlformats.org/officeDocument/2006/relationships/themeOverride" Target="../theme/themeOverride7.xml"/><Relationship Id="rId4" Type="http://schemas.microsoft.com/office/2011/relationships/chartStyle" Target="style3.xml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openxmlformats.org/officeDocument/2006/relationships/package" Target="../embeddings/_____Microsoft_Office_Excel14.xlsx"/><Relationship Id="rId1" Type="http://schemas.openxmlformats.org/officeDocument/2006/relationships/themeOverride" Target="../theme/themeOverride8.xml"/><Relationship Id="rId4" Type="http://schemas.microsoft.com/office/2011/relationships/chartStyle" Target="style4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5.xlsx"/><Relationship Id="rId1" Type="http://schemas.openxmlformats.org/officeDocument/2006/relationships/themeOverride" Target="../theme/themeOverrid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lnSpc>
                <a:spcPct val="80000"/>
              </a:lnSpc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 работ (услуг), млн.руб</a:t>
            </a:r>
            <a:r>
              <a:rPr lang="ru-RU" sz="1400" dirty="0"/>
              <a:t>.</a:t>
            </a:r>
          </a:p>
        </c:rich>
      </c:tx>
      <c:layout>
        <c:manualLayout>
          <c:xMode val="edge"/>
          <c:yMode val="edge"/>
          <c:x val="0.17516856112830254"/>
          <c:y val="2.6267782461394697E-2"/>
        </c:manualLayout>
      </c:layout>
    </c:title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отгруженных товаров собственного производства, выполненных  работ (услуг), млн.руб.</c:v>
                </c:pt>
              </c:strCache>
            </c:strRef>
          </c:tx>
          <c:dLbls>
            <c:dLbl>
              <c:idx val="0"/>
              <c:layout>
                <c:manualLayout>
                  <c:x val="3.2178130019914993E-3"/>
                  <c:y val="-0.26118415527045186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4.5146575914964917E-17"/>
                  <c:y val="-0.24214181286549757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2"/>
              <c:layout>
                <c:manualLayout>
                  <c:x val="0"/>
                  <c:y val="-0.22843567251461991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3"/>
              <c:layout>
                <c:manualLayout>
                  <c:x val="-3.2178130019914993E-3"/>
                  <c:y val="-0.23680563639283828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4"/>
              <c:layout>
                <c:manualLayout>
                  <c:x val="-3.2178130019914993E-3"/>
                  <c:y val="-0.21520317212864748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showVal val="1"/>
          </c:dLbls>
          <c:cat>
            <c:strRef>
              <c:f>Лист1!$A$2:$A$6</c:f>
              <c:strCache>
                <c:ptCount val="5"/>
                <c:pt idx="0">
                  <c:v>2020 г отчет</c:v>
                </c:pt>
                <c:pt idx="1">
                  <c:v>2021 г оценка</c:v>
                </c:pt>
                <c:pt idx="2">
                  <c:v>2022 г прогноз</c:v>
                </c:pt>
                <c:pt idx="3">
                  <c:v>2023 г прогноз</c:v>
                </c:pt>
                <c:pt idx="4">
                  <c:v>2024 г 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2943.2</c:v>
                </c:pt>
                <c:pt idx="1">
                  <c:v>3174.1</c:v>
                </c:pt>
                <c:pt idx="2">
                  <c:v>3348.1</c:v>
                </c:pt>
                <c:pt idx="3">
                  <c:v>3594.1</c:v>
                </c:pt>
                <c:pt idx="4">
                  <c:v>3886.9</c:v>
                </c:pt>
              </c:numCache>
            </c:numRef>
          </c:val>
        </c:ser>
        <c:dLbls>
          <c:showVal val="1"/>
        </c:dLbls>
        <c:overlap val="100"/>
        <c:axId val="98565120"/>
        <c:axId val="91734784"/>
      </c:barChart>
      <c:catAx>
        <c:axId val="98565120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1734784"/>
        <c:crosses val="autoZero"/>
        <c:auto val="1"/>
        <c:lblAlgn val="ctr"/>
        <c:lblOffset val="100"/>
      </c:catAx>
      <c:valAx>
        <c:axId val="9173478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856512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lnSpc>
                <a:spcPct val="80000"/>
              </a:lnSpc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Фонд</a:t>
            </a:r>
            <a:r>
              <a:rPr lang="ru-RU" sz="1400" baseline="0" dirty="0" smtClean="0">
                <a:latin typeface="Times New Roman" pitchFamily="18" charset="0"/>
                <a:cs typeface="Times New Roman" pitchFamily="18" charset="0"/>
              </a:rPr>
              <a:t> оплаты труда,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400" dirty="0"/>
              <a:t>.</a:t>
            </a:r>
          </a:p>
        </c:rich>
      </c:tx>
      <c:layout>
        <c:manualLayout>
          <c:xMode val="edge"/>
          <c:yMode val="edge"/>
          <c:x val="0.17516856112830254"/>
          <c:y val="2.6267782461394693E-2"/>
        </c:manualLayout>
      </c:layout>
    </c:title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Фонд оплаты труда, млн.руб.</c:v>
                </c:pt>
              </c:strCache>
            </c:strRef>
          </c:tx>
          <c:dLbls>
            <c:dLbl>
              <c:idx val="0"/>
              <c:layout>
                <c:manualLayout>
                  <c:x val="2.4742676167854366E-3"/>
                  <c:y val="-0.31486202031612831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2.4742676167854812E-3"/>
                  <c:y val="-0.33766564027036178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2"/>
              <c:layout>
                <c:manualLayout>
                  <c:x val="0"/>
                  <c:y val="-0.32395954253073728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3"/>
              <c:layout>
                <c:manualLayout>
                  <c:x val="8.9389655110979922E-3"/>
                  <c:y val="-0.33769576879813101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4"/>
              <c:layout>
                <c:manualLayout>
                  <c:x val="1.2006087923666801E-2"/>
                  <c:y val="-0.32051282051282065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showVal val="1"/>
          </c:dLbls>
          <c:cat>
            <c:strRef>
              <c:f>Лист1!$A$2:$A$6</c:f>
              <c:strCache>
                <c:ptCount val="5"/>
                <c:pt idx="0">
                  <c:v>2020 г отчет</c:v>
                </c:pt>
                <c:pt idx="1">
                  <c:v>2021 г оценка</c:v>
                </c:pt>
                <c:pt idx="2">
                  <c:v>2022 г прогноз</c:v>
                </c:pt>
                <c:pt idx="3">
                  <c:v>2023 г прогноз</c:v>
                </c:pt>
                <c:pt idx="4">
                  <c:v>2024 г 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1683.3</c:v>
                </c:pt>
                <c:pt idx="1">
                  <c:v>1786.3</c:v>
                </c:pt>
                <c:pt idx="2">
                  <c:v>1904.2</c:v>
                </c:pt>
                <c:pt idx="3">
                  <c:v>2029.8</c:v>
                </c:pt>
                <c:pt idx="4">
                  <c:v>2163.8000000000002</c:v>
                </c:pt>
              </c:numCache>
            </c:numRef>
          </c:val>
        </c:ser>
        <c:dLbls>
          <c:showVal val="1"/>
        </c:dLbls>
        <c:overlap val="100"/>
        <c:axId val="99686656"/>
        <c:axId val="99700736"/>
      </c:barChart>
      <c:catAx>
        <c:axId val="9968665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9700736"/>
        <c:crosses val="autoZero"/>
        <c:auto val="1"/>
        <c:lblAlgn val="ctr"/>
        <c:lblOffset val="100"/>
      </c:catAx>
      <c:valAx>
        <c:axId val="9970073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968665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lnSpc>
                <a:spcPct val="80000"/>
              </a:lnSpc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 работ (услуг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 в расчете на 1 жителя, тыс.руб</a:t>
            </a:r>
            <a:r>
              <a:rPr lang="ru-RU" sz="1400" dirty="0"/>
              <a:t>.</a:t>
            </a:r>
          </a:p>
        </c:rich>
      </c:tx>
      <c:layout>
        <c:manualLayout>
          <c:xMode val="edge"/>
          <c:yMode val="edge"/>
          <c:x val="0.17516860538505782"/>
          <c:y val="2.6267703394859201E-2"/>
        </c:manualLayout>
      </c:layout>
    </c:title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отгруженных товаров собственного производства, выполненных  работ (услуг) в расчете на 1 жителя, тыс.руб.</c:v>
                </c:pt>
              </c:strCache>
            </c:strRef>
          </c:tx>
          <c:dLbls>
            <c:dLbl>
              <c:idx val="0"/>
              <c:layout>
                <c:manualLayout>
                  <c:x val="2.2573287957482535E-17"/>
                  <c:y val="-0.22843567251461988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0"/>
                  <c:y val="-0.24188841219300514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2"/>
              <c:layout>
                <c:manualLayout>
                  <c:x val="7.4227627461545317E-3"/>
                  <c:y val="-0.23144920480252709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dirty="0" smtClean="0"/>
                      <a:t>188,3</a:t>
                    </a:r>
                    <a:endParaRPr lang="en-US" dirty="0"/>
                  </a:p>
                </c:rich>
              </c:tx>
              <c:spPr/>
              <c:showVal val="1"/>
            </c:dLbl>
            <c:dLbl>
              <c:idx val="3"/>
              <c:layout>
                <c:manualLayout>
                  <c:x val="3.1189110629003332E-3"/>
                  <c:y val="-0.24128649164651733"/>
                </c:manualLayout>
              </c:layout>
              <c:tx>
                <c:rich>
                  <a:bodyPr/>
                  <a:lstStyle/>
                  <a:p>
                    <a:pPr>
                      <a:defRPr sz="120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dirty="0" smtClean="0"/>
                      <a:t>204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pPr/>
              <c:showVal val="1"/>
            </c:dLbl>
            <c:dLbl>
              <c:idx val="4"/>
              <c:layout>
                <c:manualLayout>
                  <c:x val="-9.3569787722492578E-3"/>
                  <c:y val="-0.24728043215368745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showVal val="1"/>
          </c:dLbls>
          <c:cat>
            <c:strRef>
              <c:f>Лист1!$A$2:$A$6</c:f>
              <c:strCache>
                <c:ptCount val="5"/>
                <c:pt idx="0">
                  <c:v>2020 г. отчет</c:v>
                </c:pt>
                <c:pt idx="1">
                  <c:v>2021 г оценка</c:v>
                </c:pt>
                <c:pt idx="2">
                  <c:v>2022 г прогноз</c:v>
                </c:pt>
                <c:pt idx="3">
                  <c:v>2023 г прогноз</c:v>
                </c:pt>
                <c:pt idx="4">
                  <c:v>2024 г 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161.80000000000001</c:v>
                </c:pt>
                <c:pt idx="1">
                  <c:v>176.8</c:v>
                </c:pt>
                <c:pt idx="2">
                  <c:v>188.3</c:v>
                </c:pt>
                <c:pt idx="3">
                  <c:v>204</c:v>
                </c:pt>
                <c:pt idx="4">
                  <c:v>222.6</c:v>
                </c:pt>
              </c:numCache>
            </c:numRef>
          </c:val>
        </c:ser>
        <c:dLbls>
          <c:showVal val="1"/>
        </c:dLbls>
        <c:overlap val="100"/>
        <c:axId val="99743232"/>
        <c:axId val="99744768"/>
      </c:barChart>
      <c:catAx>
        <c:axId val="9974323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9744768"/>
        <c:crosses val="autoZero"/>
        <c:auto val="1"/>
        <c:lblAlgn val="ctr"/>
        <c:lblOffset val="100"/>
      </c:catAx>
      <c:valAx>
        <c:axId val="99744768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974323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lnSpc>
                <a:spcPct val="80000"/>
              </a:lnSpc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Инвестиции</a:t>
            </a:r>
            <a:r>
              <a:rPr lang="ru-RU" sz="1400" baseline="0" dirty="0" smtClean="0">
                <a:latin typeface="Times New Roman" pitchFamily="18" charset="0"/>
                <a:cs typeface="Times New Roman" pitchFamily="18" charset="0"/>
              </a:rPr>
              <a:t> в основной капитал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400" dirty="0"/>
              <a:t>.</a:t>
            </a:r>
          </a:p>
        </c:rich>
      </c:tx>
      <c:layout>
        <c:manualLayout>
          <c:xMode val="edge"/>
          <c:yMode val="edge"/>
          <c:x val="0.23442733010223052"/>
          <c:y val="3.1206158564847222E-2"/>
        </c:manualLayout>
      </c:layout>
    </c:title>
    <c:plotArea>
      <c:layout/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Инвестиции в основной капитал, млн.руб.</c:v>
                </c:pt>
              </c:strCache>
            </c:strRef>
          </c:tx>
          <c:dLbls>
            <c:dLbl>
              <c:idx val="0"/>
              <c:layout>
                <c:manualLayout>
                  <c:x val="-7.6687916410720064E-2"/>
                  <c:y val="0.13505261749893457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-6.2744658881498244E-2"/>
                  <c:y val="0.11408921800100165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2"/>
              <c:layout>
                <c:manualLayout>
                  <c:x val="-2.7886515058443601E-2"/>
                  <c:y val="0.1690922353804854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3"/>
              <c:layout>
                <c:manualLayout>
                  <c:x val="-7.3202102028414609E-2"/>
                  <c:y val="0.11702221973366184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4"/>
              <c:layout>
                <c:manualLayout>
                  <c:x val="-2.0914886293832737E-2"/>
                  <c:y val="0.18245113867191756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showVal val="1"/>
          </c:dLbls>
          <c:cat>
            <c:strRef>
              <c:f>Лист1!$A$2:$A$6</c:f>
              <c:strCache>
                <c:ptCount val="5"/>
                <c:pt idx="0">
                  <c:v>2020 г отчет</c:v>
                </c:pt>
                <c:pt idx="1">
                  <c:v>2021 г оценка</c:v>
                </c:pt>
                <c:pt idx="2">
                  <c:v>2022 г прогноз</c:v>
                </c:pt>
                <c:pt idx="3">
                  <c:v>2023 г прогноз</c:v>
                </c:pt>
                <c:pt idx="4">
                  <c:v>2024 г 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357.7</c:v>
                </c:pt>
                <c:pt idx="1">
                  <c:v>296.3</c:v>
                </c:pt>
                <c:pt idx="2">
                  <c:v>319.5</c:v>
                </c:pt>
                <c:pt idx="3">
                  <c:v>343.9</c:v>
                </c:pt>
                <c:pt idx="4">
                  <c:v>371.3</c:v>
                </c:pt>
              </c:numCache>
            </c:numRef>
          </c:val>
        </c:ser>
        <c:dLbls>
          <c:showVal val="1"/>
        </c:dLbls>
        <c:marker val="1"/>
        <c:axId val="99797248"/>
        <c:axId val="99807232"/>
      </c:lineChart>
      <c:catAx>
        <c:axId val="9979724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9807232"/>
        <c:crosses val="autoZero"/>
        <c:auto val="1"/>
        <c:lblAlgn val="ctr"/>
        <c:lblOffset val="100"/>
      </c:catAx>
      <c:valAx>
        <c:axId val="9980723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9797248"/>
        <c:crosses val="autoZero"/>
        <c:crossBetween val="between"/>
        <c:majorUnit val="100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lnSpc>
                <a:spcPct val="80000"/>
              </a:lnSpc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Среднемесячная заработная плата, рублей</a:t>
            </a:r>
            <a:endParaRPr lang="ru-RU" sz="1400" dirty="0"/>
          </a:p>
        </c:rich>
      </c:tx>
      <c:layout>
        <c:manualLayout>
          <c:xMode val="edge"/>
          <c:yMode val="edge"/>
          <c:x val="0.17516856112830254"/>
          <c:y val="2.6267782461394704E-2"/>
        </c:manualLayout>
      </c:layout>
    </c:title>
    <c:plotArea>
      <c:layout>
        <c:manualLayout>
          <c:layoutTarget val="inner"/>
          <c:xMode val="edge"/>
          <c:yMode val="edge"/>
          <c:x val="0.16605270026307681"/>
          <c:y val="0.14806245575584029"/>
          <c:w val="0.77086484821829371"/>
          <c:h val="0.64533581567233145"/>
        </c:manualLayout>
      </c:layout>
      <c:line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отгруженных товаров собственного производства, выполненных  работ (услуг) в расчете на 1 жителя, тыс.руб.</c:v>
                </c:pt>
              </c:strCache>
            </c:strRef>
          </c:tx>
          <c:dLbls>
            <c:dLbl>
              <c:idx val="0"/>
              <c:layout>
                <c:manualLayout>
                  <c:x val="-0.10391923990498811"/>
                  <c:y val="-9.6521556307793285E-2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-0.15835312747426791"/>
                  <c:y val="-0.12842272132872617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2"/>
              <c:layout>
                <c:manualLayout>
                  <c:x val="-0.18062153602533651"/>
                  <c:y val="-0.12836290686816856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3"/>
              <c:layout>
                <c:manualLayout>
                  <c:x val="-0.17814726840855116"/>
                  <c:y val="-0.11937605279718563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4"/>
              <c:layout>
                <c:manualLayout>
                  <c:x val="-0.11182798223757121"/>
                  <c:y val="-6.3491619106277972E-2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showVal val="1"/>
          </c:dLbls>
          <c:cat>
            <c:strRef>
              <c:f>Лист1!$A$2:$A$6</c:f>
              <c:strCache>
                <c:ptCount val="5"/>
                <c:pt idx="0">
                  <c:v>2020 г отчет</c:v>
                </c:pt>
                <c:pt idx="1">
                  <c:v>2021 г оценка</c:v>
                </c:pt>
                <c:pt idx="2">
                  <c:v>2022 г пргноз</c:v>
                </c:pt>
                <c:pt idx="3">
                  <c:v>2023 г проноз</c:v>
                </c:pt>
                <c:pt idx="4">
                  <c:v>2024 г 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23075.1</c:v>
                </c:pt>
                <c:pt idx="1">
                  <c:v>24487.3</c:v>
                </c:pt>
                <c:pt idx="2">
                  <c:v>26103.5</c:v>
                </c:pt>
                <c:pt idx="3">
                  <c:v>27825.3</c:v>
                </c:pt>
                <c:pt idx="4">
                  <c:v>29662.2</c:v>
                </c:pt>
              </c:numCache>
            </c:numRef>
          </c:val>
        </c:ser>
        <c:dLbls>
          <c:showVal val="1"/>
        </c:dLbls>
        <c:marker val="1"/>
        <c:axId val="100070912"/>
        <c:axId val="100072448"/>
      </c:lineChart>
      <c:catAx>
        <c:axId val="10007091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0072448"/>
        <c:crosses val="autoZero"/>
        <c:auto val="1"/>
        <c:lblAlgn val="ctr"/>
        <c:lblOffset val="100"/>
      </c:catAx>
      <c:valAx>
        <c:axId val="100072448"/>
        <c:scaling>
          <c:orientation val="minMax"/>
          <c:min val="2200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007091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lnSpc>
                <a:spcPct val="80000"/>
              </a:lnSpc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Численность постоянного населения (среднегодовая), человек</a:t>
            </a:r>
            <a:endParaRPr lang="ru-RU" sz="1400" dirty="0"/>
          </a:p>
        </c:rich>
      </c:tx>
      <c:layout>
        <c:manualLayout>
          <c:xMode val="edge"/>
          <c:yMode val="edge"/>
          <c:x val="0.18420806631852921"/>
          <c:y val="1.2433652875467604E-4"/>
        </c:manualLayout>
      </c:layout>
    </c:title>
    <c:plotArea>
      <c:layout>
        <c:manualLayout>
          <c:layoutTarget val="inner"/>
          <c:xMode val="edge"/>
          <c:yMode val="edge"/>
          <c:x val="0.16605270026307675"/>
          <c:y val="0.14806245575584037"/>
          <c:w val="0.77086484821829393"/>
          <c:h val="0.64533581567233178"/>
        </c:manualLayout>
      </c:layout>
      <c:line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отгруженных товаров собственного производства, выполненных  работ (услуг) в расчете на 1 жителя, тыс.руб.</c:v>
                </c:pt>
              </c:strCache>
            </c:strRef>
          </c:tx>
          <c:dLbls>
            <c:dLbl>
              <c:idx val="0"/>
              <c:layout>
                <c:manualLayout>
                  <c:x val="-1.0510556822252961E-2"/>
                  <c:y val="-7.780836087531183E-2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-2.8786113727546494E-2"/>
                  <c:y val="-0.1143877429231973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2"/>
              <c:layout>
                <c:manualLayout>
                  <c:x val="-6.3107233778035066E-2"/>
                  <c:y val="-0.13304138590548154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3"/>
              <c:layout>
                <c:manualLayout>
                  <c:x val="-6.3646285360431432E-2"/>
                  <c:y val="-0.12873253362135145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4"/>
              <c:layout>
                <c:manualLayout>
                  <c:x val="-5.1564364704458798E-2"/>
                  <c:y val="-9.156154545494731E-2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showVal val="1"/>
          </c:dLbls>
          <c:cat>
            <c:strRef>
              <c:f>Лист1!$A$2:$A$6</c:f>
              <c:strCache>
                <c:ptCount val="5"/>
                <c:pt idx="0">
                  <c:v>2020 г   отчет</c:v>
                </c:pt>
                <c:pt idx="1">
                  <c:v>2021 г   оценка</c:v>
                </c:pt>
                <c:pt idx="2">
                  <c:v>2022 г   пргноз</c:v>
                </c:pt>
                <c:pt idx="3">
                  <c:v>2023 г   проноз</c:v>
                </c:pt>
                <c:pt idx="4">
                  <c:v>2024 г 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18189</c:v>
                </c:pt>
                <c:pt idx="1">
                  <c:v>17956</c:v>
                </c:pt>
                <c:pt idx="2">
                  <c:v>17776</c:v>
                </c:pt>
                <c:pt idx="3">
                  <c:v>17616</c:v>
                </c:pt>
                <c:pt idx="4">
                  <c:v>17461</c:v>
                </c:pt>
              </c:numCache>
            </c:numRef>
          </c:val>
        </c:ser>
        <c:dLbls>
          <c:showVal val="1"/>
        </c:dLbls>
        <c:marker val="1"/>
        <c:axId val="104519936"/>
        <c:axId val="99876864"/>
      </c:lineChart>
      <c:catAx>
        <c:axId val="10451993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9876864"/>
        <c:crosses val="autoZero"/>
        <c:auto val="1"/>
        <c:lblAlgn val="ctr"/>
        <c:lblOffset val="100"/>
      </c:catAx>
      <c:valAx>
        <c:axId val="99876864"/>
        <c:scaling>
          <c:orientation val="minMax"/>
          <c:min val="1700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451993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981" b="1" i="0" u="none" strike="noStrike" baseline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ru-RU" dirty="0">
                <a:solidFill>
                  <a:srgbClr val="C00000"/>
                </a:solidFill>
              </a:rPr>
              <a:t>Всего поступило доходов </a:t>
            </a:r>
            <a:r>
              <a:rPr lang="ru-RU" dirty="0" smtClean="0">
                <a:solidFill>
                  <a:srgbClr val="C00000"/>
                </a:solidFill>
              </a:rPr>
              <a:t>768229,1</a:t>
            </a:r>
            <a:r>
              <a:rPr lang="ru-RU" sz="1800" dirty="0" smtClean="0">
                <a:solidFill>
                  <a:srgbClr val="C00000"/>
                </a:solidFill>
              </a:rPr>
              <a:t> </a:t>
            </a:r>
            <a:r>
              <a:rPr lang="ru-RU" dirty="0">
                <a:solidFill>
                  <a:srgbClr val="C00000"/>
                </a:solidFill>
              </a:rPr>
              <a:t>тыс.рублей</a:t>
            </a:r>
          </a:p>
        </c:rich>
      </c:tx>
      <c:layout/>
      <c:spPr>
        <a:noFill/>
        <a:ln w="25160">
          <a:noFill/>
        </a:ln>
      </c:spPr>
    </c:title>
    <c:view3D>
      <c:rotX val="40"/>
      <c:rotY val="80"/>
      <c:perspective val="0"/>
    </c:view3D>
    <c:plotArea>
      <c:layout>
        <c:manualLayout>
          <c:layoutTarget val="inner"/>
          <c:xMode val="edge"/>
          <c:yMode val="edge"/>
          <c:x val="0.14404043393311591"/>
          <c:y val="0.16026147390836831"/>
          <c:w val="0.76638864129366879"/>
          <c:h val="0.6754938695543396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поступило доходов 768229,1 тыс.рублей</c:v>
                </c:pt>
              </c:strCache>
            </c:strRef>
          </c:tx>
          <c:explosion val="25"/>
          <c:dPt>
            <c:idx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EB9E-4268-958C-4D6082BEFA06}"/>
              </c:ext>
            </c:extLst>
          </c:dPt>
          <c:dPt>
            <c:idx val="1"/>
            <c:spPr>
              <a:solidFill>
                <a:srgbClr val="00FF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B9E-4268-958C-4D6082BEFA06}"/>
              </c:ext>
            </c:extLst>
          </c:dPt>
          <c:dPt>
            <c:idx val="2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B9E-4268-958C-4D6082BEFA06}"/>
              </c:ext>
            </c:extLst>
          </c:dPt>
          <c:cat>
            <c:strRef>
              <c:f>Лист1!$A$2:$A$4</c:f>
              <c:strCache>
                <c:ptCount val="3"/>
                <c:pt idx="0">
                  <c:v>налоговые доходы 132686,4 тыс.рублей (20,1%)</c:v>
                </c:pt>
                <c:pt idx="1">
                  <c:v>неналоговые доходы 12337,9 тыс.рублей (1,9%)</c:v>
                </c:pt>
                <c:pt idx="2">
                  <c:v>безвозмездные поступления 513949,2 тыс.рублей (78%)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27</c:v>
                </c:pt>
                <c:pt idx="1">
                  <c:v>1.6</c:v>
                </c:pt>
                <c:pt idx="2">
                  <c:v>71.400000000000006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B9E-4268-958C-4D6082BEFA06}"/>
            </c:ext>
          </c:extLst>
        </c:ser>
      </c:pie3DChart>
      <c:spPr>
        <a:noFill/>
        <a:ln w="25160">
          <a:noFill/>
        </a:ln>
      </c:spPr>
    </c:plotArea>
    <c:plotVisOnly val="1"/>
    <c:dispBlanksAs val="zero"/>
  </c:chart>
  <c:spPr>
    <a:noFill/>
    <a:ln>
      <a:noFill/>
    </a:ln>
  </c:spPr>
  <c:txPr>
    <a:bodyPr/>
    <a:lstStyle/>
    <a:p>
      <a:pPr>
        <a:defRPr sz="1783"/>
      </a:pPr>
      <a:endParaRPr lang="ru-RU"/>
    </a:p>
  </c:tx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Лист4!$F$1</c:f>
              <c:strCache>
                <c:ptCount val="1"/>
                <c:pt idx="0">
                  <c:v>прогноз</c:v>
                </c:pt>
              </c:strCache>
            </c:strRef>
          </c:tx>
          <c:spPr>
            <a:solidFill>
              <a:srgbClr val="5212C4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-1.1333084314092861E-2"/>
                  <c:y val="-2.0047018353664313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546920,6</a:t>
                    </a:r>
                    <a:endParaRPr lang="en-US" sz="1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4C9-4D3D-B17F-457C1C726528}"/>
                </c:ext>
              </c:extLst>
            </c:dLbl>
            <c:dLbl>
              <c:idx val="1"/>
              <c:layout>
                <c:manualLayout>
                  <c:x val="-1.4065548404789444E-2"/>
                  <c:y val="-3.5051332927351834E-3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653521,3</a:t>
                    </a:r>
                    <a:endParaRPr lang="en-US" sz="1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C9-4D3D-B17F-457C1C726528}"/>
                </c:ext>
              </c:extLst>
            </c:dLbl>
            <c:dLbl>
              <c:idx val="2"/>
              <c:layout>
                <c:manualLayout>
                  <c:x val="-1.7687212133068474E-2"/>
                  <c:y val="-1.1507971583880741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778010,4</a:t>
                    </a:r>
                    <a:endParaRPr lang="en-US" sz="1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4C9-4D3D-B17F-457C1C7265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Лист4!$E$2:$E$4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Лист4!$F$2:$F$4</c:f>
              <c:numCache>
                <c:formatCode>General</c:formatCode>
                <c:ptCount val="3"/>
                <c:pt idx="0">
                  <c:v>5.4700000000000024</c:v>
                </c:pt>
                <c:pt idx="1">
                  <c:v>6.53</c:v>
                </c:pt>
                <c:pt idx="2">
                  <c:v>7.78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4C9-4D3D-B17F-457C1C726528}"/>
            </c:ext>
          </c:extLst>
        </c:ser>
        <c:ser>
          <c:idx val="1"/>
          <c:order val="1"/>
          <c:tx>
            <c:strRef>
              <c:f>Лист4!$G$1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0CA41A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2.4024791205050178E-2"/>
                  <c:y val="-1.5505117665529949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554373,1</a:t>
                    </a:r>
                    <a:endParaRPr lang="en-US" sz="1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4C9-4D3D-B17F-457C1C726528}"/>
                </c:ext>
              </c:extLst>
            </c:dLbl>
            <c:dLbl>
              <c:idx val="1"/>
              <c:layout>
                <c:manualLayout>
                  <c:x val="3.047525637259741E-2"/>
                  <c:y val="-1.5294394570327552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663126,9</a:t>
                    </a:r>
                    <a:endParaRPr lang="en-US" sz="1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4C9-4D3D-B17F-457C1C726528}"/>
                </c:ext>
              </c:extLst>
            </c:dLbl>
            <c:dLbl>
              <c:idx val="2"/>
              <c:layout>
                <c:manualLayout>
                  <c:x val="1.7516257666354802E-2"/>
                  <c:y val="-2.6544273093224761E-3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768229,1</a:t>
                    </a:r>
                    <a:endParaRPr lang="en-US" sz="1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4C9-4D3D-B17F-457C1C7265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Лист4!$E$2:$E$4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Лист4!$G$2:$G$4</c:f>
              <c:numCache>
                <c:formatCode>General</c:formatCode>
                <c:ptCount val="3"/>
                <c:pt idx="0">
                  <c:v>5.54</c:v>
                </c:pt>
                <c:pt idx="1">
                  <c:v>6.63</c:v>
                </c:pt>
                <c:pt idx="2">
                  <c:v>7.68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C4C9-4D3D-B17F-457C1C726528}"/>
            </c:ext>
          </c:extLst>
        </c:ser>
        <c:dLbls>
          <c:showVal val="1"/>
        </c:dLbls>
        <c:gapWidth val="219"/>
        <c:overlap val="-27"/>
        <c:axId val="107564032"/>
        <c:axId val="107737856"/>
      </c:barChart>
      <c:catAx>
        <c:axId val="10756403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7737856"/>
        <c:crosses val="autoZero"/>
        <c:auto val="1"/>
        <c:lblAlgn val="ctr"/>
        <c:lblOffset val="100"/>
      </c:catAx>
      <c:valAx>
        <c:axId val="107737856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07564032"/>
        <c:crosses val="autoZero"/>
        <c:crossBetween val="between"/>
        <c:majorUnit val="0.5"/>
      </c:valAx>
      <c:spPr>
        <a:noFill/>
        <a:ln w="25400"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ln w="9525" cap="flat" cmpd="sng"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rgbClr val="00206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1782223627574119E-2"/>
          <c:y val="0.22685180712610031"/>
          <c:w val="0.81388888888889221"/>
          <c:h val="0.77314814814815236"/>
        </c:manualLayout>
      </c:layout>
      <c:pie3DChart>
        <c:varyColors val="1"/>
        <c:ser>
          <c:idx val="0"/>
          <c:order val="0"/>
          <c:explosion val="16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0DB-49B5-A44D-B354171E7919}"/>
              </c:ext>
            </c:extLst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0DB-49B5-A44D-B354171E7919}"/>
              </c:ext>
            </c:extLst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0DB-49B5-A44D-B354171E7919}"/>
              </c:ext>
            </c:extLst>
          </c:dPt>
          <c:dPt>
            <c:idx val="3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0DB-49B5-A44D-B354171E7919}"/>
              </c:ext>
            </c:extLst>
          </c:dPt>
          <c:dPt>
            <c:idx val="4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90DB-49B5-A44D-B354171E7919}"/>
              </c:ext>
            </c:extLst>
          </c:dPt>
          <c:dPt>
            <c:idx val="5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0DB-49B5-A44D-B354171E7919}"/>
              </c:ext>
            </c:extLst>
          </c:dPt>
          <c:dPt>
            <c:idx val="6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90DB-49B5-A44D-B354171E7919}"/>
              </c:ext>
            </c:extLst>
          </c:dPt>
          <c:dPt>
            <c:idx val="7"/>
            <c:explosion val="9"/>
            <c:spPr>
              <a:solidFill>
                <a:sysClr val="window" lastClr="FFFFFF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0DB-49B5-A44D-B354171E7919}"/>
              </c:ext>
            </c:extLst>
          </c:dPt>
          <c:dPt>
            <c:idx val="8"/>
            <c:explosion val="18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90DB-49B5-A44D-B354171E7919}"/>
              </c:ext>
            </c:extLst>
          </c:dPt>
          <c:dPt>
            <c:idx val="9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0DB-49B5-A44D-B354171E7919}"/>
              </c:ext>
            </c:extLst>
          </c:dPt>
          <c:dPt>
            <c:idx val="1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90DB-49B5-A44D-B354171E7919}"/>
              </c:ext>
            </c:extLst>
          </c:dPt>
          <c:dPt>
            <c:idx val="11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0DB-49B5-A44D-B354171E7919}"/>
              </c:ext>
            </c:extLst>
          </c:dPt>
          <c:dLbls>
            <c:dLbl>
              <c:idx val="0"/>
              <c:layout>
                <c:manualLayout>
                  <c:x val="-2.2699163530737941E-2"/>
                  <c:y val="-0.14033203235067279"/>
                </c:manualLayout>
              </c:layout>
              <c:tx>
                <c:rich>
                  <a:bodyPr/>
                  <a:lstStyle/>
                  <a:p>
                    <a:fld id="{0C03D7C5-4B0E-4670-A0A0-E4DB2490BB56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fld id="{08214843-3042-42F2-8B19-8B03090008B4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90DB-49B5-A44D-B354171E7919}"/>
                </c:ext>
              </c:extLst>
            </c:dLbl>
            <c:dLbl>
              <c:idx val="1"/>
              <c:layout>
                <c:manualLayout>
                  <c:x val="6.9375482496247004E-2"/>
                  <c:y val="-0.20491040448001846"/>
                </c:manualLayout>
              </c:layout>
              <c:tx>
                <c:rich>
                  <a:bodyPr/>
                  <a:lstStyle/>
                  <a:p>
                    <a:fld id="{4438ED8F-EB57-416B-9F60-60313DE23000}" type="CATEGORYNAM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[ИМЯ КАТЕГОРИИ]</a:t>
                    </a:fld>
                    <a:endParaRPr lang="ru-RU" dirty="0" smtClean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fld id="{D809E491-C9C9-415D-9D99-BF07A858B233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0DB-49B5-A44D-B354171E7919}"/>
                </c:ext>
              </c:extLst>
            </c:dLbl>
            <c:dLbl>
              <c:idx val="2"/>
              <c:layout>
                <c:manualLayout>
                  <c:x val="0.12979839476587293"/>
                  <c:y val="-0.12524469364668428"/>
                </c:manualLayout>
              </c:layout>
              <c:tx>
                <c:rich>
                  <a:bodyPr/>
                  <a:lstStyle/>
                  <a:p>
                    <a:fld id="{09790347-61B7-4EB9-AD3A-276DE9A82422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fld id="{27E2BCD2-8458-4C78-8B6F-7E3BCFEAACFC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0DB-49B5-A44D-B354171E7919}"/>
                </c:ext>
              </c:extLst>
            </c:dLbl>
            <c:dLbl>
              <c:idx val="3"/>
              <c:layout>
                <c:manualLayout>
                  <c:x val="0.12180490154465259"/>
                  <c:y val="-3.427910183892620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9F8EB74-F597-46E3-8822-4472677FE298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0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56B1A2A-8D41-4F3C-A839-400D1B283A39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0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2676328502415457"/>
                      <c:h val="0.1049518213971124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0DB-49B5-A44D-B354171E7919}"/>
                </c:ext>
              </c:extLst>
            </c:dLbl>
            <c:dLbl>
              <c:idx val="4"/>
              <c:layout>
                <c:manualLayout>
                  <c:x val="0.12235072171468164"/>
                  <c:y val="-0.13893967497975268"/>
                </c:manualLayout>
              </c:layout>
              <c:tx>
                <c:rich>
                  <a:bodyPr/>
                  <a:lstStyle/>
                  <a:p>
                    <a:fld id="{C3CA69D7-B092-43D8-A89C-2345B7325E2F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fld id="{53B3F6DC-40BB-46FE-AE0F-3764AB0222C2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0DB-49B5-A44D-B354171E7919}"/>
                </c:ext>
              </c:extLst>
            </c:dLbl>
            <c:dLbl>
              <c:idx val="5"/>
              <c:layout>
                <c:manualLayout>
                  <c:x val="6.3894016524279826E-2"/>
                  <c:y val="-0.14303845466445791"/>
                </c:manualLayout>
              </c:layout>
              <c:tx>
                <c:rich>
                  <a:bodyPr/>
                  <a:lstStyle/>
                  <a:p>
                    <a:fld id="{BF4D2450-62B9-4A0F-8771-F85586D2C757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fld id="{F0BFC7DA-F4FF-42D5-AF77-775C12EF299A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0DB-49B5-A44D-B354171E7919}"/>
                </c:ext>
              </c:extLst>
            </c:dLbl>
            <c:dLbl>
              <c:idx val="6"/>
              <c:layout>
                <c:manualLayout>
                  <c:x val="0.15841740518859851"/>
                  <c:y val="-8.033165397081494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B727139-3C41-4026-979E-2C9811EA1599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0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710816F-49AB-4AC5-B350-E0BFC35ABF66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0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0558038660471722"/>
                      <c:h val="7.84844357068216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90DB-49B5-A44D-B354171E7919}"/>
                </c:ext>
              </c:extLst>
            </c:dLbl>
            <c:dLbl>
              <c:idx val="7"/>
              <c:layout>
                <c:manualLayout>
                  <c:x val="0.12026512723657559"/>
                  <c:y val="0.1333817176513398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2123612-0DFF-4BFC-A16D-364A6CB9D10B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0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3D7C6E6-5F03-42DF-A1E6-375729E16755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0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6507864273390327"/>
                      <c:h val="0.1142695095069951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90DB-49B5-A44D-B354171E7919}"/>
                </c:ext>
              </c:extLst>
            </c:dLbl>
            <c:dLbl>
              <c:idx val="8"/>
              <c:layout>
                <c:manualLayout>
                  <c:x val="-0.10147519221511021"/>
                  <c:y val="-1.778606724856663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615A26A-9FF6-4686-8B2E-288F4387DA28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0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[ИМЯ КАТЕГОРИИ]</a:t>
                    </a:fld>
                    <a:endParaRPr lang="ru-RU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2F46F49-34DC-4C66-AE10-6E77320201D4}" type="VALUE">
                      <a:rPr lang="ru-RU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0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ru-RU" baseline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baseline="0" dirty="0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5440603940492842"/>
                      <c:h val="0.1073552214005207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90DB-49B5-A44D-B354171E7919}"/>
                </c:ext>
              </c:extLst>
            </c:dLbl>
            <c:dLbl>
              <c:idx val="9"/>
              <c:layout>
                <c:manualLayout>
                  <c:x val="-0.33012541578951005"/>
                  <c:y val="-2.556086763306495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391720C3-5E44-4391-B333-11C913E50B66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000" b="1" i="0" u="none" strike="noStrike" kern="1200" baseline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64136CAB-3BA4-44A8-9BE0-B1BA971D4F21}" type="VALU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000" b="1" i="0" u="none" strike="noStrike" kern="1200" baseline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r>
                      <a:rPr lang="ru-RU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8.9058955462688369E-2"/>
                      <c:h val="0.1032910594475009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90DB-49B5-A44D-B354171E7919}"/>
                </c:ext>
              </c:extLst>
            </c:dLbl>
            <c:dLbl>
              <c:idx val="10"/>
              <c:layout>
                <c:manualLayout>
                  <c:x val="-5.4335012159142999E-2"/>
                  <c:y val="-0.1373041884235085"/>
                </c:manualLayout>
              </c:layout>
              <c:tx>
                <c:rich>
                  <a:bodyPr/>
                  <a:lstStyle/>
                  <a:p>
                    <a:fld id="{6C5D5F99-5A90-4AF9-BAAF-7B51B8DF7F13}" type="CATEGORYNAM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fld id="{84001A0B-5856-45FD-B3AF-7CEB9960F8B4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90DB-49B5-A44D-B354171E7919}"/>
                </c:ext>
              </c:extLst>
            </c:dLbl>
            <c:dLbl>
              <c:idx val="11"/>
              <c:layout>
                <c:manualLayout>
                  <c:x val="-0.20347342658117218"/>
                  <c:y val="-5.3158538428769705E-2"/>
                </c:manualLayout>
              </c:layout>
              <c:tx>
                <c:rich>
                  <a:bodyPr/>
                  <a:lstStyle/>
                  <a:p>
                    <a:fld id="{6E2B7D9D-230A-4ABE-ACBC-D0DB75C098A3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fld id="{F108A58F-94E7-4934-834D-35A8D1A3FED9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90DB-49B5-A44D-B354171E7919}"/>
                </c:ext>
              </c:extLst>
            </c:dLbl>
            <c:dLbl>
              <c:idx val="12"/>
              <c:layout>
                <c:manualLayout>
                  <c:x val="-6.0303128712195474E-3"/>
                  <c:y val="-0.1081152013705406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70CAE62C-8FAE-4E07-9FCA-423545918D90}" type="CATEGORYNAME">
                      <a: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000" b="1" i="0" u="none" strike="noStrike" kern="1200" baseline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baseline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
</a:t>
                    </a:r>
                    <a:fld id="{D10CC870-938D-4C51-A10B-7EBC2C2B4A4D}" type="VALUE">
                      <a:rPr lang="ru-RU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000" b="1" i="0" u="none" strike="noStrike" kern="1200" baseline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 baseline="0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A-90DB-49B5-A44D-B354171E7919}"/>
                </c:ext>
              </c:extLst>
            </c:dLbl>
            <c:spPr>
              <a:solidFill>
                <a:sysClr val="window" lastClr="FF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Val val="1"/>
            <c:showCatName val="1"/>
            <c:separator>
</c:separator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Лист3!$C$5:$C$17</c:f>
              <c:strCache>
                <c:ptCount val="13"/>
                <c:pt idx="0">
                  <c:v>Общегос.вопросы</c:v>
                </c:pt>
                <c:pt idx="1">
                  <c:v>Нац.оборона </c:v>
                </c:pt>
                <c:pt idx="2">
                  <c:v>Нац.безопасность</c:v>
                </c:pt>
                <c:pt idx="3">
                  <c:v>Нац.экономика</c:v>
                </c:pt>
                <c:pt idx="4">
                  <c:v>ЖКХ</c:v>
                </c:pt>
                <c:pt idx="5">
                  <c:v>Охрана окружающей среды</c:v>
                </c:pt>
                <c:pt idx="6">
                  <c:v>Соц.политика</c:v>
                </c:pt>
                <c:pt idx="7">
                  <c:v>Обслуживание гос.долга</c:v>
                </c:pt>
                <c:pt idx="8">
                  <c:v>Физ.культура и спорт</c:v>
                </c:pt>
                <c:pt idx="9">
                  <c:v>Культура, </c:v>
                </c:pt>
                <c:pt idx="10">
                  <c:v>Образование</c:v>
                </c:pt>
                <c:pt idx="11">
                  <c:v>Межбюдж.трансф-ты</c:v>
                </c:pt>
                <c:pt idx="12">
                  <c:v>СМИ</c:v>
                </c:pt>
              </c:strCache>
            </c:strRef>
          </c:cat>
          <c:val>
            <c:numRef>
              <c:f>Лист3!$D$5:$D$17</c:f>
              <c:numCache>
                <c:formatCode>General</c:formatCode>
                <c:ptCount val="13"/>
                <c:pt idx="0" formatCode="#,##0.00">
                  <c:v>78897.100000000006</c:v>
                </c:pt>
                <c:pt idx="1">
                  <c:v>1083.3</c:v>
                </c:pt>
                <c:pt idx="2">
                  <c:v>9688.4</c:v>
                </c:pt>
                <c:pt idx="3">
                  <c:v>64127.3</c:v>
                </c:pt>
                <c:pt idx="4">
                  <c:v>159275.4</c:v>
                </c:pt>
                <c:pt idx="5">
                  <c:v>980.4</c:v>
                </c:pt>
                <c:pt idx="6">
                  <c:v>15899</c:v>
                </c:pt>
                <c:pt idx="7" formatCode="#,##0.00">
                  <c:v>10.6</c:v>
                </c:pt>
                <c:pt idx="8" formatCode="#,##0.00">
                  <c:v>2656.7</c:v>
                </c:pt>
                <c:pt idx="9" formatCode="#,##0.00">
                  <c:v>77796.800000000003</c:v>
                </c:pt>
                <c:pt idx="10" formatCode="#,##0.00">
                  <c:v>347623.5</c:v>
                </c:pt>
                <c:pt idx="11" formatCode="#,##0.00">
                  <c:v>43969.5</c:v>
                </c:pt>
                <c:pt idx="12" formatCode="#,##0.00">
                  <c:v>2297.8000000000002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90DB-49B5-A44D-B354171E7919}"/>
            </c:ext>
          </c:extLst>
        </c:ser>
        <c:ser>
          <c:idx val="1"/>
          <c:order val="1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0DB-49B5-A44D-B354171E7919}"/>
              </c:ext>
            </c:extLst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90DB-49B5-A44D-B354171E7919}"/>
              </c:ext>
            </c:extLst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90DB-49B5-A44D-B354171E7919}"/>
              </c:ext>
            </c:extLst>
          </c:dPt>
          <c:dPt>
            <c:idx val="3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90DB-49B5-A44D-B354171E7919}"/>
              </c:ext>
            </c:extLst>
          </c:dPt>
          <c:dPt>
            <c:idx val="4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90DB-49B5-A44D-B354171E7919}"/>
              </c:ext>
            </c:extLst>
          </c:dPt>
          <c:dPt>
            <c:idx val="5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90DB-49B5-A44D-B354171E7919}"/>
              </c:ext>
            </c:extLst>
          </c:dPt>
          <c:dPt>
            <c:idx val="6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90DB-49B5-A44D-B354171E7919}"/>
              </c:ext>
            </c:extLst>
          </c:dPt>
          <c:dPt>
            <c:idx val="7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90DB-49B5-A44D-B354171E7919}"/>
              </c:ext>
            </c:extLst>
          </c:dPt>
          <c:dPt>
            <c:idx val="8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90DB-49B5-A44D-B354171E7919}"/>
              </c:ext>
            </c:extLst>
          </c:dPt>
          <c:dPt>
            <c:idx val="9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6-90DB-49B5-A44D-B354171E7919}"/>
              </c:ext>
            </c:extLst>
          </c:dPt>
          <c:dPt>
            <c:idx val="1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90DB-49B5-A44D-B354171E7919}"/>
              </c:ext>
            </c:extLst>
          </c:dPt>
          <c:dPt>
            <c:idx val="11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8-90DB-49B5-A44D-B354171E7919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CatName val="1"/>
            <c:showPercent val="1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Лист3!$C$5:$C$17</c:f>
              <c:strCache>
                <c:ptCount val="13"/>
                <c:pt idx="0">
                  <c:v>Общегос.вопросы</c:v>
                </c:pt>
                <c:pt idx="1">
                  <c:v>Нац.оборона </c:v>
                </c:pt>
                <c:pt idx="2">
                  <c:v>Нац.безопасность</c:v>
                </c:pt>
                <c:pt idx="3">
                  <c:v>Нац.экономика</c:v>
                </c:pt>
                <c:pt idx="4">
                  <c:v>ЖКХ</c:v>
                </c:pt>
                <c:pt idx="5">
                  <c:v>Охрана окружающей среды</c:v>
                </c:pt>
                <c:pt idx="6">
                  <c:v>Соц.политика</c:v>
                </c:pt>
                <c:pt idx="7">
                  <c:v>Обслуживание гос.долга</c:v>
                </c:pt>
                <c:pt idx="8">
                  <c:v>Физ.культура и спорт</c:v>
                </c:pt>
                <c:pt idx="9">
                  <c:v>Культура, </c:v>
                </c:pt>
                <c:pt idx="10">
                  <c:v>Образование</c:v>
                </c:pt>
                <c:pt idx="11">
                  <c:v>Межбюдж.трансф-ты</c:v>
                </c:pt>
                <c:pt idx="12">
                  <c:v>СМИ</c:v>
                </c:pt>
              </c:strCache>
            </c:strRef>
          </c:cat>
          <c:val>
            <c:numRef>
              <c:f>Лист3!$E$5:$E$17</c:f>
              <c:numCache>
                <c:formatCode>General</c:formatCode>
                <c:ptCount val="13"/>
                <c:pt idx="0" formatCode="#,##0.00">
                  <c:v>78897.100000000006</c:v>
                </c:pt>
                <c:pt idx="1">
                  <c:v>1083.3</c:v>
                </c:pt>
                <c:pt idx="2">
                  <c:v>9688.4</c:v>
                </c:pt>
                <c:pt idx="3">
                  <c:v>64127.3</c:v>
                </c:pt>
                <c:pt idx="4">
                  <c:v>159275.4</c:v>
                </c:pt>
                <c:pt idx="5">
                  <c:v>980.4</c:v>
                </c:pt>
                <c:pt idx="6">
                  <c:v>15899</c:v>
                </c:pt>
                <c:pt idx="7" formatCode="#,##0.00">
                  <c:v>10.6</c:v>
                </c:pt>
                <c:pt idx="8" formatCode="#,##0.00">
                  <c:v>2656.7</c:v>
                </c:pt>
                <c:pt idx="9" formatCode="#,##0.00">
                  <c:v>77796.800000000003</c:v>
                </c:pt>
                <c:pt idx="10" formatCode="#,##0.00">
                  <c:v>347623.5</c:v>
                </c:pt>
                <c:pt idx="11" formatCode="#,##0.00">
                  <c:v>43969.5</c:v>
                </c:pt>
                <c:pt idx="12" formatCode="#,##0.00">
                  <c:v>2297.8000000000002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9-90DB-49B5-A44D-B354171E7919}"/>
            </c:ext>
          </c:extLst>
        </c:ser>
        <c:dLbls>
          <c:showCatName val="1"/>
        </c:dLbls>
      </c:pie3DChart>
      <c:spPr>
        <a:noFill/>
        <a:ln>
          <a:solidFill>
            <a:schemeClr val="accent6">
              <a:lumMod val="40000"/>
              <a:lumOff val="60000"/>
            </a:schemeClr>
          </a:solidFill>
        </a:ln>
        <a:effectLst/>
      </c:spPr>
    </c:plotArea>
    <c:plotVisOnly val="1"/>
    <c:dispBlanksAs val="zero"/>
  </c:chart>
  <c:spPr>
    <a:noFill/>
    <a:ln w="9525" cap="flat" cmpd="sng" algn="ctr">
      <a:solidFill>
        <a:schemeClr val="accent6">
          <a:lumMod val="40000"/>
          <a:lumOff val="60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4281689958557878E-2"/>
          <c:y val="6.8072358431909105E-2"/>
          <c:w val="0.91864973940093664"/>
          <c:h val="0.8127427849147365"/>
        </c:manualLayout>
      </c:layout>
      <c:barChart>
        <c:barDir val="col"/>
        <c:grouping val="clustered"/>
        <c:ser>
          <c:idx val="0"/>
          <c:order val="0"/>
          <c:tx>
            <c:strRef>
              <c:f>Лист4!$C$34</c:f>
              <c:strCache>
                <c:ptCount val="1"/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00B0F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893-43DD-8BFE-459D9501E974}"/>
              </c:ext>
            </c:extLst>
          </c:dPt>
          <c:dPt>
            <c:idx val="1"/>
            <c:spPr>
              <a:solidFill>
                <a:srgbClr val="00B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893-43DD-8BFE-459D9501E974}"/>
              </c:ext>
            </c:extLst>
          </c:dPt>
          <c:dLbls>
            <c:dLbl>
              <c:idx val="0"/>
              <c:layout>
                <c:manualLayout>
                  <c:x val="-4.1079372823309476E-3"/>
                  <c:y val="-2.2570081311720086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893-43DD-8BFE-459D9501E974}"/>
                </c:ext>
              </c:extLst>
            </c:dLbl>
            <c:dLbl>
              <c:idx val="1"/>
              <c:layout>
                <c:manualLayout>
                  <c:x val="-3.9123068451331492E-3"/>
                  <c:y val="-6.6554449924851114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893-43DD-8BFE-459D9501E974}"/>
                </c:ext>
              </c:extLst>
            </c:dLbl>
            <c:dLbl>
              <c:idx val="2"/>
              <c:layout>
                <c:manualLayout>
                  <c:x val="-7.9420523323495817E-3"/>
                  <c:y val="-1.7216640499064045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893-43DD-8BFE-459D9501E9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Лист4!$B$35:$B$36</c:f>
              <c:numCache>
                <c:formatCode>General</c:formatCode>
                <c:ptCount val="2"/>
              </c:numCache>
            </c:numRef>
          </c:cat>
          <c:val>
            <c:numRef>
              <c:f>Лист4!$C$35:$C$36</c:f>
              <c:numCache>
                <c:formatCode>General</c:formatCode>
                <c:ptCount val="2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893-43DD-8BFE-459D9501E974}"/>
            </c:ext>
          </c:extLst>
        </c:ser>
        <c:ser>
          <c:idx val="1"/>
          <c:order val="1"/>
          <c:tx>
            <c:strRef>
              <c:f>Лист4!$D$34</c:f>
              <c:strCache>
                <c:ptCount val="1"/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2.4999999999999981E-2"/>
                  <c:y val="-5.3047226700084758E-18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893-43DD-8BFE-459D9501E974}"/>
                </c:ext>
              </c:extLst>
            </c:dLbl>
            <c:dLbl>
              <c:idx val="1"/>
              <c:layout>
                <c:manualLayout>
                  <c:x val="1.9488430683627895E-2"/>
                  <c:y val="-2.4776974098394532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893-43DD-8BFE-459D9501E974}"/>
                </c:ext>
              </c:extLst>
            </c:dLbl>
            <c:dLbl>
              <c:idx val="2"/>
              <c:layout>
                <c:manualLayout>
                  <c:x val="1.3888888888889015E-2"/>
                  <c:y val="-4.6296296296296675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893-43DD-8BFE-459D9501E9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5212C4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Лист4!$B$35:$B$36</c:f>
              <c:numCache>
                <c:formatCode>General</c:formatCode>
                <c:ptCount val="2"/>
              </c:numCache>
            </c:numRef>
          </c:cat>
          <c:val>
            <c:numRef>
              <c:f>Лист4!$D$35:$D$36</c:f>
              <c:numCache>
                <c:formatCode>General</c:formatCode>
                <c:ptCount val="2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C893-43DD-8BFE-459D9501E974}"/>
            </c:ext>
          </c:extLst>
        </c:ser>
        <c:gapWidth val="219"/>
        <c:overlap val="-27"/>
        <c:axId val="114489600"/>
        <c:axId val="114561024"/>
      </c:barChart>
      <c:catAx>
        <c:axId val="114489600"/>
        <c:scaling>
          <c:orientation val="minMax"/>
        </c:scaling>
        <c:axPos val="b"/>
        <c:numFmt formatCode="General" sourceLinked="1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4561024"/>
        <c:crosses val="autoZero"/>
        <c:auto val="1"/>
        <c:lblAlgn val="ctr"/>
        <c:lblOffset val="100"/>
      </c:catAx>
      <c:valAx>
        <c:axId val="114561024"/>
        <c:scaling>
          <c:orientation val="minMax"/>
        </c:scaling>
        <c:delete val="1"/>
        <c:axPos val="l"/>
        <c:numFmt formatCode="General" sourceLinked="1"/>
        <c:tickLblPos val="nextTo"/>
        <c:crossAx val="1144896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4281689958557878E-2"/>
          <c:y val="6.8072358431909105E-2"/>
          <c:w val="0.91864973940093664"/>
          <c:h val="0.8127427849147365"/>
        </c:manualLayout>
      </c:layout>
      <c:barChart>
        <c:barDir val="col"/>
        <c:grouping val="clustered"/>
        <c:ser>
          <c:idx val="0"/>
          <c:order val="0"/>
          <c:tx>
            <c:strRef>
              <c:f>Лист4!$C$34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00B0F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893-43DD-8BFE-459D9501E974}"/>
              </c:ext>
            </c:extLst>
          </c:dPt>
          <c:dPt>
            <c:idx val="1"/>
            <c:spPr>
              <a:solidFill>
                <a:srgbClr val="00B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893-43DD-8BFE-459D9501E974}"/>
              </c:ext>
            </c:extLst>
          </c:dPt>
          <c:dLbls>
            <c:dLbl>
              <c:idx val="0"/>
              <c:layout>
                <c:manualLayout>
                  <c:x val="-4.1079372823309476E-3"/>
                  <c:y val="-2.2570081311720086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893-43DD-8BFE-459D9501E974}"/>
                </c:ext>
              </c:extLst>
            </c:dLbl>
            <c:dLbl>
              <c:idx val="1"/>
              <c:layout>
                <c:manualLayout>
                  <c:x val="-3.9123068451331492E-3"/>
                  <c:y val="-6.6554449924851114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893-43DD-8BFE-459D9501E974}"/>
                </c:ext>
              </c:extLst>
            </c:dLbl>
            <c:dLbl>
              <c:idx val="2"/>
              <c:layout>
                <c:manualLayout>
                  <c:x val="-7.9420523323495834E-3"/>
                  <c:y val="-1.7216640499064045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893-43DD-8BFE-459D9501E9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Лист4!$B$35:$B$37</c:f>
              <c:strCache>
                <c:ptCount val="3"/>
                <c:pt idx="0">
                  <c:v>на 01.01.2020 г.</c:v>
                </c:pt>
                <c:pt idx="1">
                  <c:v>погашение кредита</c:v>
                </c:pt>
                <c:pt idx="2">
                  <c:v>на 01.01.2020 г.</c:v>
                </c:pt>
              </c:strCache>
            </c:strRef>
          </c:cat>
          <c:val>
            <c:numRef>
              <c:f>Лист4!$C$35:$C$37</c:f>
              <c:numCache>
                <c:formatCode>General</c:formatCode>
                <c:ptCount val="3"/>
                <c:pt idx="0">
                  <c:v>13000</c:v>
                </c:pt>
                <c:pt idx="1">
                  <c:v>7000</c:v>
                </c:pt>
                <c:pt idx="2">
                  <c:v>6000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893-43DD-8BFE-459D9501E974}"/>
            </c:ext>
          </c:extLst>
        </c:ser>
        <c:ser>
          <c:idx val="1"/>
          <c:order val="1"/>
          <c:tx>
            <c:strRef>
              <c:f>Лист4!$D$34</c:f>
              <c:strCache>
                <c:ptCount val="1"/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2.4999999999999981E-2"/>
                  <c:y val="-5.3047226700084804E-18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893-43DD-8BFE-459D9501E974}"/>
                </c:ext>
              </c:extLst>
            </c:dLbl>
            <c:dLbl>
              <c:idx val="1"/>
              <c:layout>
                <c:manualLayout>
                  <c:x val="1.9488430683627898E-2"/>
                  <c:y val="-2.4776974098394532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893-43DD-8BFE-459D9501E974}"/>
                </c:ext>
              </c:extLst>
            </c:dLbl>
            <c:dLbl>
              <c:idx val="2"/>
              <c:layout>
                <c:manualLayout>
                  <c:x val="1.3888888888889018E-2"/>
                  <c:y val="-4.6296296296296693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893-43DD-8BFE-459D9501E9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5212C4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Лист4!$B$35:$B$37</c:f>
              <c:strCache>
                <c:ptCount val="3"/>
                <c:pt idx="0">
                  <c:v>на 01.01.2020 г.</c:v>
                </c:pt>
                <c:pt idx="1">
                  <c:v>погашение кредита</c:v>
                </c:pt>
                <c:pt idx="2">
                  <c:v>на 01.01.2020 г.</c:v>
                </c:pt>
              </c:strCache>
            </c:strRef>
          </c:cat>
          <c:val>
            <c:numRef>
              <c:f>Лист4!$D$35:$D$37</c:f>
              <c:numCache>
                <c:formatCode>General</c:formatCode>
                <c:ptCount val="3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C893-43DD-8BFE-459D9501E974}"/>
            </c:ext>
          </c:extLst>
        </c:ser>
        <c:gapWidth val="219"/>
        <c:overlap val="-27"/>
        <c:axId val="114555136"/>
        <c:axId val="114630656"/>
      </c:barChart>
      <c:catAx>
        <c:axId val="114555136"/>
        <c:scaling>
          <c:orientation val="minMax"/>
        </c:scaling>
        <c:axPos val="b"/>
        <c:numFmt formatCode="General" sourceLinked="1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4630656"/>
        <c:crosses val="autoZero"/>
        <c:auto val="1"/>
        <c:lblAlgn val="ctr"/>
        <c:lblOffset val="100"/>
      </c:catAx>
      <c:valAx>
        <c:axId val="114630656"/>
        <c:scaling>
          <c:orientation val="minMax"/>
        </c:scaling>
        <c:delete val="1"/>
        <c:axPos val="l"/>
        <c:numFmt formatCode="General" sourceLinked="1"/>
        <c:tickLblPos val="nextTo"/>
        <c:crossAx val="11455513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ser>
          <c:idx val="0"/>
          <c:order val="0"/>
          <c:tx>
            <c:strRef>
              <c:f>Лист2!$B$1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-1.3310889984970245E-2"/>
                  <c:y val="-3.429404228775605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334,7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0BF-44EF-860D-1E0D51E9C25F}"/>
                </c:ext>
              </c:extLst>
            </c:dLbl>
            <c:dLbl>
              <c:idx val="1"/>
              <c:layout>
                <c:manualLayout>
                  <c:x val="-8.7570679281250025E-3"/>
                  <c:y val="-6.368893567726104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4208,6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BF-44EF-860D-1E0D51E9C25F}"/>
                </c:ext>
              </c:extLst>
            </c:dLbl>
            <c:dLbl>
              <c:idx val="2"/>
              <c:layout>
                <c:manualLayout>
                  <c:x val="-9.9831674887278024E-3"/>
                  <c:y val="-3.429404228775605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1798,6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0BF-44EF-860D-1E0D51E9C2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7030A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Лист2!$A$2:$A$4</c:f>
              <c:strCache>
                <c:ptCount val="3"/>
                <c:pt idx="0">
                  <c:v>федеральные</c:v>
                </c:pt>
                <c:pt idx="1">
                  <c:v>областные</c:v>
                </c:pt>
                <c:pt idx="2">
                  <c:v>районные</c:v>
                </c:pt>
              </c:strCache>
            </c:strRef>
          </c:cat>
          <c:val>
            <c:numRef>
              <c:f>Лист2!$B$2:$B$4</c:f>
              <c:numCache>
                <c:formatCode>General</c:formatCode>
                <c:ptCount val="3"/>
                <c:pt idx="0">
                  <c:v>334.7</c:v>
                </c:pt>
                <c:pt idx="1">
                  <c:v>4208.6000000000004</c:v>
                </c:pt>
                <c:pt idx="2">
                  <c:v>1798.6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0BF-44EF-860D-1E0D51E9C25F}"/>
            </c:ext>
          </c:extLst>
        </c:ser>
        <c:ser>
          <c:idx val="1"/>
          <c:order val="1"/>
          <c:tx>
            <c:strRef>
              <c:f>Лист2!$C$1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66FF33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0"/>
                  <c:y val="-4.409234008425771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334,7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0BF-44EF-860D-1E0D51E9C25F}"/>
                </c:ext>
              </c:extLst>
            </c:dLbl>
            <c:dLbl>
              <c:idx val="1"/>
              <c:layout>
                <c:manualLayout>
                  <c:x val="1.7251494473323678E-2"/>
                  <c:y val="-3.674380961675946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4208,3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0210853764786369"/>
                      <c:h val="7.027848382528631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0BF-44EF-860D-1E0D51E9C25F}"/>
                </c:ext>
              </c:extLst>
            </c:dLbl>
            <c:dLbl>
              <c:idx val="2"/>
              <c:layout>
                <c:manualLayout>
                  <c:x val="4.3552178412924768E-2"/>
                  <c:y val="-4.409234008425771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1798,4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0BF-44EF-860D-1E0D51E9C2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7030A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Лист2!$A$2:$A$4</c:f>
              <c:strCache>
                <c:ptCount val="3"/>
                <c:pt idx="0">
                  <c:v>федеральные</c:v>
                </c:pt>
                <c:pt idx="1">
                  <c:v>областные</c:v>
                </c:pt>
                <c:pt idx="2">
                  <c:v>районные</c:v>
                </c:pt>
              </c:strCache>
            </c:strRef>
          </c:cat>
          <c:val>
            <c:numRef>
              <c:f>Лист2!$C$2:$C$4</c:f>
              <c:numCache>
                <c:formatCode>General</c:formatCode>
                <c:ptCount val="3"/>
                <c:pt idx="0">
                  <c:v>334.7</c:v>
                </c:pt>
                <c:pt idx="1">
                  <c:v>4208.3</c:v>
                </c:pt>
                <c:pt idx="2">
                  <c:v>1798.4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B0BF-44EF-860D-1E0D51E9C25F}"/>
            </c:ext>
          </c:extLst>
        </c:ser>
        <c:shape val="box"/>
        <c:axId val="115927296"/>
        <c:axId val="115949568"/>
        <c:axId val="113530176"/>
      </c:bar3DChart>
      <c:catAx>
        <c:axId val="11592729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5949568"/>
        <c:crosses val="autoZero"/>
        <c:auto val="1"/>
        <c:lblAlgn val="ctr"/>
        <c:lblOffset val="100"/>
      </c:catAx>
      <c:valAx>
        <c:axId val="115949568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15927296"/>
        <c:crosses val="autoZero"/>
        <c:crossBetween val="between"/>
      </c:valAx>
      <c:serAx>
        <c:axId val="113530176"/>
        <c:scaling>
          <c:orientation val="minMax"/>
        </c:scaling>
        <c:delete val="1"/>
        <c:axPos val="b"/>
        <c:majorTickMark val="none"/>
        <c:tickLblPos val="nextTo"/>
        <c:crossAx val="115949568"/>
        <c:crosses val="autoZero"/>
      </c:ser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82194274011483"/>
          <c:y val="0.83404075243212383"/>
          <c:w val="0.42562828448830631"/>
          <c:h val="8.2673716297616703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Лист2!$A$6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-4.8991470083570972E-2"/>
                  <c:y val="-5.913994601158171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6229,5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79-4122-AC60-28806AF55D89}"/>
                </c:ext>
              </c:extLst>
            </c:dLbl>
            <c:dLbl>
              <c:idx val="1"/>
              <c:layout>
                <c:manualLayout>
                  <c:x val="6.5321960111428328E-3"/>
                  <c:y val="-6.476060566464092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579-4122-AC60-28806AF55D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Лист2!$B$5:$C$5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Лист2!$B$6:$C$6</c:f>
              <c:numCache>
                <c:formatCode>General</c:formatCode>
                <c:ptCount val="2"/>
                <c:pt idx="0">
                  <c:v>6229.5</c:v>
                </c:pt>
                <c:pt idx="1">
                  <c:v>112.4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579-4122-AC60-28806AF55D89}"/>
            </c:ext>
          </c:extLst>
        </c:ser>
        <c:ser>
          <c:idx val="1"/>
          <c:order val="1"/>
          <c:tx>
            <c:strRef>
              <c:f>Лист2!$A$7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3.2660980055713644E-3"/>
                  <c:y val="-6.330859129747490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6629,3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579-4122-AC60-28806AF55D89}"/>
                </c:ext>
              </c:extLst>
            </c:dLbl>
            <c:dLbl>
              <c:idx val="1"/>
              <c:layout>
                <c:manualLayout>
                  <c:x val="3.2660980055713856E-2"/>
                  <c:y val="-6.476060566464092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579-4122-AC60-28806AF55D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7030A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Лист2!$B$5:$C$5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Лист2!$B$7:$C$7</c:f>
              <c:numCache>
                <c:formatCode>General</c:formatCode>
                <c:ptCount val="2"/>
                <c:pt idx="0">
                  <c:v>6229.3</c:v>
                </c:pt>
                <c:pt idx="1">
                  <c:v>112.1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579-4122-AC60-28806AF55D89}"/>
            </c:ext>
          </c:extLst>
        </c:ser>
        <c:shape val="box"/>
        <c:axId val="115947776"/>
        <c:axId val="116178944"/>
        <c:axId val="0"/>
      </c:bar3DChart>
      <c:catAx>
        <c:axId val="11594777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6178944"/>
        <c:crosses val="autoZero"/>
        <c:auto val="1"/>
        <c:lblAlgn val="ctr"/>
        <c:lblOffset val="100"/>
      </c:catAx>
      <c:valAx>
        <c:axId val="116178944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1594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4281689958557878E-2"/>
          <c:y val="6.8072358431909105E-2"/>
          <c:w val="0.95890790930090208"/>
          <c:h val="0.8127427849147365"/>
        </c:manualLayout>
      </c:layout>
      <c:barChart>
        <c:barDir val="col"/>
        <c:grouping val="clustered"/>
        <c:ser>
          <c:idx val="0"/>
          <c:order val="0"/>
          <c:tx>
            <c:strRef>
              <c:f>Лист4!$C$34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-1.9444444444444441E-2"/>
                  <c:y val="-9.2592592592593698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42-40B0-8F83-3C44C96C3A7B}"/>
                </c:ext>
              </c:extLst>
            </c:dLbl>
            <c:dLbl>
              <c:idx val="1"/>
              <c:layout>
                <c:manualLayout>
                  <c:x val="-2.500000000000005E-2"/>
                  <c:y val="0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42-40B0-8F83-3C44C96C3A7B}"/>
                </c:ext>
              </c:extLst>
            </c:dLbl>
            <c:dLbl>
              <c:idx val="2"/>
              <c:layout>
                <c:manualLayout>
                  <c:x val="-1.9444444444444445E-2"/>
                  <c:y val="-1.3888888888889006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D42-40B0-8F83-3C44C96C3A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Лист4!$B$35:$B$37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Лист4!$C$35:$C$37</c:f>
              <c:numCache>
                <c:formatCode>General</c:formatCode>
                <c:ptCount val="3"/>
                <c:pt idx="0">
                  <c:v>554135.47</c:v>
                </c:pt>
                <c:pt idx="1">
                  <c:v>660566.99</c:v>
                </c:pt>
                <c:pt idx="2">
                  <c:v>793229.3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D42-40B0-8F83-3C44C96C3A7B}"/>
            </c:ext>
          </c:extLst>
        </c:ser>
        <c:ser>
          <c:idx val="1"/>
          <c:order val="1"/>
          <c:tx>
            <c:strRef>
              <c:f>Лист4!$D$34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dPt>
            <c:idx val="1"/>
            <c:spPr>
              <a:solidFill>
                <a:srgbClr val="578537"/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2.4999999999999981E-2"/>
                  <c:y val="-5.3047226700084666E-18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D42-40B0-8F83-3C44C96C3A7B}"/>
                </c:ext>
              </c:extLst>
            </c:dLbl>
            <c:dLbl>
              <c:idx val="1"/>
              <c:layout>
                <c:manualLayout>
                  <c:x val="1.9488430683627888E-2"/>
                  <c:y val="-2.4776974098394532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D42-40B0-8F83-3C44C96C3A7B}"/>
                </c:ext>
              </c:extLst>
            </c:dLbl>
            <c:dLbl>
              <c:idx val="2"/>
              <c:layout>
                <c:manualLayout>
                  <c:x val="1.3888888888889006E-2"/>
                  <c:y val="-4.6296296296296641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D42-40B0-8F83-3C44C96C3A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5212C4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Лист4!$B$35:$B$37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Лист4!$D$35:$D$37</c:f>
              <c:numCache>
                <c:formatCode>General</c:formatCode>
                <c:ptCount val="3"/>
                <c:pt idx="0">
                  <c:v>549442.14</c:v>
                </c:pt>
                <c:pt idx="1">
                  <c:v>647639.39</c:v>
                </c:pt>
                <c:pt idx="2">
                  <c:v>762679.3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6D42-40B0-8F83-3C44C96C3A7B}"/>
            </c:ext>
          </c:extLst>
        </c:ser>
        <c:gapWidth val="219"/>
        <c:overlap val="-27"/>
        <c:axId val="116348032"/>
        <c:axId val="116349568"/>
      </c:barChart>
      <c:catAx>
        <c:axId val="116348032"/>
        <c:scaling>
          <c:orientation val="minMax"/>
        </c:scaling>
        <c:axPos val="b"/>
        <c:numFmt formatCode="General" sourceLinked="1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6349568"/>
        <c:crosses val="autoZero"/>
        <c:auto val="1"/>
        <c:lblAlgn val="ctr"/>
        <c:lblOffset val="100"/>
      </c:catAx>
      <c:valAx>
        <c:axId val="116349568"/>
        <c:scaling>
          <c:orientation val="minMax"/>
        </c:scaling>
        <c:delete val="1"/>
        <c:axPos val="l"/>
        <c:numFmt formatCode="General" sourceLinked="1"/>
        <c:tickLblPos val="nextTo"/>
        <c:crossAx val="11634803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33458706882810341"/>
          <c:y val="0.94072417879494852"/>
          <c:w val="0.37060480598774498"/>
          <c:h val="5.9275821205051302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046161537606964E-2"/>
          <c:y val="5.5636242437708927E-2"/>
          <c:w val="0.95791187342820594"/>
          <c:h val="0.84492076637949465"/>
        </c:manualLayout>
      </c:layout>
      <c:barChart>
        <c:barDir val="col"/>
        <c:grouping val="clustered"/>
        <c:ser>
          <c:idx val="0"/>
          <c:order val="0"/>
          <c:tx>
            <c:strRef>
              <c:f>Лист4!$B$35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rgbClr val="0070C0"/>
              </a:solidFill>
            </a:ln>
            <a:effectLst/>
          </c:spPr>
          <c:dPt>
            <c:idx val="0"/>
            <c:spPr>
              <a:solidFill>
                <a:srgbClr val="0070C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735E-43FC-ADE1-3ACDC1369EF2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itchFamily="18" charset="0"/>
                        <a:cs typeface="Times New Roman" pitchFamily="18" charset="0"/>
                      </a:rPr>
                      <a:t>756590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itchFamily="18" charset="0"/>
                        <a:cs typeface="Times New Roman" pitchFamily="18" charset="0"/>
                      </a:rPr>
                      <a:t>765886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200" b="1">
                        <a:latin typeface="Times New Roman" pitchFamily="18" charset="0"/>
                        <a:cs typeface="Times New Roman" pitchFamily="18" charset="0"/>
                      </a:rPr>
                      <a:t>-</a:t>
                    </a:r>
                    <a:r>
                      <a:rPr lang="en-US" sz="1200" b="1" smtClean="0">
                        <a:latin typeface="Times New Roman" pitchFamily="18" charset="0"/>
                        <a:cs typeface="Times New Roman" pitchFamily="18" charset="0"/>
                      </a:rPr>
                      <a:t>9</a:t>
                    </a:r>
                    <a:r>
                      <a:rPr lang="ru-RU" sz="1200" b="1" smtClean="0">
                        <a:latin typeface="Times New Roman" pitchFamily="18" charset="0"/>
                        <a:cs typeface="Times New Roman" pitchFamily="18" charset="0"/>
                      </a:rPr>
                      <a:t>295</a:t>
                    </a:r>
                    <a:endParaRPr lang="en-US" sz="1200" b="1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Val val="1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Лист4!$C$34:$E$34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Дефицит, профицит</c:v>
                </c:pt>
              </c:strCache>
            </c:strRef>
          </c:cat>
          <c:val>
            <c:numRef>
              <c:f>Лист4!$C$35:$E$35</c:f>
              <c:numCache>
                <c:formatCode>General</c:formatCode>
                <c:ptCount val="3"/>
                <c:pt idx="0">
                  <c:v>637</c:v>
                </c:pt>
                <c:pt idx="1">
                  <c:v>640</c:v>
                </c:pt>
                <c:pt idx="2">
                  <c:v>-9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35E-43FC-ADE1-3ACDC1369EF2}"/>
            </c:ext>
          </c:extLst>
        </c:ser>
        <c:ser>
          <c:idx val="1"/>
          <c:order val="1"/>
          <c:tx>
            <c:strRef>
              <c:f>Лист4!$B$36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008E40"/>
            </a:solidFill>
          </c:spPr>
          <c:dPt>
            <c:idx val="1"/>
            <c:spPr>
              <a:solidFill>
                <a:srgbClr val="578537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200" b="1" smtClean="0">
                        <a:solidFill>
                          <a:srgbClr val="008E4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748680</a:t>
                    </a:r>
                    <a:endParaRPr lang="en-US" sz="1200" b="1">
                      <a:solidFill>
                        <a:srgbClr val="008E4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200" b="1" smtClean="0">
                        <a:solidFill>
                          <a:srgbClr val="008E4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741551</a:t>
                    </a:r>
                    <a:endParaRPr lang="en-US" sz="1200" b="1">
                      <a:solidFill>
                        <a:srgbClr val="008E4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200" b="1" smtClean="0">
                        <a:solidFill>
                          <a:srgbClr val="008E4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7</a:t>
                    </a:r>
                    <a:r>
                      <a:rPr lang="ru-RU" sz="1200" b="1" smtClean="0">
                        <a:solidFill>
                          <a:srgbClr val="008E4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128</a:t>
                    </a:r>
                    <a:endParaRPr lang="en-US" sz="1200" b="1">
                      <a:solidFill>
                        <a:srgbClr val="008E4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solidFill>
                      <a:srgbClr val="008E4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Лист4!$C$34:$E$34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Дефицит, профицит</c:v>
                </c:pt>
              </c:strCache>
            </c:strRef>
          </c:cat>
          <c:val>
            <c:numRef>
              <c:f>Лист4!$C$36:$E$36</c:f>
              <c:numCache>
                <c:formatCode>General</c:formatCode>
                <c:ptCount val="3"/>
                <c:pt idx="0">
                  <c:v>644</c:v>
                </c:pt>
                <c:pt idx="1">
                  <c:v>630</c:v>
                </c:pt>
                <c:pt idx="2">
                  <c:v>7</c:v>
                </c:pt>
              </c:numCache>
            </c:numRef>
          </c:val>
        </c:ser>
        <c:dLbls>
          <c:showVal val="1"/>
        </c:dLbls>
        <c:overlap val="-25"/>
        <c:axId val="116523008"/>
        <c:axId val="116524544"/>
      </c:barChart>
      <c:catAx>
        <c:axId val="11652300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6524544"/>
        <c:crosses val="autoZero"/>
        <c:auto val="1"/>
        <c:lblAlgn val="ctr"/>
        <c:lblOffset val="100"/>
      </c:catAx>
      <c:valAx>
        <c:axId val="116524544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16523008"/>
        <c:crosses val="autoZero"/>
        <c:crossBetween val="between"/>
        <c:minorUnit val="200"/>
      </c:valAx>
      <c:spPr>
        <a:effectLst/>
      </c:spPr>
    </c:plotArea>
    <c:legend>
      <c:legendPos val="t"/>
      <c:layout>
        <c:manualLayout>
          <c:xMode val="edge"/>
          <c:yMode val="edge"/>
          <c:x val="0.38493828968498528"/>
          <c:y val="0.88505317590974653"/>
          <c:w val="0.23012342063003097"/>
          <c:h val="8.7703386492409968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0.11939</cdr:y>
    </cdr:from>
    <cdr:to>
      <cdr:x>0.20787</cdr:x>
      <cdr:y>0.4215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0" y="572400"/>
          <a:ext cx="1677357" cy="1448429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 rtl="0">
            <a:lnSpc>
              <a:spcPts val="1100"/>
            </a:lnSpc>
            <a:defRPr sz="1000"/>
          </a:pPr>
          <a:endParaRPr lang="ru-RU" sz="1400" dirty="0">
            <a:solidFill>
              <a:srgbClr val="000000"/>
            </a:solidFill>
            <a:latin typeface="Times New Roman"/>
            <a:cs typeface="Times New Roman"/>
          </a:endParaRPr>
        </a:p>
        <a:p xmlns:a="http://schemas.openxmlformats.org/drawingml/2006/main">
          <a:pPr algn="ctr" rtl="0">
            <a:defRPr sz="1000"/>
          </a:pPr>
          <a:r>
            <a:rPr lang="ru-RU" sz="1600" i="0" u="none" strike="noStrike" baseline="0" dirty="0" smtClean="0">
              <a:solidFill>
                <a:srgbClr val="000000"/>
              </a:solidFill>
              <a:latin typeface="Times New Roman"/>
              <a:cs typeface="Times New Roman"/>
            </a:rPr>
            <a:t>Безвозмездные поступления - </a:t>
          </a:r>
        </a:p>
        <a:p xmlns:a="http://schemas.openxmlformats.org/drawingml/2006/main">
          <a:pPr algn="ctr" rtl="0">
            <a:defRPr sz="1000"/>
          </a:pPr>
          <a:r>
            <a:rPr lang="ru-RU" sz="1600" b="1" i="0" u="none" strike="noStrike" baseline="0" dirty="0" smtClean="0">
              <a:solidFill>
                <a:srgbClr val="C00000"/>
              </a:solidFill>
              <a:latin typeface="Times New Roman"/>
              <a:cs typeface="Times New Roman"/>
            </a:rPr>
            <a:t>548343,3</a:t>
          </a:r>
          <a:endParaRPr lang="ru-RU" sz="1600" i="0" u="none" strike="noStrike" baseline="0" dirty="0">
            <a:solidFill>
              <a:srgbClr val="000000"/>
            </a:solidFill>
            <a:latin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0.7433</cdr:x>
      <cdr:y>0.14306</cdr:y>
    </cdr:from>
    <cdr:to>
      <cdr:x>1</cdr:x>
      <cdr:y>0.38869</cdr:y>
    </cdr:to>
    <cdr:sp macro="" textlink="">
      <cdr:nvSpPr>
        <cdr:cNvPr id="10" name="Скругленный прямоугольник 9"/>
        <cdr:cNvSpPr/>
      </cdr:nvSpPr>
      <cdr:spPr>
        <a:xfrm xmlns:a="http://schemas.openxmlformats.org/drawingml/2006/main">
          <a:off x="5997872" y="737643"/>
          <a:ext cx="2071390" cy="1266527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600" b="0" i="0" u="none" strike="noStrike" baseline="0" dirty="0" smtClean="0">
              <a:solidFill>
                <a:srgbClr val="000000"/>
              </a:solidFill>
              <a:latin typeface="Times New Roman"/>
              <a:cs typeface="Times New Roman"/>
            </a:rPr>
            <a:t>Налоговые </a:t>
          </a:r>
          <a:r>
            <a:rPr lang="ru-RU" sz="1600" b="0" i="0" u="none" strike="noStrike" baseline="0" dirty="0">
              <a:solidFill>
                <a:srgbClr val="000000"/>
              </a:solidFill>
              <a:latin typeface="Times New Roman"/>
              <a:cs typeface="Times New Roman"/>
            </a:rPr>
            <a:t>доходы </a:t>
          </a:r>
          <a:endParaRPr lang="ru-RU" sz="1600" b="0" i="0" u="none" strike="noStrike" baseline="0" dirty="0" smtClean="0">
            <a:solidFill>
              <a:srgbClr val="000000"/>
            </a:solidFill>
            <a:latin typeface="Times New Roman"/>
            <a:cs typeface="Times New Roman"/>
          </a:endParaRPr>
        </a:p>
        <a:p xmlns:a="http://schemas.openxmlformats.org/drawingml/2006/main">
          <a:pPr algn="ctr" rtl="0">
            <a:defRPr sz="1000"/>
          </a:pPr>
          <a:r>
            <a:rPr lang="ru-RU" sz="1600" b="1" i="0" u="none" strike="noStrike" baseline="0" dirty="0" smtClean="0">
              <a:solidFill>
                <a:srgbClr val="C00000"/>
              </a:solidFill>
              <a:latin typeface="Times New Roman"/>
              <a:cs typeface="Times New Roman"/>
            </a:rPr>
            <a:t>207763,7</a:t>
          </a:r>
          <a:endParaRPr lang="ru-RU" sz="1200" b="0" i="0" u="none" strike="noStrike" baseline="0" dirty="0">
            <a:solidFill>
              <a:srgbClr val="000000"/>
            </a:solidFill>
            <a:latin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0.21013</cdr:x>
      <cdr:y>0.78169</cdr:y>
    </cdr:from>
    <cdr:to>
      <cdr:x>0.42922</cdr:x>
      <cdr:y>1</cdr:y>
    </cdr:to>
    <cdr:sp macro="" textlink="">
      <cdr:nvSpPr>
        <cdr:cNvPr id="11" name="Скругленный прямоугольник 10"/>
        <cdr:cNvSpPr/>
      </cdr:nvSpPr>
      <cdr:spPr>
        <a:xfrm xmlns:a="http://schemas.openxmlformats.org/drawingml/2006/main">
          <a:off x="1695632" y="3822812"/>
          <a:ext cx="1767895" cy="1046660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600" b="0" i="0" u="none" strike="noStrike" baseline="0" dirty="0">
              <a:solidFill>
                <a:srgbClr val="000000"/>
              </a:solidFill>
              <a:latin typeface="Times New Roman"/>
              <a:cs typeface="Times New Roman"/>
            </a:rPr>
            <a:t>Неналоговые доходы </a:t>
          </a:r>
          <a:endParaRPr lang="ru-RU" sz="1600" b="0" i="0" u="none" strike="noStrike" baseline="0" dirty="0" smtClean="0">
            <a:solidFill>
              <a:srgbClr val="000000"/>
            </a:solidFill>
            <a:latin typeface="Times New Roman"/>
            <a:cs typeface="Times New Roman"/>
          </a:endParaRPr>
        </a:p>
        <a:p xmlns:a="http://schemas.openxmlformats.org/drawingml/2006/main">
          <a:pPr algn="ctr" rtl="0">
            <a:defRPr sz="1000"/>
          </a:pPr>
          <a:r>
            <a:rPr lang="ru-RU" sz="1600" b="1" i="0" u="none" strike="noStrike" baseline="0" dirty="0" smtClean="0">
              <a:solidFill>
                <a:srgbClr val="C00000"/>
              </a:solidFill>
              <a:latin typeface="Times New Roman"/>
              <a:cs typeface="Times New Roman"/>
            </a:rPr>
            <a:t>12122,2</a:t>
          </a:r>
          <a:endParaRPr lang="ru-RU" sz="1200" b="0" i="0" u="none" strike="noStrike" baseline="0" dirty="0">
            <a:solidFill>
              <a:srgbClr val="000000"/>
            </a:solidFill>
            <a:latin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0.20787</cdr:x>
      <cdr:y>0.28109</cdr:y>
    </cdr:from>
    <cdr:to>
      <cdr:x>0.35774</cdr:x>
      <cdr:y>0.36853</cdr:y>
    </cdr:to>
    <cdr:cxnSp macro="">
      <cdr:nvCxnSpPr>
        <cdr:cNvPr id="12" name="Прямая соединительная линия 11"/>
        <cdr:cNvCxnSpPr/>
      </cdr:nvCxnSpPr>
      <cdr:spPr>
        <a:xfrm xmlns:a="http://schemas.openxmlformats.org/drawingml/2006/main" flipH="1" flipV="1">
          <a:off x="1677392" y="1449332"/>
          <a:ext cx="1209340" cy="45085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0.42922</cdr:x>
      <cdr:y>0.72093</cdr:y>
    </cdr:from>
    <cdr:to>
      <cdr:x>0.52469</cdr:x>
      <cdr:y>0.90651</cdr:y>
    </cdr:to>
    <cdr:cxnSp macro="">
      <cdr:nvCxnSpPr>
        <cdr:cNvPr id="13" name="Прямая соединительная линия 12"/>
        <cdr:cNvCxnSpPr>
          <a:stCxn xmlns:a="http://schemas.openxmlformats.org/drawingml/2006/main" id="11" idx="3"/>
        </cdr:cNvCxnSpPr>
      </cdr:nvCxnSpPr>
      <cdr:spPr>
        <a:xfrm xmlns:a="http://schemas.openxmlformats.org/drawingml/2006/main" flipV="1">
          <a:off x="3463527" y="3456426"/>
          <a:ext cx="770372" cy="88974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0.72545</cdr:x>
      <cdr:y>0.39165</cdr:y>
    </cdr:from>
    <cdr:to>
      <cdr:x>0.85038</cdr:x>
      <cdr:y>0.52117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 flipV="1">
          <a:off x="5853856" y="2019429"/>
          <a:ext cx="1008112" cy="66781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0" tIns="45325" rIns="90650" bIns="45325" numCol="1" anchor="t" anchorCtr="0" compatLnSpc="1">
            <a:prstTxWarp prst="textNoShape">
              <a:avLst/>
            </a:prstTxWarp>
          </a:bodyPr>
          <a:lstStyle>
            <a:lvl1pPr defTabSz="905960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0" tIns="45325" rIns="90650" bIns="45325" numCol="1" anchor="t" anchorCtr="0" compatLnSpc="1">
            <a:prstTxWarp prst="textNoShape">
              <a:avLst/>
            </a:prstTxWarp>
          </a:bodyPr>
          <a:lstStyle>
            <a:lvl1pPr algn="r" defTabSz="905960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C8FAF5C6-5897-402C-A738-E407DA2250DA}" type="datetimeFigureOut">
              <a:rPr lang="ru-RU"/>
              <a:pPr>
                <a:defRPr/>
              </a:pPr>
              <a:t>11.04.2022</a:t>
            </a:fld>
            <a:endParaRPr lang="ru-RU"/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0" tIns="45325" rIns="90650" bIns="45325" numCol="1" anchor="b" anchorCtr="0" compatLnSpc="1">
            <a:prstTxWarp prst="textNoShape">
              <a:avLst/>
            </a:prstTxWarp>
          </a:bodyPr>
          <a:lstStyle>
            <a:lvl1pPr defTabSz="905960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0" tIns="45325" rIns="90650" bIns="45325" numCol="1" anchor="b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latin typeface="Arial" charset="0"/>
              </a:defRPr>
            </a:lvl1pPr>
          </a:lstStyle>
          <a:p>
            <a:fld id="{952E4A03-B497-4ED6-B4E7-570476360DC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588074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650" tIns="45325" rIns="90650" bIns="45325" numCol="1" anchor="t" anchorCtr="0" compatLnSpc="1">
            <a:prstTxWarp prst="textNoShape">
              <a:avLst/>
            </a:prstTxWarp>
          </a:bodyPr>
          <a:lstStyle>
            <a:lvl1pPr defTabSz="905960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650" tIns="45325" rIns="90650" bIns="45325" numCol="1" anchor="t" anchorCtr="0" compatLnSpc="1">
            <a:prstTxWarp prst="textNoShape">
              <a:avLst/>
            </a:prstTxWarp>
          </a:bodyPr>
          <a:lstStyle>
            <a:lvl1pPr algn="r" defTabSz="905960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CC94C63D-5BB2-4E8A-8CEE-3A2F3EE28947}" type="datetimeFigureOut">
              <a:rPr lang="ru-RU"/>
              <a:pPr>
                <a:defRPr/>
              </a:pPr>
              <a:t>11.04.2022</a:t>
            </a:fld>
            <a:endParaRPr lang="ru-RU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6463" y="739775"/>
            <a:ext cx="4927600" cy="36972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650" tIns="45325" rIns="90650" bIns="453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650" tIns="45325" rIns="90650" bIns="45325" numCol="1" anchor="b" anchorCtr="0" compatLnSpc="1">
            <a:prstTxWarp prst="textNoShape">
              <a:avLst/>
            </a:prstTxWarp>
          </a:bodyPr>
          <a:lstStyle>
            <a:lvl1pPr defTabSz="905960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650" tIns="45325" rIns="90650" bIns="45325" numCol="1" anchor="b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latin typeface="Arial" charset="0"/>
              </a:defRPr>
            </a:lvl1pPr>
          </a:lstStyle>
          <a:p>
            <a:fld id="{8D0D6438-C666-4C7F-93DF-F8C8F2153B6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7528598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D6438-C666-4C7F-93DF-F8C8F2153B63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893383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AB99D7AB-D9A3-400E-98E7-D7ED6DF2BCD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DBE51-D90C-40FC-92C0-D22652CFBAFD}" type="datetimeFigureOut">
              <a:rPr lang="ru-RU"/>
              <a:pPr>
                <a:defRPr/>
              </a:pPr>
              <a:t>11.04.2022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C85B2358-9928-4E96-973B-DF2B76AE450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367A22-6155-45DA-8533-534BB8B4DA7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F019E-B22E-451C-9B98-8260999E02A7}" type="datetimeFigureOut">
              <a:rPr lang="ru-RU"/>
              <a:pPr>
                <a:defRPr/>
              </a:pPr>
              <a:t>11.04.2022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534B5-2AD6-46DC-9CB0-6E42BCCBEC9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fld id="{4A779639-E4C8-4919-90E2-F078E8C8E8A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A04EFA-F1F2-4AE9-B65B-CE3416CCFAE4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E3A25-8D66-4F52-96EE-C966ED357463}" type="datetimeFigureOut">
              <a:rPr lang="ru-RU"/>
              <a:pPr>
                <a:defRPr/>
              </a:pPr>
              <a:t>11.04.2022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17EB00-4623-4525-BAD5-0249A108DDB5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2B3B0F-2072-4925-B0DE-7ED4A39139D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A12630-E174-4302-9892-24A46D1CADC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B33739-CDC6-4781-8D5F-93BAD43F11F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rgbClr val="E6F3FA"/>
          </a:fgClr>
          <a:bgClr>
            <a:srgbClr val="00B0F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D38E27"/>
                </a:solidFill>
              </a:defRPr>
            </a:lvl1pPr>
          </a:lstStyle>
          <a:p>
            <a:fld id="{4FBD378B-DAD3-419C-B0EE-97AF8913542A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21" r:id="rId1"/>
    <p:sldLayoutId id="2147485922" r:id="rId2"/>
    <p:sldLayoutId id="2147485923" r:id="rId3"/>
    <p:sldLayoutId id="2147485924" r:id="rId4"/>
    <p:sldLayoutId id="2147485925" r:id="rId5"/>
    <p:sldLayoutId id="2147485926" r:id="rId6"/>
    <p:sldLayoutId id="2147485927" r:id="rId7"/>
    <p:sldLayoutId id="2147485928" r:id="rId8"/>
    <p:sldLayoutId id="2147485929" r:id="rId9"/>
    <p:sldLayoutId id="2147485930" r:id="rId10"/>
  </p:sldLayoutIdLst>
  <p:transition spd="med" advClick="0">
    <p:wheel spokes="1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://adm-tns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pn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4.png"/><Relationship Id="rId7" Type="http://schemas.openxmlformats.org/officeDocument/2006/relationships/image" Target="../media/image18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20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://adm-tns.ru/" TargetMode="Externa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6.xml"/><Relationship Id="rId5" Type="http://schemas.openxmlformats.org/officeDocument/2006/relationships/image" Target="../media/image4.png"/><Relationship Id="rId4" Type="http://schemas.openxmlformats.org/officeDocument/2006/relationships/hyperlink" Target="http://adm-tns.ru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hyperlink" Target="http://adm-tns.ru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5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3.xml"/><Relationship Id="rId3" Type="http://schemas.openxmlformats.org/officeDocument/2006/relationships/image" Target="../media/image30.jpeg"/><Relationship Id="rId7" Type="http://schemas.openxmlformats.org/officeDocument/2006/relationships/chart" Target="../charts/chart12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4.png"/><Relationship Id="rId4" Type="http://schemas.openxmlformats.org/officeDocument/2006/relationships/hyperlink" Target="http://adm-tns.ru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4678363" y="5949950"/>
            <a:ext cx="4465637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eaLnBrk="1" hangingPunct="1"/>
            <a:endParaRPr lang="ru-RU" altLang="ru-RU" sz="2300" b="1">
              <a:solidFill>
                <a:srgbClr val="5E2D37"/>
              </a:solidFill>
              <a:latin typeface="Verdana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219700" y="6092825"/>
            <a:ext cx="3683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eaLnBrk="1" hangingPunct="1">
              <a:defRPr/>
            </a:pPr>
            <a:endParaRPr lang="ru-RU" sz="2300" b="1" dirty="0">
              <a:solidFill>
                <a:srgbClr val="5E2D3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102897" y="543461"/>
            <a:ext cx="7776876" cy="59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 eaLnBrk="1" hangingPunct="1">
              <a:defRPr/>
            </a:pP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«Бюджет 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граждан </a:t>
            </a:r>
          </a:p>
          <a:p>
            <a:pPr algn="ctr" eaLnBrk="1" hangingPunct="1">
              <a:defRPr/>
            </a:pP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Тоншаевского муниципального района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67544" y="5229200"/>
            <a:ext cx="8072437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>
            <a:spAutoFit/>
          </a:bodyPr>
          <a:lstStyle/>
          <a:p>
            <a:pPr algn="ctr"/>
            <a:r>
              <a:rPr lang="ru-RU" altLang="ru-RU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подготовлен на основании решения Совета депутатов Тоншаевского муниципального округа от 24 мая 2021 года №132</a:t>
            </a:r>
            <a:endParaRPr lang="ru-RU" altLang="ru-RU" sz="1600" b="1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исполнении районного бюджета Тоншаевского муниципального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района</a:t>
            </a:r>
          </a:p>
          <a:p>
            <a:pPr algn="ctr"/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r>
              <a:rPr lang="ru-RU" altLang="ru-RU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altLang="ru-RU" sz="1600" b="1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5" descr="Рисунок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0806" y="1412776"/>
            <a:ext cx="4934136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rgbClr val="3399FF">
                <a:alpha val="40000"/>
              </a:srgbClr>
            </a:glow>
          </a:effectLst>
          <a:scene3d>
            <a:camera prst="obliqueBottomLeft">
              <a:rot lat="0" lon="21299999" rev="0"/>
            </a:camera>
            <a:lightRig rig="threePt" dir="t"/>
          </a:scene3d>
          <a:sp3d>
            <a:bevelT/>
          </a:sp3d>
        </p:spPr>
      </p:pic>
      <p:pic>
        <p:nvPicPr>
          <p:cNvPr id="11" name="Picture 7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87624" y="692697"/>
            <a:ext cx="756084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Уважаемые жители Тоншаевского района!</a:t>
            </a:r>
          </a:p>
          <a:p>
            <a:pPr algn="ctr" eaLnBrk="1" hangingPunct="1">
              <a:defRPr/>
            </a:pPr>
            <a:endParaRPr lang="ru-RU" sz="18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defRPr/>
            </a:pP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В 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целях реализации принципа прозрачности, открытости </a:t>
            </a: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районного бюджета 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и информирования жителей о расходовании средств бюджета разработан «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Бюджет для граждан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» по исполнению бюджета Тоншаевского муниципального района Нижегородской </a:t>
            </a: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области за 2020 год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eaLnBrk="1" hangingPunct="1">
              <a:defRPr/>
            </a:pPr>
            <a:endParaRPr lang="ru-RU" sz="1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defRPr/>
            </a:pP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Представленная 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информация </a:t>
            </a: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позволит вам составить представление:</a:t>
            </a:r>
          </a:p>
          <a:p>
            <a:pPr algn="just" eaLnBrk="1" hangingPunct="1">
              <a:defRPr/>
            </a:pP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1. об 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источниках формирования доходов </a:t>
            </a: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бюджета района,</a:t>
            </a:r>
          </a:p>
          <a:p>
            <a:pPr algn="just" eaLnBrk="1" hangingPunct="1">
              <a:defRPr/>
            </a:pP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2.  о направлениях 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расходования </a:t>
            </a: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бюджетных средств в 2020 году, и 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сделать выводы об эффективности использования бюджетных средств.</a:t>
            </a:r>
          </a:p>
        </p:txBody>
      </p:sp>
      <p:pic>
        <p:nvPicPr>
          <p:cNvPr id="5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5214950"/>
            <a:ext cx="4104456" cy="134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28572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285728"/>
            <a:ext cx="617788" cy="713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1142984"/>
            <a:ext cx="7929618" cy="5236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 defTabSz="452438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Слово «бюджет» происходит от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старонормандского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bougette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» – кошелёк, сумка, кожаный мешок, мешок с деньгами. В настоящее время термин утратил своё первоначальное значение, поскольку «бюджет» в современном понимании уже не обозначает «копилку» - физическую или счёт в банке, в которой хранятся средства.</a:t>
            </a:r>
          </a:p>
          <a:p>
            <a:pPr indent="447675" algn="just" defTabSz="452438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	Сегодня бюджет необходимо рассматривать как оформленный документально план поступлений и выплат. Так, например, бюджет Тоншаевского района, ежегодно утверждаемый Земским собранием Тоншаевского муниципального района, в самом простом понимании представляет собой перечень источников поступлений (доходная часть бюджета), перечень направлений расходования поступающих средств (расходная часть бюджета), а также их ожидаемые годовые значения.</a:t>
            </a:r>
          </a:p>
          <a:p>
            <a:pPr indent="447675" algn="just" defTabSz="452438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	Общий объём бюджета не означает, что указанная сумма собрана за счет налогов и иных поступлений и по состоянию на начало года хранится на каком-либо счёте, а в течение года расходуется. В действительности поступление и расходование средств «растянуто» в течение года и осуществляется приблизительно равномерно. Этот процесс называется «исполнением бюджета». Так, различают исполнение бюджета по доходам (поступление в течение времени средств от уплаты налогов и сборов, безвозмездных поступлений на единый счёт бюджета) и исполнение бюджета по расходам (выплаты в течение времени средств с единого счёта бюджета).</a:t>
            </a:r>
          </a:p>
          <a:p>
            <a:pPr indent="447675" algn="just" defTabSz="452438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	Если доходы бюджета превышают расходы, это значит, что бюджет сформирован с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профицитом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, если же наоборот – расходы превышают доходы, значит бюджет дефицитный. Наличие дефицита бюджета не означает, что какие-либо из запланированных расходов не будут оплачены. Все принятые в бюджете обязательства должны быть исполнены, однако оплата некоторых расходов будет осуществлена не за счёт доходов, а за счёт источников финансирования дефицита бюджета. К таковым относятся: банковские кредиты, бюджетные кредиты (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кредиты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, полученные от других бюджетов), остатки на счете бюджета (неиспользованные средства прошлого года) и иные источники.</a:t>
            </a:r>
          </a:p>
          <a:p>
            <a:pPr indent="447675" algn="just" defTabSz="452438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	Размер дефицита бюджета жёстко ограничен Бюджетным кодексом. Предельный размер дефицита местных бюджетов не может превышать </a:t>
            </a:r>
            <a:r>
              <a:rPr lang="ru-RU" sz="1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10%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общего объема доходов без учёта безвозмездных поступлений.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85918" y="500042"/>
            <a:ext cx="614366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ПОНЯТИЯ, ТЕРМИНЫ И ОПРЕДЕЛЕНИЯ</a:t>
            </a:r>
            <a:endParaRPr lang="ru-RU" sz="1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85728"/>
            <a:ext cx="617788" cy="713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1142984"/>
            <a:ext cx="7643866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5560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300" b="1" u="sng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 в бюджет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– межбюджетные трансферты (средства), предоставляемые  одним бюджетом другому. Межбюджетные трансферты формируют значительную часть бюджетов всех уровней. </a:t>
            </a:r>
          </a:p>
          <a:p>
            <a:pPr algn="just" defTabSz="355600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	Межбюджетные трансферты подразделяются на дотации, субсидии, субвенции.</a:t>
            </a:r>
          </a:p>
          <a:p>
            <a:pPr algn="just" defTabSz="355600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300" b="1" u="sng" dirty="0" smtClean="0">
                <a:latin typeface="Times New Roman" pitchFamily="18" charset="0"/>
                <a:cs typeface="Times New Roman" pitchFamily="18" charset="0"/>
              </a:rPr>
              <a:t>Дотации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предоставляются на безвозмездной и безвозвратной основе без установления направлений и (или) условий их использования, т.е. направляются на цели, определяемые получателем самостоятельно. Дотации обычно называют «нецелевыми межбюджетными трансфертами».</a:t>
            </a:r>
          </a:p>
          <a:p>
            <a:pPr algn="just" defTabSz="355600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300" b="1" u="sng" dirty="0" smtClean="0">
                <a:latin typeface="Times New Roman" pitchFamily="18" charset="0"/>
                <a:cs typeface="Times New Roman" pitchFamily="18" charset="0"/>
              </a:rPr>
              <a:t>Субсидии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предоставляются на поддержку реализации полномочий, исполнение которых закреплено за получателем субсидий. Субсидии обычно предоставляются на условиях </a:t>
            </a:r>
            <a:r>
              <a:rPr lang="ru-RU" sz="1300" dirty="0" err="1" smtClean="0">
                <a:latin typeface="Times New Roman" pitchFamily="18" charset="0"/>
                <a:cs typeface="Times New Roman" pitchFamily="18" charset="0"/>
              </a:rPr>
              <a:t>софинансирования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– это означает, что получатель субсидии должен за счёт собственных средств предусмотреть определенную долю финансирования (обычно от 5% до 50%) на те же цели.</a:t>
            </a:r>
          </a:p>
          <a:p>
            <a:pPr algn="just" defTabSz="355600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300" b="1" u="sng" dirty="0" smtClean="0">
                <a:latin typeface="Times New Roman" pitchFamily="18" charset="0"/>
                <a:cs typeface="Times New Roman" pitchFamily="18" charset="0"/>
              </a:rPr>
              <a:t>Субвенции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предоставляются на осуществление переданных полномочий, то есть полномочий, которые не закреплены за получателем субвенции. Например, полномочия по организации общедоступного и бесплатного дошкольного образования в муниципальных дошкольных образовательных организациях, общедоступного и бесплатного дошкольного, начального общего, основного общего, среднего общего образования в муниципальных общеобразовательных организациях, обеспечение дополнительного образования детей в муниципальных общеобразовательных организациях (далее - полномочия в сфере общего образования) относятся к полномочиям субъектов Российской Федерации и в обычной ситуации должны исполняться органами государственной власти субъектов Федерации. Указанные полномочия были переданы для исполнения городскому округу. Для исполнения данных полномочий району предоставляются субвенции. Таким образом, полномочия в сфере общего образования полностью обеспечиваются за счет средств бюджета субъекта.</a:t>
            </a:r>
          </a:p>
          <a:p>
            <a:pPr algn="just" defTabSz="355600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	Остальная доля доходов бюджета – </a:t>
            </a:r>
            <a:r>
              <a:rPr lang="ru-RU" sz="1300" b="1" u="sng" dirty="0" smtClean="0">
                <a:latin typeface="Times New Roman" pitchFamily="18" charset="0"/>
                <a:cs typeface="Times New Roman" pitchFamily="18" charset="0"/>
              </a:rPr>
              <a:t>налоговые и неналоговые доходы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(обычно именуются «собственными доходами»).</a:t>
            </a:r>
            <a:endParaRPr lang="ru-RU" sz="1300" dirty="0"/>
          </a:p>
        </p:txBody>
      </p:sp>
      <p:pic>
        <p:nvPicPr>
          <p:cNvPr id="3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85728"/>
            <a:ext cx="617788" cy="713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785918" y="571481"/>
            <a:ext cx="62865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ПОНЯТИЯ, ТЕРМИНЫ И ОПРЕДЕЛЕНИЯ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Click="0">
    <p:wheel spokes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/>
          </p:cNvSpPr>
          <p:nvPr>
            <p:ph type="body" idx="4294967295"/>
          </p:nvPr>
        </p:nvSpPr>
        <p:spPr>
          <a:xfrm>
            <a:off x="1475656" y="620687"/>
            <a:ext cx="6992838" cy="4291757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 2" pitchFamily="18" charset="2"/>
              <a:buNone/>
            </a:pPr>
            <a:r>
              <a:rPr lang="ru-RU" altLang="ru-RU" sz="2200" b="1" i="1" dirty="0" smtClean="0">
                <a:solidFill>
                  <a:schemeClr val="tx1"/>
                </a:solidFill>
                <a:latin typeface="Times New Roman" pitchFamily="18" charset="0"/>
              </a:rPr>
              <a:t>Исполнение бюджета</a:t>
            </a:r>
            <a:r>
              <a:rPr lang="ru-RU" altLang="ru-RU" sz="2400" b="1" i="1" dirty="0" smtClean="0">
                <a:solidFill>
                  <a:srgbClr val="CC0000"/>
                </a:solidFill>
                <a:latin typeface="Times New Roman" pitchFamily="18" charset="0"/>
              </a:rPr>
              <a:t> </a:t>
            </a:r>
            <a:r>
              <a:rPr lang="ru-RU" altLang="ru-RU" sz="2800" b="1" i="1" dirty="0" smtClean="0">
                <a:solidFill>
                  <a:srgbClr val="002060"/>
                </a:solidFill>
                <a:latin typeface="Times New Roman" pitchFamily="18" charset="0"/>
              </a:rPr>
              <a:t>–</a:t>
            </a:r>
            <a:r>
              <a:rPr lang="ru-RU" altLang="ru-RU" sz="2800" b="1" i="1" dirty="0" smtClean="0">
                <a:solidFill>
                  <a:srgbClr val="CC0000"/>
                </a:solidFill>
                <a:latin typeface="Times New Roman" pitchFamily="18" charset="0"/>
              </a:rPr>
              <a:t> </a:t>
            </a:r>
            <a:r>
              <a:rPr lang="ru-RU" altLang="ru-RU" sz="2000" b="1" i="1" dirty="0" smtClean="0">
                <a:solidFill>
                  <a:srgbClr val="002060"/>
                </a:solidFill>
                <a:latin typeface="Times New Roman" pitchFamily="18" charset="0"/>
              </a:rPr>
              <a:t>процесс сбора и учета доходов и осуществление расходов на основе сводной бюджетной росписи и кассового плана</a:t>
            </a:r>
            <a:r>
              <a:rPr lang="ru-RU" altLang="ru-RU" sz="2000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</a:p>
          <a:p>
            <a:pPr algn="ctr">
              <a:lnSpc>
                <a:spcPct val="80000"/>
              </a:lnSpc>
              <a:buFont typeface="Wingdings 2" pitchFamily="18" charset="2"/>
              <a:buNone/>
            </a:pPr>
            <a:endParaRPr lang="ru-RU" altLang="ru-RU" sz="2000" b="1" i="1" dirty="0" smtClean="0">
              <a:solidFill>
                <a:srgbClr val="CC0000"/>
              </a:solidFill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 2" pitchFamily="18" charset="2"/>
              <a:buNone/>
            </a:pPr>
            <a:r>
              <a:rPr lang="ru-RU" altLang="ru-RU" sz="2200" b="1" i="1" dirty="0" smtClean="0">
                <a:solidFill>
                  <a:schemeClr val="tx1"/>
                </a:solidFill>
                <a:latin typeface="Times New Roman" pitchFamily="18" charset="0"/>
              </a:rPr>
              <a:t>Основные этапы исполнения бюджета:</a:t>
            </a:r>
            <a:r>
              <a:rPr lang="ru-RU" alt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</a:p>
          <a:p>
            <a:pPr algn="ctr">
              <a:lnSpc>
                <a:spcPct val="80000"/>
              </a:lnSpc>
              <a:buFont typeface="Wingdings 2" pitchFamily="18" charset="2"/>
              <a:buNone/>
            </a:pPr>
            <a:endParaRPr lang="ru-RU" altLang="ru-RU" sz="2000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altLang="ru-RU" sz="1800" b="1" dirty="0" smtClean="0">
                <a:solidFill>
                  <a:srgbClr val="FF0000"/>
                </a:solidFill>
                <a:latin typeface="Times New Roman" pitchFamily="18" charset="0"/>
              </a:rPr>
              <a:t>    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30742" y="2400149"/>
            <a:ext cx="2736304" cy="3744416"/>
          </a:xfrm>
          <a:prstGeom prst="roundRect">
            <a:avLst/>
          </a:prstGeom>
          <a:gradFill flip="none" rotWithShape="1">
            <a:gsLst>
              <a:gs pos="0">
                <a:srgbClr val="3399FF"/>
              </a:gs>
              <a:gs pos="87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b="1" dirty="0">
                <a:solidFill>
                  <a:srgbClr val="002060"/>
                </a:solidFill>
                <a:latin typeface="Times New Roman" pitchFamily="18" charset="0"/>
              </a:rPr>
              <a:t>исполнение бюджета по доходам (обеспечение полного и своевременного поступления в бюджет налогов, сборов, доходов от использования имущества и других обязательных платежей, в соответствии с утвержденными бюджетными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itchFamily="18" charset="0"/>
              </a:rPr>
              <a:t>назначениями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860032" y="2400149"/>
            <a:ext cx="2664296" cy="3744416"/>
          </a:xfrm>
          <a:prstGeom prst="roundRect">
            <a:avLst/>
          </a:prstGeom>
          <a:gradFill flip="none" rotWithShape="1">
            <a:gsLst>
              <a:gs pos="0">
                <a:srgbClr val="3399FF"/>
              </a:gs>
              <a:gs pos="87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buFont typeface="Wingdings 2" pitchFamily="18" charset="2"/>
              <a:buNone/>
            </a:pPr>
            <a:r>
              <a:rPr lang="ru-RU" altLang="ru-RU" sz="1600" b="1" dirty="0" smtClean="0">
                <a:solidFill>
                  <a:srgbClr val="002060"/>
                </a:solidFill>
                <a:latin typeface="Times New Roman" pitchFamily="18" charset="0"/>
              </a:rPr>
              <a:t>исполнение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itchFamily="18" charset="0"/>
              </a:rPr>
              <a:t>бюджета по расходам (обеспечение последовательного финансирования мероприятий, предусмотренных решением о бюджете, в пределах утвержденных сумм с целью исполнения принятых муниципальным образованием расходных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itchFamily="18" charset="0"/>
              </a:rPr>
              <a:t>обязательств </a:t>
            </a:r>
            <a:endParaRPr lang="ru-RU" altLang="ru-RU" sz="1600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7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162402" y="226219"/>
            <a:ext cx="3765873" cy="503237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</a:t>
            </a:r>
            <a:endParaRPr lang="ru-RU" altLang="ru-RU" sz="1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059113" y="2420938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 sz="1600" b="1">
              <a:latin typeface="Times New Roman" pitchFamily="18" charset="0"/>
            </a:endParaRPr>
          </a:p>
        </p:txBody>
      </p:sp>
      <p:sp>
        <p:nvSpPr>
          <p:cNvPr id="41987" name="TextBox 1"/>
          <p:cNvSpPr txBox="1">
            <a:spLocks noChangeArrowheads="1"/>
          </p:cNvSpPr>
          <p:nvPr/>
        </p:nvSpPr>
        <p:spPr bwMode="auto">
          <a:xfrm>
            <a:off x="1424690" y="469877"/>
            <a:ext cx="6480720" cy="95410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ДОХОДЫ БЮДЖЕТА</a:t>
            </a:r>
            <a:r>
              <a:rPr lang="ru-RU" altLang="ru-RU" sz="1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</a:p>
          <a:p>
            <a:pPr algn="ctr" eaLnBrk="1" hangingPunct="1">
              <a:defRPr/>
            </a:pPr>
            <a:r>
              <a:rPr lang="ru-RU" alt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– </a:t>
            </a:r>
            <a:r>
              <a:rPr lang="ru-RU" altLang="ru-RU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это безвозмездные и безвозвратные поступления денежных средств в бюджет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83568" y="1556792"/>
            <a:ext cx="2006876" cy="4999082"/>
          </a:xfrm>
          <a:prstGeom prst="roundRect">
            <a:avLst/>
          </a:prstGeom>
          <a:gradFill flip="none" rotWithShape="1">
            <a:gsLst>
              <a:gs pos="0">
                <a:srgbClr val="3399FF"/>
              </a:gs>
              <a:gs pos="87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уплаты налогов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установленные Налоговым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Кодексом </a:t>
            </a: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РФ, 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законодательством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Нижегородской области 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Решениями земского собрания Тоншаевского муниципального района Нижегородской области </a:t>
            </a: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доходы физических лиц;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акцизы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налог;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имущество физических лиц;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налоги.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312191" y="1587652"/>
            <a:ext cx="2185727" cy="4937362"/>
          </a:xfrm>
          <a:prstGeom prst="round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уплаты пошлин и сборов, установленных </a:t>
            </a: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законодательством РФ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нормативными правовыми актами Тоншаевского муниципального </a:t>
            </a: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440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использования и продажи муниципального имущества и земли;</a:t>
            </a:r>
          </a:p>
          <a:p>
            <a:pPr marL="28440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плата за негативное воздействие на окружающую среду;</a:t>
            </a:r>
          </a:p>
          <a:p>
            <a:pPr marL="28440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штрафы за нарушение законодательства;</a:t>
            </a:r>
          </a:p>
          <a:p>
            <a:pPr marL="28440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неналоговые доходы.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1800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229780" y="1556792"/>
            <a:ext cx="2014628" cy="4968222"/>
          </a:xfrm>
          <a:prstGeom prst="roundRect">
            <a:avLst/>
          </a:prstGeom>
          <a:gradFill flip="none" rotWithShape="1">
            <a:gsLst>
              <a:gs pos="0">
                <a:srgbClr val="00B0F0"/>
              </a:gs>
              <a:gs pos="93000">
                <a:srgbClr val="CC0099">
                  <a:tint val="44500"/>
                  <a:satMod val="160000"/>
                </a:srgbClr>
              </a:gs>
              <a:gs pos="100000">
                <a:srgbClr val="CC0099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других бюджетов бюджетной системы, граждан и организаций (межбюджетные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трансферты в виде дотаций,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субсидий, субвенций и иных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трансфертов, а также поступления от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физических и юридических лиц (кроме налоговых 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неналоговых доходов)</a:t>
            </a:r>
            <a:endParaRPr lang="ru-RU" sz="1800" dirty="0"/>
          </a:p>
        </p:txBody>
      </p:sp>
      <p:pic>
        <p:nvPicPr>
          <p:cNvPr id="9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403" y="261938"/>
            <a:ext cx="756047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TextBox 5"/>
          <p:cNvSpPr txBox="1">
            <a:spLocks noChangeArrowheads="1"/>
          </p:cNvSpPr>
          <p:nvPr/>
        </p:nvSpPr>
        <p:spPr bwMode="auto">
          <a:xfrm>
            <a:off x="1357291" y="714356"/>
            <a:ext cx="744381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Calibri" pitchFamily="34" charset="0"/>
              </a:rPr>
              <a:t>    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Расходы бюджета – выплачиваемые из бюджета денежные средства, за исключением средств, являющихся источниками финансирования дефицита бюджета.</a:t>
            </a:r>
          </a:p>
          <a:p>
            <a:pPr algn="just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   Формирование расходов осуществляется в соответствии с расходными обязательствами, законодательно закрепленными за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соответствующими уровнями бюджетов.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    Принципы формирования расходов бюджета: по разделам (подразделам) функциональной структуры, по ведомствам, по муниципальным программам.</a:t>
            </a:r>
          </a:p>
        </p:txBody>
      </p:sp>
      <p:sp>
        <p:nvSpPr>
          <p:cNvPr id="35843" name="TextBox 7"/>
          <p:cNvSpPr txBox="1">
            <a:spLocks noChangeArrowheads="1"/>
          </p:cNvSpPr>
          <p:nvPr/>
        </p:nvSpPr>
        <p:spPr bwMode="auto">
          <a:xfrm>
            <a:off x="500034" y="3071810"/>
            <a:ext cx="835824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2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Формирование расходов по разделам классификации расходов</a:t>
            </a:r>
          </a:p>
        </p:txBody>
      </p:sp>
      <p:pic>
        <p:nvPicPr>
          <p:cNvPr id="35844" name="Picture 41" descr="original_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3857628"/>
            <a:ext cx="592931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Text Box 55"/>
          <p:cNvSpPr txBox="1">
            <a:spLocks noChangeArrowheads="1"/>
          </p:cNvSpPr>
          <p:nvPr/>
        </p:nvSpPr>
        <p:spPr bwMode="auto">
          <a:xfrm>
            <a:off x="1314450" y="3929065"/>
            <a:ext cx="198163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dirty="0">
                <a:latin typeface="Times New Roman" pitchFamily="18" charset="0"/>
              </a:rPr>
              <a:t>ОБЩЕГОСУДАРСТВЕННЫЕ</a:t>
            </a:r>
          </a:p>
          <a:p>
            <a:r>
              <a:rPr lang="ru-RU" sz="1000" b="1" dirty="0">
                <a:latin typeface="Times New Roman" pitchFamily="18" charset="0"/>
              </a:rPr>
              <a:t>ВОПРОСЫ</a:t>
            </a:r>
          </a:p>
        </p:txBody>
      </p:sp>
      <p:sp>
        <p:nvSpPr>
          <p:cNvPr id="35846" name="Text Box 56"/>
          <p:cNvSpPr txBox="1">
            <a:spLocks noChangeArrowheads="1"/>
          </p:cNvSpPr>
          <p:nvPr/>
        </p:nvSpPr>
        <p:spPr bwMode="auto">
          <a:xfrm>
            <a:off x="1314450" y="4500570"/>
            <a:ext cx="190022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dirty="0">
                <a:latin typeface="Times New Roman" pitchFamily="18" charset="0"/>
              </a:rPr>
              <a:t>НАЦИОНАЛЬНАЯ</a:t>
            </a:r>
          </a:p>
          <a:p>
            <a:r>
              <a:rPr lang="ru-RU" sz="1000" b="1" dirty="0">
                <a:latin typeface="Times New Roman" pitchFamily="18" charset="0"/>
              </a:rPr>
              <a:t>ОБОРОНА,</a:t>
            </a:r>
          </a:p>
          <a:p>
            <a:r>
              <a:rPr lang="ru-RU" sz="1000" b="1" dirty="0">
                <a:latin typeface="Times New Roman" pitchFamily="18" charset="0"/>
              </a:rPr>
              <a:t>ПРАВООХРАНИТЕЛЬНАЯ</a:t>
            </a:r>
          </a:p>
          <a:p>
            <a:r>
              <a:rPr lang="ru-RU" sz="1000" b="1" dirty="0">
                <a:latin typeface="Times New Roman" pitchFamily="18" charset="0"/>
              </a:rPr>
              <a:t>ДЕЯТЕЛЬНОСТЬ</a:t>
            </a:r>
          </a:p>
        </p:txBody>
      </p:sp>
      <p:pic>
        <p:nvPicPr>
          <p:cNvPr id="35847" name="Picture 43" descr="рр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4500570"/>
            <a:ext cx="52030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8" name="Text Box 57"/>
          <p:cNvSpPr txBox="1">
            <a:spLocks noChangeArrowheads="1"/>
          </p:cNvSpPr>
          <p:nvPr/>
        </p:nvSpPr>
        <p:spPr bwMode="auto">
          <a:xfrm>
            <a:off x="1314450" y="5572140"/>
            <a:ext cx="14001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dirty="0">
                <a:latin typeface="Times New Roman" pitchFamily="18" charset="0"/>
              </a:rPr>
              <a:t>НАЦИОНАЛЬНАЯ </a:t>
            </a:r>
          </a:p>
          <a:p>
            <a:r>
              <a:rPr lang="ru-RU" sz="1000" b="1" dirty="0">
                <a:latin typeface="Times New Roman" pitchFamily="18" charset="0"/>
              </a:rPr>
              <a:t>ЭКОНОМИКА</a:t>
            </a:r>
          </a:p>
        </p:txBody>
      </p:sp>
      <p:pic>
        <p:nvPicPr>
          <p:cNvPr id="35849" name="Picture 44" descr="bs000011651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10" y="5357826"/>
            <a:ext cx="516731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0" name="Text Box 58"/>
          <p:cNvSpPr txBox="1">
            <a:spLocks noChangeArrowheads="1"/>
          </p:cNvSpPr>
          <p:nvPr/>
        </p:nvSpPr>
        <p:spPr bwMode="auto">
          <a:xfrm>
            <a:off x="4412456" y="3929066"/>
            <a:ext cx="137249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dirty="0">
                <a:latin typeface="Times New Roman" pitchFamily="18" charset="0"/>
              </a:rPr>
              <a:t>ЖИЛИЩНО-</a:t>
            </a:r>
          </a:p>
          <a:p>
            <a:r>
              <a:rPr lang="ru-RU" sz="1000" b="1" dirty="0">
                <a:latin typeface="Times New Roman" pitchFamily="18" charset="0"/>
              </a:rPr>
              <a:t>КОММУНАЛЬНОЕ</a:t>
            </a:r>
          </a:p>
          <a:p>
            <a:r>
              <a:rPr lang="ru-RU" sz="1000" b="1" dirty="0">
                <a:latin typeface="Times New Roman" pitchFamily="18" charset="0"/>
              </a:rPr>
              <a:t>ХОЗЯЙСТВО</a:t>
            </a:r>
          </a:p>
        </p:txBody>
      </p:sp>
      <p:pic>
        <p:nvPicPr>
          <p:cNvPr id="35851" name="Picture 45" descr="Jiltsam_kvartir_foto_on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86182" y="3929066"/>
            <a:ext cx="5524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2" name="Text Box 60"/>
          <p:cNvSpPr txBox="1">
            <a:spLocks noChangeArrowheads="1"/>
          </p:cNvSpPr>
          <p:nvPr/>
        </p:nvSpPr>
        <p:spPr bwMode="auto">
          <a:xfrm>
            <a:off x="4448176" y="4857760"/>
            <a:ext cx="116891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dirty="0">
                <a:latin typeface="Times New Roman" pitchFamily="18" charset="0"/>
              </a:rPr>
              <a:t>ОБРАЗОВАНИЕ</a:t>
            </a:r>
          </a:p>
        </p:txBody>
      </p:sp>
      <p:pic>
        <p:nvPicPr>
          <p:cNvPr id="35853" name="Picture 47" descr="1431874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786182" y="4714884"/>
            <a:ext cx="540544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4" name="Text Box 61"/>
          <p:cNvSpPr txBox="1">
            <a:spLocks noChangeArrowheads="1"/>
          </p:cNvSpPr>
          <p:nvPr/>
        </p:nvSpPr>
        <p:spPr bwMode="auto">
          <a:xfrm>
            <a:off x="4450556" y="5572140"/>
            <a:ext cx="155020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dirty="0">
                <a:latin typeface="Times New Roman" pitchFamily="18" charset="0"/>
              </a:rPr>
              <a:t>КУЛЬТУРА И</a:t>
            </a:r>
          </a:p>
          <a:p>
            <a:r>
              <a:rPr lang="ru-RU" sz="1000" b="1" dirty="0">
                <a:latin typeface="Times New Roman" pitchFamily="18" charset="0"/>
              </a:rPr>
              <a:t>КИНЕМАТОГРАФИЯ</a:t>
            </a:r>
          </a:p>
        </p:txBody>
      </p:sp>
      <p:pic>
        <p:nvPicPr>
          <p:cNvPr id="35855" name="Picture 48" descr="ооо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86182" y="5500702"/>
            <a:ext cx="526256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6" name="Text Box 62"/>
          <p:cNvSpPr txBox="1">
            <a:spLocks noChangeArrowheads="1"/>
          </p:cNvSpPr>
          <p:nvPr/>
        </p:nvSpPr>
        <p:spPr bwMode="auto">
          <a:xfrm>
            <a:off x="7072330" y="5572139"/>
            <a:ext cx="142875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dirty="0">
                <a:latin typeface="Times New Roman" pitchFamily="18" charset="0"/>
              </a:rPr>
              <a:t>СОЦИАЛЬНАЯ</a:t>
            </a:r>
          </a:p>
          <a:p>
            <a:r>
              <a:rPr lang="ru-RU" sz="1000" b="1" dirty="0">
                <a:latin typeface="Times New Roman" pitchFamily="18" charset="0"/>
              </a:rPr>
              <a:t>ПОЛИТИКА</a:t>
            </a:r>
          </a:p>
        </p:txBody>
      </p:sp>
      <p:pic>
        <p:nvPicPr>
          <p:cNvPr id="35857" name="Picture 49" descr="photo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86512" y="5500702"/>
            <a:ext cx="571504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8" name="Text Box 65"/>
          <p:cNvSpPr txBox="1">
            <a:spLocks noChangeArrowheads="1"/>
          </p:cNvSpPr>
          <p:nvPr/>
        </p:nvSpPr>
        <p:spPr bwMode="auto">
          <a:xfrm>
            <a:off x="7072331" y="4572008"/>
            <a:ext cx="17859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dirty="0">
                <a:latin typeface="Times New Roman" pitchFamily="18" charset="0"/>
              </a:rPr>
              <a:t>ОБСЛУЖИВАНИЕ</a:t>
            </a:r>
          </a:p>
          <a:p>
            <a:r>
              <a:rPr lang="ru-RU" sz="1000" b="1" dirty="0">
                <a:latin typeface="Times New Roman" pitchFamily="18" charset="0"/>
              </a:rPr>
              <a:t>ГОСУДАРСТВЕННОГО</a:t>
            </a:r>
          </a:p>
          <a:p>
            <a:r>
              <a:rPr lang="ru-RU" sz="1000" b="1" dirty="0">
                <a:latin typeface="Times New Roman" pitchFamily="18" charset="0"/>
              </a:rPr>
              <a:t>И МУНИЦИПАЛЬНОГО</a:t>
            </a:r>
          </a:p>
          <a:p>
            <a:r>
              <a:rPr lang="ru-RU" sz="1000" b="1" dirty="0">
                <a:latin typeface="Times New Roman" pitchFamily="18" charset="0"/>
              </a:rPr>
              <a:t>ДОЛГА</a:t>
            </a:r>
          </a:p>
        </p:txBody>
      </p:sp>
      <p:pic>
        <p:nvPicPr>
          <p:cNvPr id="35859" name="Picture 52" descr="оолл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286512" y="4643446"/>
            <a:ext cx="594122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60" name="Text Box 64"/>
          <p:cNvSpPr txBox="1">
            <a:spLocks noChangeArrowheads="1"/>
          </p:cNvSpPr>
          <p:nvPr/>
        </p:nvSpPr>
        <p:spPr bwMode="auto">
          <a:xfrm>
            <a:off x="7072330" y="3929066"/>
            <a:ext cx="150019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dirty="0">
                <a:latin typeface="Times New Roman" pitchFamily="18" charset="0"/>
              </a:rPr>
              <a:t>ФИЗИЧЕСКАЯ КУЛЬТУРА, СПОРТ И СМИ</a:t>
            </a:r>
          </a:p>
        </p:txBody>
      </p:sp>
      <p:pic>
        <p:nvPicPr>
          <p:cNvPr id="35861" name="Picture 51" descr="дддд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286512" y="3929066"/>
            <a:ext cx="552451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62" name="Прямоугольник 4"/>
          <p:cNvSpPr>
            <a:spLocks noChangeArrowheads="1"/>
          </p:cNvSpPr>
          <p:nvPr/>
        </p:nvSpPr>
        <p:spPr bwMode="auto">
          <a:xfrm>
            <a:off x="1791891" y="274639"/>
            <a:ext cx="70092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Распределение расходов </a:t>
            </a: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 основным функциям</a:t>
            </a:r>
            <a:endParaRPr lang="ru-RU" sz="2400" dirty="0">
              <a:latin typeface="Calibri" pitchFamily="34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7" y="285729"/>
            <a:ext cx="785817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Прямоугольник 1"/>
          <p:cNvSpPr>
            <a:spLocks noChangeArrowheads="1"/>
          </p:cNvSpPr>
          <p:nvPr/>
        </p:nvSpPr>
        <p:spPr bwMode="auto">
          <a:xfrm>
            <a:off x="1214414" y="166689"/>
            <a:ext cx="77153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Сбалансированность бюджета, дефицит,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профицит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9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45494" y="1587501"/>
            <a:ext cx="654844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71473" y="1993900"/>
            <a:ext cx="15049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9" name="Двойная стрелка влево/вправо 8"/>
          <p:cNvSpPr/>
          <p:nvPr/>
        </p:nvSpPr>
        <p:spPr>
          <a:xfrm>
            <a:off x="3351610" y="1643064"/>
            <a:ext cx="2806303" cy="1089025"/>
          </a:xfrm>
          <a:prstGeom prst="leftRightArrow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582" name="TextBox 9"/>
          <p:cNvSpPr txBox="1">
            <a:spLocks noChangeArrowheads="1"/>
          </p:cNvSpPr>
          <p:nvPr/>
        </p:nvSpPr>
        <p:spPr bwMode="auto">
          <a:xfrm>
            <a:off x="3593307" y="1895475"/>
            <a:ext cx="232291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dirty="0">
                <a:latin typeface="Calibri" pitchFamily="34" charset="0"/>
              </a:rPr>
              <a:t>Бездефицитный  бюджет</a:t>
            </a:r>
          </a:p>
          <a:p>
            <a:pPr algn="ctr"/>
            <a:r>
              <a:rPr lang="ru-RU" sz="1600" dirty="0" err="1">
                <a:latin typeface="Calibri" pitchFamily="34" charset="0"/>
              </a:rPr>
              <a:t>Доходы=Расходы</a:t>
            </a:r>
            <a:endParaRPr lang="ru-RU" sz="1600" dirty="0">
              <a:latin typeface="Calibri" pitchFamily="34" charset="0"/>
            </a:endParaRPr>
          </a:p>
        </p:txBody>
      </p:sp>
      <p:pic>
        <p:nvPicPr>
          <p:cNvPr id="24583" name="Рисунок 10"/>
          <p:cNvPicPr>
            <a:picLocks noChangeAspect="1"/>
          </p:cNvPicPr>
          <p:nvPr/>
        </p:nvPicPr>
        <p:blipFill>
          <a:blip r:embed="rId5" cstate="print"/>
          <a:srcRect l="15479" t="7626" r="13789" b="12785"/>
          <a:stretch>
            <a:fillRect/>
          </a:stretch>
        </p:blipFill>
        <p:spPr bwMode="auto">
          <a:xfrm>
            <a:off x="6398419" y="1565275"/>
            <a:ext cx="651272" cy="124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4" name="TextBox 11"/>
          <p:cNvSpPr txBox="1">
            <a:spLocks noChangeArrowheads="1"/>
          </p:cNvSpPr>
          <p:nvPr/>
        </p:nvSpPr>
        <p:spPr bwMode="auto">
          <a:xfrm>
            <a:off x="7235428" y="1936750"/>
            <a:ext cx="14799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2019" y="2943225"/>
            <a:ext cx="10167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pic>
        <p:nvPicPr>
          <p:cNvPr id="24586" name="Рисунок 1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28662" y="3435350"/>
            <a:ext cx="858467" cy="1208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7" name="TextBox 15"/>
          <p:cNvSpPr txBox="1">
            <a:spLocks noChangeArrowheads="1"/>
          </p:cNvSpPr>
          <p:nvPr/>
        </p:nvSpPr>
        <p:spPr bwMode="auto">
          <a:xfrm>
            <a:off x="2728912" y="2921000"/>
            <a:ext cx="120014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</a:p>
        </p:txBody>
      </p:sp>
      <p:pic>
        <p:nvPicPr>
          <p:cNvPr id="24588" name="Рисунок 16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488" y="3429000"/>
            <a:ext cx="93702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Выгнутая вниз стрелка 17"/>
          <p:cNvSpPr/>
          <p:nvPr/>
        </p:nvSpPr>
        <p:spPr>
          <a:xfrm>
            <a:off x="2886075" y="4386264"/>
            <a:ext cx="962025" cy="536575"/>
          </a:xfrm>
          <a:prstGeom prst="curvedUp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84740" y="5190997"/>
            <a:ext cx="3562164" cy="154776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Дефицит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Расходы</a:t>
            </a:r>
            <a:r>
              <a:rPr lang="en-US" dirty="0"/>
              <a:t>&gt;</a:t>
            </a:r>
            <a:r>
              <a:rPr lang="ru-RU" dirty="0"/>
              <a:t>Доходы</a:t>
            </a:r>
            <a:br>
              <a:rPr lang="ru-RU" dirty="0"/>
            </a:br>
            <a:r>
              <a:rPr lang="ru-RU" dirty="0"/>
              <a:t>В случае превышения расходов над доходами образуется дефицит бюджета(необходимы источники покрытия дефицита)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72067" y="2860675"/>
            <a:ext cx="11179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pic>
        <p:nvPicPr>
          <p:cNvPr id="24594" name="Рисунок 2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92354" y="3500438"/>
            <a:ext cx="846534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Выгнутая вверх стрелка 21"/>
          <p:cNvSpPr/>
          <p:nvPr/>
        </p:nvSpPr>
        <p:spPr>
          <a:xfrm>
            <a:off x="5053013" y="3403601"/>
            <a:ext cx="832247" cy="606425"/>
          </a:xfrm>
          <a:prstGeom prst="curvedDownArrow">
            <a:avLst/>
          </a:prstGeom>
          <a:solidFill>
            <a:srgbClr val="FF0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24596" name="Рисунок 22"/>
          <p:cNvPicPr>
            <a:picLocks noChangeAspect="1"/>
          </p:cNvPicPr>
          <p:nvPr/>
        </p:nvPicPr>
        <p:blipFill>
          <a:blip r:embed="rId8" cstate="print"/>
          <a:srcRect l="15479" t="7626" r="13789" b="12785"/>
          <a:stretch>
            <a:fillRect/>
          </a:stretch>
        </p:blipFill>
        <p:spPr bwMode="auto">
          <a:xfrm>
            <a:off x="6871098" y="3429000"/>
            <a:ext cx="982265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Выгнутая вниз стрелка 23"/>
          <p:cNvSpPr/>
          <p:nvPr/>
        </p:nvSpPr>
        <p:spPr>
          <a:xfrm>
            <a:off x="7113985" y="4305300"/>
            <a:ext cx="1014413" cy="503238"/>
          </a:xfrm>
          <a:prstGeom prst="curvedUp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208648" y="5269437"/>
            <a:ext cx="3325853" cy="14693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Профицит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Доходы</a:t>
            </a:r>
            <a:r>
              <a:rPr lang="en-US" dirty="0"/>
              <a:t>&gt;</a:t>
            </a:r>
            <a:r>
              <a:rPr lang="ru-RU" dirty="0"/>
              <a:t>Расходы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В случае превышения доходов над расходами образуется профицит бюджета (можно накапливать резервы)</a:t>
            </a:r>
          </a:p>
        </p:txBody>
      </p:sp>
      <p:sp>
        <p:nvSpPr>
          <p:cNvPr id="24601" name="TextBox 25"/>
          <p:cNvSpPr txBox="1">
            <a:spLocks noChangeArrowheads="1"/>
          </p:cNvSpPr>
          <p:nvPr/>
        </p:nvSpPr>
        <p:spPr bwMode="auto">
          <a:xfrm>
            <a:off x="7022307" y="2860675"/>
            <a:ext cx="112159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</a:p>
        </p:txBody>
      </p:sp>
      <p:sp>
        <p:nvSpPr>
          <p:cNvPr id="27" name="Выгнутая вверх стрелка 26"/>
          <p:cNvSpPr/>
          <p:nvPr/>
        </p:nvSpPr>
        <p:spPr>
          <a:xfrm>
            <a:off x="666751" y="3678239"/>
            <a:ext cx="832247" cy="606425"/>
          </a:xfrm>
          <a:prstGeom prst="curvedDownArrow">
            <a:avLst/>
          </a:prstGeom>
          <a:solidFill>
            <a:srgbClr val="FF0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571604" y="714356"/>
            <a:ext cx="7143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Сбалансированность бюджета по доходам и расходам – основополагающее требование, предъявляемое к органам исполнительной власти и органам местного самоуправления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одержимое 3"/>
          <p:cNvGraphicFramePr>
            <a:graphicFrameLocks/>
          </p:cNvGraphicFramePr>
          <p:nvPr/>
        </p:nvGraphicFramePr>
        <p:xfrm>
          <a:off x="768096" y="928670"/>
          <a:ext cx="3946780" cy="2786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Содержимое 3"/>
          <p:cNvGraphicFramePr>
            <a:graphicFrameLocks/>
          </p:cNvGraphicFramePr>
          <p:nvPr/>
        </p:nvGraphicFramePr>
        <p:xfrm>
          <a:off x="4929190" y="3714752"/>
          <a:ext cx="3929090" cy="2773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Содержимое 3"/>
          <p:cNvGraphicFramePr>
            <a:graphicFrameLocks/>
          </p:cNvGraphicFramePr>
          <p:nvPr/>
        </p:nvGraphicFramePr>
        <p:xfrm>
          <a:off x="4929190" y="857232"/>
          <a:ext cx="4071934" cy="2928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357290" y="142852"/>
            <a:ext cx="76438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Динамика прогнозных показателей социально-экономического развития Тоншаевского района</a:t>
            </a:r>
            <a:endParaRPr lang="ru-RU" sz="1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7" descr="logo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597" y="285729"/>
            <a:ext cx="785817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https://s0.rbk.ru/v6_top_pics/resized/1180xH/media/img/9/11/754553318852119.jpe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109472" y="3970053"/>
            <a:ext cx="3391090" cy="2102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одержимое 3"/>
          <p:cNvGraphicFramePr>
            <a:graphicFrameLocks/>
          </p:cNvGraphicFramePr>
          <p:nvPr/>
        </p:nvGraphicFramePr>
        <p:xfrm>
          <a:off x="1000100" y="1142984"/>
          <a:ext cx="3643338" cy="2571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Содержимое 3"/>
          <p:cNvGraphicFramePr>
            <a:graphicFrameLocks/>
          </p:cNvGraphicFramePr>
          <p:nvPr/>
        </p:nvGraphicFramePr>
        <p:xfrm>
          <a:off x="4572000" y="1000108"/>
          <a:ext cx="4429124" cy="2714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7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7" y="285729"/>
            <a:ext cx="785817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500166" y="214290"/>
            <a:ext cx="72152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Динамика прогнозных показателей социально-экономического развития </a:t>
            </a:r>
            <a:r>
              <a:rPr lang="ru-RU" b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Тоншаевского района(продолжение)</a:t>
            </a:r>
            <a:endParaRPr lang="ru-RU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одержимое 3"/>
          <p:cNvGraphicFramePr>
            <a:graphicFrameLocks/>
          </p:cNvGraphicFramePr>
          <p:nvPr/>
        </p:nvGraphicFramePr>
        <p:xfrm>
          <a:off x="2643174" y="3857628"/>
          <a:ext cx="4214810" cy="2714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 spd="med" advClick="0">
    <p:wheel spokes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278845792"/>
              </p:ext>
            </p:extLst>
          </p:nvPr>
        </p:nvGraphicFramePr>
        <p:xfrm>
          <a:off x="590352" y="1463576"/>
          <a:ext cx="8069262" cy="4794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113753" y="455464"/>
            <a:ext cx="79208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СТРУКТУРА ДОХОДОВ КОНСОЛИДИРОВАННОГО БЮДЖЕТА </a:t>
            </a:r>
          </a:p>
          <a:p>
            <a:pPr algn="ctr" eaLnBrk="1" hangingPunct="1"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2020 ГОД,ТЫС.РУБ.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2967335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6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8" name="Rectangle 2"/>
          <p:cNvSpPr>
            <a:spLocks noChangeArrowheads="1"/>
          </p:cNvSpPr>
          <p:nvPr/>
        </p:nvSpPr>
        <p:spPr bwMode="auto">
          <a:xfrm>
            <a:off x="1542903" y="571187"/>
            <a:ext cx="6682561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 eaLnBrk="1" hangingPunct="1">
              <a:defRPr/>
            </a:pP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ИСПОЛНЕНИЕ КОНСОЛИДИРОВАННОГО БЮДЖЕТА ПО ДОХОДАМ ЗА 2018-2020 ГОД, ТЫС.РУБЛЕЙ</a:t>
            </a:r>
            <a:endParaRPr lang="ru-RU" sz="1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80320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043608" y="191683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5413" y="5523096"/>
            <a:ext cx="82575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1600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1600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 консолидированный бюджет Тоншаевского муниципального района по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доходам 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 в </a:t>
            </a:r>
            <a:r>
              <a:rPr lang="ru-RU" altLang="ru-RU" sz="1600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сумме </a:t>
            </a:r>
            <a:r>
              <a:rPr lang="ru-RU" altLang="ru-RU" sz="1600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768229,1</a:t>
            </a:r>
            <a:r>
              <a:rPr lang="ru-RU" altLang="ru-RU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 </a:t>
            </a:r>
            <a:r>
              <a:rPr lang="ru-RU" altLang="ru-RU" sz="1600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altLang="ru-RU" sz="1600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98,74% 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плановым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назначениям</a:t>
            </a:r>
            <a:endParaRPr lang="ru-RU" altLang="ru-RU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544855135"/>
              </p:ext>
            </p:extLst>
          </p:nvPr>
        </p:nvGraphicFramePr>
        <p:xfrm>
          <a:off x="1259632" y="1340768"/>
          <a:ext cx="6767884" cy="4095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Диаграмма 4"/>
          <p:cNvGraphicFramePr>
            <a:graphicFrameLocks/>
          </p:cNvGraphicFramePr>
          <p:nvPr/>
        </p:nvGraphicFramePr>
        <p:xfrm>
          <a:off x="1357313" y="2089150"/>
          <a:ext cx="6427787" cy="3792538"/>
        </p:xfrm>
        <a:graphic>
          <a:graphicData uri="http://schemas.openxmlformats.org/presentationml/2006/ole">
            <p:oleObj spid="_x0000_s21784" r:id="rId3" imgW="8571719" imgH="5054022" progId="">
              <p:embed/>
            </p:oleObj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357313" y="142852"/>
            <a:ext cx="6840760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НАЛОГОВЫЕ И НЕНАЛОГОВЫЕ ДОХОДЫ КОНСОЛИДИРОВАННОГО БЮДЖЕТА ЗА 2020 ГОД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7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142852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36685347"/>
              </p:ext>
            </p:extLst>
          </p:nvPr>
        </p:nvGraphicFramePr>
        <p:xfrm>
          <a:off x="714348" y="758133"/>
          <a:ext cx="7920880" cy="6171329"/>
        </p:xfrm>
        <a:graphic>
          <a:graphicData uri="http://schemas.openxmlformats.org/drawingml/2006/table">
            <a:tbl>
              <a:tblPr/>
              <a:tblGrid>
                <a:gridCol w="405628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747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1193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779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99829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59" marR="5359" marT="535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Первоначальный план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Уточненный план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316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Налоговые и неналоговые доходы</a:t>
                      </a:r>
                    </a:p>
                  </a:txBody>
                  <a:tcPr marL="5359" marR="5359" marT="535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360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159123,9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165727,6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170448,8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238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Акцизы по подакцизным товарам (продукции)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15232,3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15232,3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12605,5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880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Налог, взимаемый в связи с применением упрощенной системы налогообложения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9086,3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6901,6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7316,0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9876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Единый налог на вмененный доход для отдельных видов деятельности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4839,7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4439,7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4608,8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692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Единый сельскохозяйственный налог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2,6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2,6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46,6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876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12,1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10,1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10,6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672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имущество физических лиц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3902,3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2958,9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2759,0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4672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Земельный налог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8189,8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7470,0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7015,7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5024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2231,8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2572,0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2952,8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9876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Доходы, получаемые в виде арендной платы за земельные участки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4324,5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5034,3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5296,8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3087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сдачи в аренду имущества, находящегося в оперативном управлении органов государственной власти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2040,8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1667,4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1725,5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43087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поступления от использования имущества, находящегося в собственности муниципальных районов 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40,0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40,0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38,0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1589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213,6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213,6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83,2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39876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оказания платных услуг (работ) и компенсации затрат государства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38,3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39876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реализации имущества, находящегося в оперативном управлении учреждений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43087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Доходы    от    продажи    земельных    участков, находящихся в государственной и муниципальной собственности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500,0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3341,4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4042,6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0238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Штрафы, санкции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110,0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422,4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891,4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8693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неналоговые доходы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6,2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42852"/>
            <a:ext cx="77048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БЕЗВОЗМЕЗДНЫЕ ПОСТУПЛЕНИЯ КОНСОЛИДИРОВАННОГО 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БЮДЖЕТА ЗА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ГОД,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67255699"/>
              </p:ext>
            </p:extLst>
          </p:nvPr>
        </p:nvGraphicFramePr>
        <p:xfrm>
          <a:off x="785786" y="714357"/>
          <a:ext cx="7920881" cy="6077003"/>
        </p:xfrm>
        <a:graphic>
          <a:graphicData uri="http://schemas.openxmlformats.org/drawingml/2006/table">
            <a:tbl>
              <a:tblPr/>
              <a:tblGrid>
                <a:gridCol w="441425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265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908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8920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21497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69" marR="6269" marT="62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Первоначальный план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Уточненный план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72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6269" marR="6269" marT="62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839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Дотации на выравнивание бюджетной обеспеченности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117545,9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117545,9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117545,9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150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Дотации на поддержку мер по обеспечению сбалансированности бюджетов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15305,2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15305,2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15305,2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515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бюджетам муниципальных районов на софинансирование капитальных вложений в объекты муниципальной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собственности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1360,5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656,9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515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бюджетам на осуществление дорожной деятельности в отношении автомобильных дорог общего пользования, а также капитального ремонта и ремонта дворовых территорий многоквартирных домов, проездов к дворовым территориям многоквартирных домов населенных пунктов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7616,2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7374,9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305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бюджетам муниципальных образований на обеспечение мероприятий по переселению граждан из аварийного жилищного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фонда,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115815,9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106333,6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30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бюджетам муниципальных районов на обеспечение мероприятий по переселению граждан из аварийного жилищного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фонда,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за счет средств бюджетов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5120,2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2538,2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30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бюджетам муниципальных районов на организацию бесплатного горячего питания обучающихся, получающих начальное общее образование в государственных и муниципальных образовательных организациях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2945,4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2945,4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6528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бюджетам на обеспечение развития и укрепления материально-технической базы домов культуры в населенных пунктах с числом жителей до 50 тысяч человек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840,9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840,9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6528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бюджетам муниципальных районов на реализацию мероприятий по обеспечению жильем молодых семей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690,7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690,7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31679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бюджетам на поддержку отрасли культуры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262,7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262,7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1679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бюджетам муниципальных районов на реализацию программ формирования современной городской среды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185,6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6596,1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6596,1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330567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Прочие субсидии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35660,4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35547,7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3386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муниципальных районов на выполнение передаваемых полномочий субъектов Российской Федерации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229458,1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227072,4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227072,2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0990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на компенсацию части платы, взимаемой с родителей (законных представителей) за присмотр и уход за детьми, посещающими образовательные организации, реализующие образовательные программы дошкольного образования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4147,6</a:t>
                      </a:r>
                      <a:endParaRPr lang="ru-RU" sz="105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2512,6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2512,6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07603" y="214290"/>
            <a:ext cx="741682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БЕЗВОЗМЕЗДНЫЕ ПОСТУПЛЕНИЯ КОНСОЛИДИРОВАННОГО БЮДЖЕТА ЗА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ГОД,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ТЫС.РУБЛЕЙ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(продолжение)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72208251"/>
              </p:ext>
            </p:extLst>
          </p:nvPr>
        </p:nvGraphicFramePr>
        <p:xfrm>
          <a:off x="683566" y="857232"/>
          <a:ext cx="7848873" cy="5908055"/>
        </p:xfrm>
        <a:graphic>
          <a:graphicData uri="http://schemas.openxmlformats.org/drawingml/2006/table">
            <a:tbl>
              <a:tblPr/>
              <a:tblGrid>
                <a:gridCol w="43636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5298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8011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6185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Первоначальный план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Уточненный план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муниципальных образований на предоставление жилых помещений детям-сиротам и детям, оставшимся без попечения родителей, лицам из их числа по договорам найма специализированных жилых помещений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8821,9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7623,3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7623,0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муниципальных районов на осуществление первичного воинского учета на территориях, где отсутствуют военные комиссариаты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971,6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1083,3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1083,3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муниципальных районов на осуществление полномочий по составлению (изменению) списков кандидатов в присяжные заседатели федеральных судов общей юрисдикции в Российской Федерации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муниципальных районов на ежемесячное денежное вознаграждение за классное руководство педагогическим работникам государственных и муниципальных общеобразовательных организаций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2864,4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2864,4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муниципальных районов на стимулирование развития приоритетных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подотраслей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агропромышленного комплекса и развитие малых форм хозяйствования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78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муниципальных районов на поддержку сельскохозяйственного производства по отдельным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подотраслям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растениеводства и животноводства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405,3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405,3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646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Межбюджетные трансферты, передаваемые бюджетам муниципальных районов для компенсации дополнительных расходов, возникших в результате решений, принятых органами власти другого уровня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9187,4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9106,7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5748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Прочие межбюджетные трансферты, передаваемые бюджетам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622,7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618,4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5748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 от негосударственных организаций в бюджеты сельских поселений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269,4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268,9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203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 от негосударственных организаций в бюджеты городских поселений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385,1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423,5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5748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 в бюджеты сельских поселений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146,4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146,1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078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 в бюджеты городских поселений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234,1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230,5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078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субсидий, субвенций и иных межбюджетных трансфертов, имеющих целевое назначение, прошлых лет из бюджетов муниципальных районов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-254,4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698,6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922779340"/>
      </p:ext>
    </p:extLst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10768"/>
            <a:ext cx="828092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СТРУКТУРА РАСХОДОВ КОНСОЛИДИРОВАННОГО БЮДЖЕТА </a:t>
            </a:r>
          </a:p>
          <a:p>
            <a:pPr algn="ctr" eaLnBrk="1" hangingPunct="1">
              <a:defRPr/>
            </a:pPr>
            <a:r>
              <a:rPr lang="ru-RU" sz="15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2020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ГОДУ, ТЫС.РУБ.</a:t>
            </a:r>
            <a:endParaRPr lang="ru-RU" sz="1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545780" cy="6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175202196"/>
              </p:ext>
            </p:extLst>
          </p:nvPr>
        </p:nvGraphicFramePr>
        <p:xfrm>
          <a:off x="251520" y="1556792"/>
          <a:ext cx="8424936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6423" y="232887"/>
            <a:ext cx="6417071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398210"/>
            <a:ext cx="74888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СВЕДЕНИЯ О РАСХОДАХ КОНСОЛИДИРОВАННОГО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РАЗДЕЛАМ И ПОДРАЗДЕЛАМ ЗА 2020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ГОД,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тысяч рублей </a:t>
            </a:r>
            <a:endParaRPr lang="ru-RU" sz="1600" dirty="0"/>
          </a:p>
        </p:txBody>
      </p:sp>
      <p:pic>
        <p:nvPicPr>
          <p:cNvPr id="2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545780" cy="6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33026936"/>
              </p:ext>
            </p:extLst>
          </p:nvPr>
        </p:nvGraphicFramePr>
        <p:xfrm>
          <a:off x="683568" y="1196754"/>
          <a:ext cx="8064896" cy="548052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8171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399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6464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4316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6892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расходов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Назначено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исполнения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28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82711,3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78897,1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95,39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288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Функционирование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33823,1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89535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33527,6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99,13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288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деятельности финансовых, налоговых и органов финансового (финансово-бюджетного) надзора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tabLst>
                          <a:tab pos="0" algn="l"/>
                        </a:tabLst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9625,5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9567,9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99,40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51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Резервные фонды 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409,5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общегосударственные вопросы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30795,8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27770,1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90,17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1083,3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1083,3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53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Мобилизационная и вневойсковая подготовка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1083,3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1083,3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61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безопасность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13328,8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11726,3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87,98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63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5770,9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5402,0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93,61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118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пожарной безопасности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7557,8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6324,4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83,68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213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67337,6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64127,3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95,23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15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Общеэкономические вопросы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019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Сельское хозяйство 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6341,9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6341,4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019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Транспорт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950,0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950,0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3" marR="7913" marT="79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019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Дорожное хозяйство (дорожные фонды)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45064,6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42196,5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93,64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3" marR="7913" marT="79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019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11797,9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11633,8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98,61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3" marR="7913" marT="79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386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174071,7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159275,4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91,50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019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Жилищное хозяйство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129388,5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116336,7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89,91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019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8682,6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8416,0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96,93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019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7913" marR="7913" marT="79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35506,9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34341,4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96,72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545780" cy="6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428728" y="428604"/>
            <a:ext cx="7560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СВЕДЕНИЯ О РАСХОДАХ КОНСОЛИДИРОВАННОГО БЮДЖЕТА ПО РАЗДЕЛАМ И ПОДРАЗДЕЛАМ ЗА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ГОД,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тысяч рублей (продолжение)</a:t>
            </a:r>
            <a:endParaRPr lang="ru-RU" sz="16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65391104"/>
              </p:ext>
            </p:extLst>
          </p:nvPr>
        </p:nvGraphicFramePr>
        <p:xfrm>
          <a:off x="714347" y="1196752"/>
          <a:ext cx="8034117" cy="5304629"/>
        </p:xfrm>
        <a:graphic>
          <a:graphicData uri="http://schemas.openxmlformats.org/drawingml/2006/table">
            <a:tbl>
              <a:tblPr/>
              <a:tblGrid>
                <a:gridCol w="47588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675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6464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4316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394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расходов</a:t>
                      </a:r>
                    </a:p>
                  </a:txBody>
                  <a:tcPr marL="7849" marR="7849" marT="784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Назначено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исполнения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Охрана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окружающей среды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2380,9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980,4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41,18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Сбор, удаление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отходов и очистка сточных вод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2380,9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980,4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41,18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350571,4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347623,5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99,,16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112490,5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112414,3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190291,2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189712,8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99,70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16138,9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16056,4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99,49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Молодежная политика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5465,0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5465,0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26185,8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23975,0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91,56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37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 и кинематография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79602,1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77796,8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97,73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56562,2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56562,2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Кинематография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206,5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191,8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92,88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16815,6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15899,0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94,55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Социальное обеспечение населения</a:t>
                      </a:r>
                    </a:p>
                  </a:txBody>
                  <a:tcPr marL="7913" marR="7913" marT="79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574,1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470,7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81,99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вопросы в области социальной политики</a:t>
                      </a:r>
                    </a:p>
                  </a:txBody>
                  <a:tcPr marL="7913" marR="7913" marT="79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710,9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658,2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92,59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2711,8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2656,7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97,97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Массовый спорт</a:t>
                      </a:r>
                    </a:p>
                  </a:txBody>
                  <a:tcPr marL="7913" marR="7913" marT="79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2711,8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2656,7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97,97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2297,8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2297,8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Периодическая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печать и издательства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2297,8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2297,8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Обслуживание государственного и муниципального долга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88,33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7360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Обслуживание государственного внутреннего и муниципального долга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88,33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3920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Межбюджетные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трансферты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бюджетам муниципальных образований общего характера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43969,5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43969,5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Дотации на выравнивание бюджетной обеспеченности 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38703,7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38703,7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5265,8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5265,8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492732239"/>
      </p:ext>
    </p:extLst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71538" y="441149"/>
            <a:ext cx="75724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СВЕДЕНИЯ ОБ ОБЪЕМЕ МУНИЦИПАЛЬНОГО ДОЛГА В 2020 ГОДУ, ТЫС.РУБ.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103743561"/>
              </p:ext>
            </p:extLst>
          </p:nvPr>
        </p:nvGraphicFramePr>
        <p:xfrm>
          <a:off x="1214414" y="1357298"/>
          <a:ext cx="6597946" cy="3799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142976" y="1484940"/>
          <a:ext cx="7429552" cy="358713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57388"/>
                <a:gridCol w="1857388"/>
                <a:gridCol w="1857388"/>
                <a:gridCol w="1857388"/>
              </a:tblGrid>
              <a:tr h="120628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Верхний предел муниципального долга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Фактический объем муниципального долга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Предельный объем 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расходов по обслуживанию муниципального долга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8EA9DB"/>
                    </a:solidFill>
                  </a:tcPr>
                </a:tc>
              </a:tr>
              <a:tr h="119042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13000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13000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17,5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BDD7EE"/>
                    </a:solidFill>
                  </a:tcPr>
                </a:tc>
              </a:tr>
              <a:tr h="119042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6000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6000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10,6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E2EF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7584" y="5572140"/>
            <a:ext cx="8064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2020 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погашен кредит в сумме 7000 тысяч рублей </a:t>
            </a:r>
            <a:endParaRPr lang="ru-RU" altLang="ru-RU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57290" y="441149"/>
            <a:ext cx="65990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ОБЪЕМ МУНИЦИПАЛЬНОГО ДОЛГА В 2020 ГОДУ, ТЫС.РУБ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103743561"/>
              </p:ext>
            </p:extLst>
          </p:nvPr>
        </p:nvGraphicFramePr>
        <p:xfrm>
          <a:off x="1187624" y="1340768"/>
          <a:ext cx="6624736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object 14"/>
          <p:cNvSpPr txBox="1">
            <a:spLocks noChangeArrowheads="1"/>
          </p:cNvSpPr>
          <p:nvPr/>
        </p:nvSpPr>
        <p:spPr bwMode="auto">
          <a:xfrm>
            <a:off x="971600" y="514778"/>
            <a:ext cx="738826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71438" indent="-61913" algn="ctr">
              <a:tabLst>
                <a:tab pos="2066925" algn="l"/>
              </a:tabLst>
            </a:pP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ФИНАНСИРОВАНИЕ МУНИЦИПАЛЬНЫХ ПРОГРАММ </a:t>
            </a:r>
          </a:p>
          <a:p>
            <a:pPr marL="71438" indent="-61913" algn="ctr">
              <a:tabLst>
                <a:tab pos="2066925" algn="l"/>
              </a:tabLst>
            </a:pP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2020 ГОДУ (ТЫС. РУБ.)</a:t>
            </a:r>
            <a:endParaRPr lang="ru-RU" alt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84286218"/>
              </p:ext>
            </p:extLst>
          </p:nvPr>
        </p:nvGraphicFramePr>
        <p:xfrm>
          <a:off x="361055" y="1124745"/>
          <a:ext cx="8568257" cy="4791722"/>
        </p:xfrm>
        <a:graphic>
          <a:graphicData uri="http://schemas.openxmlformats.org/drawingml/2006/table">
            <a:tbl>
              <a:tblPr/>
              <a:tblGrid>
                <a:gridCol w="45672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734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8261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4494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611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план </a:t>
                      </a:r>
                    </a:p>
                    <a:p>
                      <a:pPr algn="ctr" rtl="0" fontAlgn="ctr"/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расходов</a:t>
                      </a:r>
                    </a:p>
                    <a:p>
                      <a:pPr algn="ctr" rtl="0" fontAlgn="ctr"/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2020 году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Фактические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произведенные расходы </a:t>
                      </a:r>
                    </a:p>
                    <a:p>
                      <a:pPr algn="ctr" rtl="0" fontAlgn="ctr"/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году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</a:p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11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 Тоншаевского муниципального района Нижегородской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области на период 2015-2020 годов»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345316,1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344385,1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99,73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культуры Тоншаевского муниципального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района на 2018-2020 годы»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83309,1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83173,8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99,84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агропромышленного комплекса Тоншаевского муниципального района Нижегородской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области на период 2015-2020 годов»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6229,5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6229,3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99,99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«Защита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населения и территорий от чрезвычайных ситуаций, обеспечение пожарной безопасности и безопасности людей на водных объектах в Тоншаевском муниципальном районе Нижегородской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области»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7794,0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7362,8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94,47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«Управление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муниципальным имуществом Тоншаевского муниципального района  Нижегородской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области на 2018-2020 года»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2370,8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2305,4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97,24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8719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«Управление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муниципальными финансами Тоншаевского муниципального района Нижегородской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области на 2018-2020 года»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80305,5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80238,0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99,92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«Содействие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занятости населения Тоншаевского муниципального района Нижегородской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области на  2016 -2020 годы»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528,7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484,0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91,55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предпринимательства и туризма Тоншаевского муниципального района Нижегородской области  на 2017-2018 годы»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6488,7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6488,7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«Обеспечение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граждан Тоншаевского муниципального района Нижегородской области доступным и комфортным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жильем на период до 2024 года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129332,0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116281,9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89,91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«Развитие физической культуры, спорта и молодежной политики в Тоншаевском муниципальном районе Нижегородской области»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560,0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554,9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99,09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545780" cy="6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object 14"/>
          <p:cNvSpPr txBox="1">
            <a:spLocks noChangeArrowheads="1"/>
          </p:cNvSpPr>
          <p:nvPr/>
        </p:nvSpPr>
        <p:spPr bwMode="auto">
          <a:xfrm>
            <a:off x="179512" y="424990"/>
            <a:ext cx="853244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71438" indent="-61913" algn="ctr">
              <a:tabLst>
                <a:tab pos="2066925" algn="l"/>
              </a:tabLst>
            </a:pP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ФИНАНСИРОВАНИЕ МУНИЦИПАЛЬНЫХ ПРОГРАММ </a:t>
            </a:r>
          </a:p>
          <a:p>
            <a:pPr marL="71438" indent="-61913" algn="ctr">
              <a:tabLst>
                <a:tab pos="2066925" algn="l"/>
              </a:tabLst>
            </a:pP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2020 ГОДУ (ТЫС. РУБ.)</a:t>
            </a:r>
            <a:endParaRPr lang="ru-RU" alt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68491848"/>
              </p:ext>
            </p:extLst>
          </p:nvPr>
        </p:nvGraphicFramePr>
        <p:xfrm>
          <a:off x="357158" y="928670"/>
          <a:ext cx="8610675" cy="4491916"/>
        </p:xfrm>
        <a:graphic>
          <a:graphicData uri="http://schemas.openxmlformats.org/drawingml/2006/table">
            <a:tbl>
              <a:tblPr/>
              <a:tblGrid>
                <a:gridCol w="43577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287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4326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8092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143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план расходов в 2020 году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Фактические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произведенные расходы </a:t>
                      </a:r>
                    </a:p>
                    <a:p>
                      <a:pPr algn="ctr" rtl="0" fontAlgn="ctr"/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году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</a:p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«Профилактика насилия и жестокого обращения с детьми, безнадзорности и правонарушений несовершеннолетних в Тоншаевском муниципальном  районе» на 2015-2020 годы»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«Формирование современной городской среды на территории Тоншаевского района на 2018-2022 годы»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10874,9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10874,9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«Профилактика преступлений и иных правонарушений в Тоншаевском муниципальном районе на 2016-2020 годы»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«Профилактика терроризма и экстремизма на территории Тоншаевского муниципального района на 2017-2020 годы»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«Комплексные меры противодействия  злоупотреблению наркотиками и их незаконному обороту на 2016 - 2018 годы»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«Повышение безопасности дорожного движения в Тоншаевском муниципальном районе Нижегородской области»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8014,4</a:t>
                      </a:r>
                      <a:endParaRPr lang="ru-RU" sz="105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7773,0</a:t>
                      </a:r>
                      <a:endParaRPr lang="ru-RU" sz="105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96,99</a:t>
                      </a:r>
                      <a:endParaRPr lang="ru-RU" sz="105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«Устройство контейнерных площадок на территории Тоншаевского муниципального района Нижегородской области на 2019-2021 годы»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856,2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839,6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98,06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«Использование и охрана земель сельскохозяйственного назначения на территории Тоншаевского муниципального района на 2017-2021 годы»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371,2</a:t>
                      </a:r>
                      <a:endParaRPr lang="ru-RU" sz="105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371,1</a:t>
                      </a:r>
                      <a:endParaRPr lang="ru-RU" sz="105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99,97</a:t>
                      </a:r>
                      <a:endParaRPr lang="ru-RU" sz="105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Непрограммные расходы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83324,5</a:t>
                      </a:r>
                      <a:endParaRPr lang="ru-RU" sz="105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74018,7</a:t>
                      </a:r>
                      <a:endParaRPr lang="ru-RU" sz="105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88,83</a:t>
                      </a:r>
                      <a:endParaRPr lang="ru-RU" sz="105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5423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РАСХОДОВ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765885,6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741551,2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96,82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545780" cy="6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827584" y="1186629"/>
            <a:ext cx="4968552" cy="781724"/>
          </a:xfrm>
          <a:prstGeom prst="roundRect">
            <a:avLst/>
          </a:prstGeom>
          <a:gradFill flip="none" rotWithShape="1">
            <a:gsLst>
              <a:gs pos="15000">
                <a:srgbClr val="00B050"/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жильем молодых семей в Нижегородской области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787,5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5733256"/>
            <a:ext cx="4844392" cy="769989"/>
          </a:xfrm>
          <a:prstGeom prst="roundRect">
            <a:avLst/>
          </a:prstGeom>
          <a:gradFill flip="none" rotWithShape="1">
            <a:gsLst>
              <a:gs pos="72383">
                <a:srgbClr val="90C28C"/>
              </a:gs>
              <a:gs pos="8000">
                <a:srgbClr val="0070C0">
                  <a:tint val="66000"/>
                  <a:satMod val="160000"/>
                </a:srgbClr>
              </a:gs>
              <a:gs pos="93000">
                <a:srgbClr val="92D050"/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Компенсация части родительской платы за содержание ребенка в ДДУ  </a:t>
            </a:r>
            <a:r>
              <a:rPr lang="ru-RU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2512,6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26702" y="2355772"/>
            <a:ext cx="4896544" cy="1067208"/>
          </a:xfrm>
          <a:prstGeom prst="roundRect">
            <a:avLst/>
          </a:prstGeom>
          <a:gradFill flip="none" rotWithShape="1">
            <a:gsLst>
              <a:gs pos="63000">
                <a:srgbClr val="0070C0">
                  <a:tint val="44500"/>
                  <a:satMod val="160000"/>
                </a:srgbClr>
              </a:gs>
              <a:gs pos="100000">
                <a:srgbClr val="92D050"/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Компенсация части платежа гражданам-участникам социальной ипотеки, возмещение части процентной ставки по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кредитам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160,0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66016" y="3837946"/>
            <a:ext cx="4880396" cy="1465857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0">
                <a:srgbClr val="00B050"/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полномочий по обеспечению детей-сирот и детей, оставшихся без попечения родителей, жилыми помещениями, проведение ремонта жилых помещений, собственниками которых являются дети-сироты и дети, оставшиеся без попечения родителей =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7623,0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545780" cy="6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115616" y="299334"/>
            <a:ext cx="74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РАСХОДОВАНИЯ БЮДЖЕТНЫХ СРЕДСТВ НА СОЦИАЛЬНУЮ ПОЛИТИКУ В 2020 ГОДУ, ТЫС.РУБ.</a:t>
            </a: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24578" name="Picture 2" descr="https://avatars.mds.yandex.net/get-zen_doc/1704910/pub_5cb00ec8f6607000af80e3cd_5cb00ee998c4c200b30c18bb/scale_12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399" y="1035090"/>
            <a:ext cx="1944216" cy="11015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https://zagorodnaya-life.ru/wp-content/uploads/2019/04/Kak-vernut-protsentyi-po-ipoteke-v-2019-1024x57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056" y="2423883"/>
            <a:ext cx="2156384" cy="12108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https://online-crimea.ru/wp-content/uploads/2019/05/1532426429_tay_9618-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871767"/>
            <a:ext cx="2016225" cy="13448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4" name="Picture 8" descr="https://soczaschitnik.ru/wp-content/uploads/2018/11/plata-za-sadik-1024x76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291" y="5453614"/>
            <a:ext cx="1944216" cy="12450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73623" y="302214"/>
            <a:ext cx="770485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БЮДЖЕТНЫЕ СРЕДСТВА, НАПРАВЛЕННЫЕ НА ПЕРЕСЕЛЕНИЕ ГРАЖДАН ИЗ АВАРИЙНОГО ЖИЛИЩНОГО ФОНДА (</a:t>
            </a:r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РАЗВИТИЯ МАЛОЭТАЖНОГО ЖИЛИЩНОГО   СТРОИТЕЛЬСТВА) В 2020 ГОДУ, ТЫС.РУБ.</a:t>
            </a:r>
            <a:endParaRPr lang="ru-RU" sz="13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93927156"/>
              </p:ext>
            </p:extLst>
          </p:nvPr>
        </p:nvGraphicFramePr>
        <p:xfrm>
          <a:off x="496340" y="1421703"/>
          <a:ext cx="3138688" cy="323143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1386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0991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Средства Фонда 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корпорации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77" marR="91477" marT="45708" marB="45708" anchor="ctr"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40095495"/>
                  </a:ext>
                </a:extLst>
              </a:tr>
              <a:tr h="107216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Средства областного бюджета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77" marR="91477" marT="45708" marB="45708" anchor="ctr"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6008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Средства районного бюджета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77" marR="91477" marT="45708" marB="45708" anchor="ctr">
                    <a:solidFill>
                      <a:srgbClr val="3399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3810" name="Picture 2" descr="C:\Users\Sorokina\AppData\Local\Temp\Rar$DI00.173\Arrow_Blue_Right_clip_art_high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60094" y="3455936"/>
            <a:ext cx="503238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11" name="Picture 2" descr="C:\Users\Sorokina\AppData\Local\Temp\Rar$DI00.173\Arrow_Blue_Right_clip_art_high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60094" y="2189852"/>
            <a:ext cx="503238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43217635"/>
              </p:ext>
            </p:extLst>
          </p:nvPr>
        </p:nvGraphicFramePr>
        <p:xfrm>
          <a:off x="4389984" y="1421703"/>
          <a:ext cx="1512887" cy="323143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128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061457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110504,2</a:t>
                      </a:r>
                    </a:p>
                  </a:txBody>
                  <a:tcPr marL="91490" marR="91490" marT="45726" marB="45726" anchor="ctr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01589757"/>
                  </a:ext>
                </a:extLst>
              </a:tr>
              <a:tr h="1061457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3860,8</a:t>
                      </a:r>
                    </a:p>
                  </a:txBody>
                  <a:tcPr marL="91490" marR="91490" marT="45726" marB="45726" anchor="ctr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0852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987,4</a:t>
                      </a:r>
                    </a:p>
                  </a:txBody>
                  <a:tcPr marL="91490" marR="91490" marT="45726" marB="45726" anchor="ctr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812" y="260648"/>
            <a:ext cx="545780" cy="6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 descr="https://stroimdompnz.ru/uploads/s/l/h/i/lhipfkkxjm3v/img/full_Ahi1aTij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220" y="1373133"/>
            <a:ext cx="2499401" cy="16621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http://ntvo.ru/wp-content/uploads/Dom-s-finishnoy-otdelkoy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219" y="3298545"/>
            <a:ext cx="2499401" cy="17146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5440167"/>
            <a:ext cx="77788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Расходы 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муниципальной программы «Обеспечение граждан Тоншаевского муниципального района Нижегородской области доступным и комфортным жильем на период до 2024 года</a:t>
            </a:r>
            <a:r>
              <a:rPr lang="ru-RU" dirty="0"/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профинансированы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сумме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115352,4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 или на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89,8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от плановых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назначений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7" descr="C:\Users\Kolobova\Desktop\s-bf0f621d5e2d6983fa7a33306df17cf7b93bc14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0339" y="1501625"/>
            <a:ext cx="1183589" cy="1002190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876" name="Рисунок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6679" y="4279707"/>
            <a:ext cx="1227249" cy="996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7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3812" y="260648"/>
            <a:ext cx="545780" cy="6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058255" y="321628"/>
            <a:ext cx="71331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438" indent="-61913" algn="ctr">
              <a:tabLst>
                <a:tab pos="2066925" algn="l"/>
              </a:tabLst>
            </a:pP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ИСПОЛЬЗОВАНИЕ СРЕДСТВ НА СЕЛЬСКОЕ ХОЗЯЙСТВО </a:t>
            </a:r>
          </a:p>
          <a:p>
            <a:pPr marL="71438" indent="-61913" algn="ctr">
              <a:tabLst>
                <a:tab pos="2066925" algn="l"/>
              </a:tabLst>
            </a:pP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2020 ГОДУ, ТЫС.РУБ.</a:t>
            </a:r>
            <a:endParaRPr lang="ru-RU" alt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https://pbs.twimg.com/media/D9A_IBKX4AEmJb_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339" y="3082029"/>
            <a:ext cx="1217393" cy="8021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96442" y="6072664"/>
            <a:ext cx="7056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профинансированы 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6341,4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рублей,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99,99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от плановых назначений</a:t>
            </a: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338047722"/>
              </p:ext>
            </p:extLst>
          </p:nvPr>
        </p:nvGraphicFramePr>
        <p:xfrm>
          <a:off x="4800994" y="735181"/>
          <a:ext cx="4104456" cy="2592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749389673"/>
              </p:ext>
            </p:extLst>
          </p:nvPr>
        </p:nvGraphicFramePr>
        <p:xfrm>
          <a:off x="4894143" y="4143757"/>
          <a:ext cx="4104456" cy="1767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499992" y="3240444"/>
            <a:ext cx="431340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         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MS Mincho" panose="02020609040205080304" pitchFamily="49" charset="-128"/>
              </a:rPr>
              <a:t>Расходы 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ea typeface="MS Mincho" panose="02020609040205080304" pitchFamily="49" charset="-128"/>
              </a:rPr>
              <a:t>за счет субвенций из областного и федерального бюджетов, а также за счет средств районного 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MS Mincho" panose="02020609040205080304" pitchFamily="49" charset="-128"/>
              </a:rPr>
              <a:t>бюджета выполнены</a:t>
            </a:r>
          </a:p>
          <a:p>
            <a:pPr algn="ctr"/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MS Mincho" panose="02020609040205080304" pitchFamily="49" charset="-128"/>
              </a:rPr>
              <a:t> на 99,99%</a:t>
            </a:r>
            <a:endParaRPr lang="ru-RU" sz="1000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07036047"/>
              </p:ext>
            </p:extLst>
          </p:nvPr>
        </p:nvGraphicFramePr>
        <p:xfrm>
          <a:off x="552292" y="1133885"/>
          <a:ext cx="1923907" cy="4176168"/>
        </p:xfrm>
        <a:graphic>
          <a:graphicData uri="http://schemas.openxmlformats.org/drawingml/2006/table">
            <a:tbl>
              <a:tblPr firstRow="1" bandRow="1"/>
              <a:tblGrid>
                <a:gridCol w="13512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26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7500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Возмещение части затрат на приобретение элитных семян</a:t>
                      </a: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</a:rPr>
                        <a:t>336,6</a:t>
                      </a:r>
                      <a:endParaRPr lang="ru-RU" sz="13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84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48609"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600"/>
                        </a:spcBef>
                      </a:pP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 обеспечение прироста сельскохозяйственной</a:t>
                      </a:r>
                      <a:r>
                        <a:rPr lang="ru-RU" sz="9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продукции собственного производства в рамках приоритетных </a:t>
                      </a:r>
                      <a:r>
                        <a:rPr lang="ru-RU" sz="90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подотраслей</a:t>
                      </a:r>
                      <a:r>
                        <a:rPr lang="ru-RU" sz="9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агропромышленного комплекса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84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</a:rPr>
                        <a:t>112,3</a:t>
                      </a:r>
                      <a:endParaRPr lang="ru-RU" sz="13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1387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Возмещение части затрат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 поддержку собственного производства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молока</a:t>
                      </a: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84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84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</a:rPr>
                        <a:t>176,4</a:t>
                      </a:r>
                      <a:endParaRPr lang="ru-RU" sz="13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9057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Возмещение части процентной ставки по долгосрочным, среднесрочным и краткосрочным кредитам, взятым малыми формами хозяйствования</a:t>
                      </a: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84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84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</a:rPr>
                        <a:t>7,1</a:t>
                      </a:r>
                      <a:endParaRPr lang="ru-RU" sz="13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811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Поддержка животноводства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84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</a:rPr>
                        <a:t>664,8</a:t>
                      </a:r>
                      <a:endParaRPr lang="ru-RU" sz="13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286000" y="357166"/>
            <a:ext cx="457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alt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ИСПОЛНЕНИЕ РАСХОДОВ В РАМКАХ РЕАЛИЗАЦИИ НАЦИОНАЛЬНЫХ ПРОЕКТОВ</a:t>
            </a:r>
            <a:endParaRPr lang="ru-RU" altLang="ru-RU" sz="15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 rot="5400000">
            <a:off x="4214810" y="-2571791"/>
            <a:ext cx="857251" cy="8143935"/>
          </a:xfrm>
          <a:prstGeom prst="roundRect">
            <a:avLst/>
          </a:prstGeom>
          <a:gradFill flip="none" rotWithShape="1">
            <a:gsLst>
              <a:gs pos="0">
                <a:srgbClr val="3399FF"/>
              </a:gs>
              <a:gs pos="87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«Образование»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4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финансовое обеспечение деятельности центров образования цифрового и гуманитарного профилей «Точка роста» направлено 966,8 тыс.рублей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 rot="5400000">
            <a:off x="3107520" y="-464370"/>
            <a:ext cx="3071834" cy="8143930"/>
          </a:xfrm>
          <a:prstGeom prst="roundRect">
            <a:avLst/>
          </a:prstGeom>
          <a:gradFill flip="none" rotWithShape="1">
            <a:gsLst>
              <a:gs pos="0">
                <a:srgbClr val="3399FF"/>
              </a:gs>
              <a:gs pos="87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«Жилье и городская среда»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4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поддержку государственных программ субъектов Российской Федерации и муниципальных программ формирования современной городской среды за счет средств федерального бюджета 6332,3 тыс.рублей,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поддержку государственных программ субъектов Российской Федерации и муниципальных программ формирования современной городской среды за счет средств областного бюджета 263,9 тыс.рублей.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софинансирование субсидии на поддержку государственных программ субъектов Российской Федерации и муниципальных программ формирование современной городской среды за счет средств районного бюджета 732,9 тыс.рублей,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субсидии на обеспечение мероприятий по переселению граждан из аварийного жилищного фонда за счет средств областного бюджета 3860,8 тыс.рублей,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обеспечение мероприятий  по переселению граждан из аварийного жилищного фонда за счет средств государственной корпорации – Фонда содействия реформированию жилищно-коммунального хозяйства 110504,2 тыс.рублей,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софинансирование субсидии на обеспечение  мероприятий по переселению граждан из аварийного жилищного фонда за счет средств районного бюджета 987,4 тыс.рублей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 rot="5400000">
            <a:off x="4000495" y="1857365"/>
            <a:ext cx="1285886" cy="8143932"/>
          </a:xfrm>
          <a:prstGeom prst="roundRect">
            <a:avLst/>
          </a:prstGeom>
          <a:gradFill flip="none" rotWithShape="1">
            <a:gsLst>
              <a:gs pos="0">
                <a:srgbClr val="3399FF"/>
              </a:gs>
              <a:gs pos="87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«Экология»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4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субсидии на реализации мероприятий по сокращению доли загрязненных сточных вод за счет средств областного бюджета 656,96 тыс.рублей,</a:t>
            </a:r>
          </a:p>
          <a:p>
            <a:pPr lvl="1" algn="ctr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софинансирование субсидии на реализацию мероприятий по сокращению доли загрязненных сточных вод за счет средств районного </a:t>
            </a:r>
            <a:r>
              <a:rPr lang="ru-RU" sz="12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34,57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</a:p>
          <a:p>
            <a:pPr marL="285750" indent="-28575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 advClick="0">
    <p:wheel spokes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7584" y="5460700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2020 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 консолидированный бюджет Тоншаевского муниципального района по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расходам 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 в сумме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762679,3 тысяч рублей 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96,15%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плановым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значениям</a:t>
            </a:r>
            <a:endParaRPr lang="ru-RU" altLang="ru-RU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63688" y="441149"/>
            <a:ext cx="61926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ИСПОЛНЕНИЕ КОНСОЛИДИРОВАННОГО БЮДЖЕТА ПО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РАСХОДАМ ЗА 2020 ГОД, ТЫС.РУБЛЕЙ</a:t>
            </a:r>
            <a:endParaRPr lang="ru-RU" sz="1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103743561"/>
              </p:ext>
            </p:extLst>
          </p:nvPr>
        </p:nvGraphicFramePr>
        <p:xfrm>
          <a:off x="1187624" y="1340768"/>
          <a:ext cx="6624736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101905689"/>
              </p:ext>
            </p:extLst>
          </p:nvPr>
        </p:nvGraphicFramePr>
        <p:xfrm>
          <a:off x="1500166" y="1357298"/>
          <a:ext cx="6336704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55824" y="5517232"/>
            <a:ext cx="7992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Исполнение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районного бюджета за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доходам в сумме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748679,7 тысяч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рублей, по расходам в сумме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741551,2 тысяч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рублей,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 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районного бюджета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7128,5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тысяч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663950"/>
            <a:ext cx="76328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ИСПОЛНЕНИЕ РАЙОННОГО БЮДЖЕТА ТОНШАЕВСКОГО МУНИЦИПАЛЬНОГО РАЙОНА ЗА 2020 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ГОД,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3059113" y="2420938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 sz="1600" b="1">
              <a:latin typeface="Times New Roman" pitchFamily="18" charset="0"/>
            </a:endParaRPr>
          </a:p>
        </p:txBody>
      </p:sp>
      <p:sp>
        <p:nvSpPr>
          <p:cNvPr id="37893" name="Text Box 15"/>
          <p:cNvSpPr txBox="1">
            <a:spLocks noChangeArrowheads="1"/>
          </p:cNvSpPr>
          <p:nvPr/>
        </p:nvSpPr>
        <p:spPr bwMode="auto">
          <a:xfrm>
            <a:off x="4541176" y="2342743"/>
            <a:ext cx="4608512" cy="2292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1300" b="1" dirty="0" smtClean="0">
                <a:latin typeface="Times New Roman" pitchFamily="18" charset="0"/>
              </a:rPr>
              <a:t>Управление финансов </a:t>
            </a:r>
            <a:r>
              <a:rPr lang="ru-RU" altLang="ru-RU" sz="1300" b="1" dirty="0">
                <a:latin typeface="Times New Roman" pitchFamily="18" charset="0"/>
              </a:rPr>
              <a:t>администрации Тоншаевского </a:t>
            </a:r>
          </a:p>
          <a:p>
            <a:pPr eaLnBrk="1" hangingPunct="1"/>
            <a:r>
              <a:rPr lang="ru-RU" altLang="ru-RU" sz="1300" b="1">
                <a:latin typeface="Times New Roman" pitchFamily="18" charset="0"/>
              </a:rPr>
              <a:t>муниципального </a:t>
            </a:r>
            <a:r>
              <a:rPr lang="ru-RU" altLang="ru-RU" sz="1300" b="1" smtClean="0">
                <a:latin typeface="Times New Roman" pitchFamily="18" charset="0"/>
              </a:rPr>
              <a:t>округа </a:t>
            </a:r>
            <a:r>
              <a:rPr lang="ru-RU" altLang="ru-RU" sz="1300" b="1" dirty="0">
                <a:latin typeface="Times New Roman" pitchFamily="18" charset="0"/>
              </a:rPr>
              <a:t>Нижегородской области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607950, Нижегородская область, р.п.Тоншаево,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ул. Свердлова, д.2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Тел. (883151) 2-12-33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Адрес электронной почты: </a:t>
            </a:r>
            <a:r>
              <a:rPr lang="en-US" altLang="ru-RU" sz="1300" b="1" dirty="0">
                <a:latin typeface="Times New Roman" pitchFamily="18" charset="0"/>
              </a:rPr>
              <a:t>fo_tonsh@mts-nn.ru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График работы: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Понедельник – пятница – с 8-00 до 17-00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Обеденный перерыв – с 12-00 до 13-00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Суббота, воскресенье – выходные дни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Часы приема граждан: пятница с 9-00 до 12-00</a:t>
            </a:r>
          </a:p>
        </p:txBody>
      </p:sp>
      <p:pic>
        <p:nvPicPr>
          <p:cNvPr id="37894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2132856"/>
            <a:ext cx="3853777" cy="272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812" y="260648"/>
            <a:ext cx="80320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475656" y="476672"/>
            <a:ext cx="72728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Контактная  информация по </a:t>
            </a:r>
            <a:r>
              <a:rPr lang="ru-RU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управлению финансов администрации </a:t>
            </a: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Тоншаевского муниципального </a:t>
            </a:r>
            <a:r>
              <a:rPr lang="ru-RU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округа   </a:t>
            </a: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Нижегородской области</a:t>
            </a:r>
            <a:endParaRPr lang="ru-RU" sz="1800" dirty="0"/>
          </a:p>
        </p:txBody>
      </p:sp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15046</TotalTime>
  <Words>2929</Words>
  <Application>Microsoft Office PowerPoint</Application>
  <PresentationFormat>Экран (4:3)</PresentationFormat>
  <Paragraphs>744</Paragraphs>
  <Slides>29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Трек</vt:lpstr>
      <vt:lpstr>Слайд 1</vt:lpstr>
      <vt:lpstr>Слайд 2</vt:lpstr>
      <vt:lpstr>Слайд 3</vt:lpstr>
      <vt:lpstr>Слайд 4</vt:lpstr>
      <vt:lpstr>Слайд 5</vt:lpstr>
      <vt:lpstr>  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Company>findep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Управление финансов</dc:creator>
  <cp:lastModifiedBy>Ksenya</cp:lastModifiedBy>
  <cp:revision>1475</cp:revision>
  <cp:lastPrinted>2016-09-15T06:03:58Z</cp:lastPrinted>
  <dcterms:created xsi:type="dcterms:W3CDTF">2010-09-22T07:25:09Z</dcterms:created>
  <dcterms:modified xsi:type="dcterms:W3CDTF">2022-04-11T08:15:14Z</dcterms:modified>
</cp:coreProperties>
</file>