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2" r:id="rId1"/>
  </p:sldMasterIdLst>
  <p:notesMasterIdLst>
    <p:notesMasterId r:id="rId51"/>
  </p:notesMasterIdLst>
  <p:handoutMasterIdLst>
    <p:handoutMasterId r:id="rId52"/>
  </p:handoutMasterIdLst>
  <p:sldIdLst>
    <p:sldId id="359" r:id="rId2"/>
    <p:sldId id="418" r:id="rId3"/>
    <p:sldId id="482" r:id="rId4"/>
    <p:sldId id="503" r:id="rId5"/>
    <p:sldId id="483" r:id="rId6"/>
    <p:sldId id="413" r:id="rId7"/>
    <p:sldId id="456" r:id="rId8"/>
    <p:sldId id="479" r:id="rId9"/>
    <p:sldId id="480" r:id="rId10"/>
    <p:sldId id="504" r:id="rId11"/>
    <p:sldId id="489" r:id="rId12"/>
    <p:sldId id="486" r:id="rId13"/>
    <p:sldId id="487" r:id="rId14"/>
    <p:sldId id="490" r:id="rId15"/>
    <p:sldId id="466" r:id="rId16"/>
    <p:sldId id="481" r:id="rId17"/>
    <p:sldId id="467" r:id="rId18"/>
    <p:sldId id="444" r:id="rId19"/>
    <p:sldId id="473" r:id="rId20"/>
    <p:sldId id="502" r:id="rId21"/>
    <p:sldId id="507" r:id="rId22"/>
    <p:sldId id="451" r:id="rId23"/>
    <p:sldId id="508" r:id="rId24"/>
    <p:sldId id="476" r:id="rId25"/>
    <p:sldId id="470" r:id="rId26"/>
    <p:sldId id="505" r:id="rId27"/>
    <p:sldId id="475" r:id="rId28"/>
    <p:sldId id="506" r:id="rId29"/>
    <p:sldId id="491" r:id="rId30"/>
    <p:sldId id="468" r:id="rId31"/>
    <p:sldId id="512" r:id="rId32"/>
    <p:sldId id="513" r:id="rId33"/>
    <p:sldId id="515" r:id="rId34"/>
    <p:sldId id="492" r:id="rId35"/>
    <p:sldId id="493" r:id="rId36"/>
    <p:sldId id="494" r:id="rId37"/>
    <p:sldId id="495" r:id="rId38"/>
    <p:sldId id="516" r:id="rId39"/>
    <p:sldId id="498" r:id="rId40"/>
    <p:sldId id="517" r:id="rId41"/>
    <p:sldId id="496" r:id="rId42"/>
    <p:sldId id="499" r:id="rId43"/>
    <p:sldId id="520" r:id="rId44"/>
    <p:sldId id="521" r:id="rId45"/>
    <p:sldId id="509" r:id="rId46"/>
    <p:sldId id="510" r:id="rId47"/>
    <p:sldId id="477" r:id="rId48"/>
    <p:sldId id="484" r:id="rId49"/>
    <p:sldId id="458" r:id="rId50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E2EFDA"/>
    <a:srgbClr val="003399"/>
    <a:srgbClr val="8EA9DB"/>
    <a:srgbClr val="BDD7EE"/>
    <a:srgbClr val="002060"/>
    <a:srgbClr val="008E40"/>
    <a:srgbClr val="578537"/>
    <a:srgbClr val="DBE5F1"/>
    <a:srgbClr val="B8C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7689" autoAdjust="0"/>
  </p:normalViewPr>
  <p:slideViewPr>
    <p:cSldViewPr>
      <p:cViewPr varScale="1">
        <p:scale>
          <a:sx n="119" d="100"/>
          <a:sy n="119" d="100"/>
        </p:scale>
        <p:origin x="12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178130019914993E-3"/>
                  <c:y val="-0.2611841552704518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C42-4985-BD8E-4397CE166F11}"/>
                </c:ext>
              </c:extLst>
            </c:dLbl>
            <c:dLbl>
              <c:idx val="1"/>
              <c:layout>
                <c:manualLayout>
                  <c:x val="4.5146575914964917E-17"/>
                  <c:y val="-0.2421418128654975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42-4985-BD8E-4397CE166F11}"/>
                </c:ext>
              </c:extLst>
            </c:dLbl>
            <c:dLbl>
              <c:idx val="2"/>
              <c:layout>
                <c:manualLayout>
                  <c:x val="-1.1798511376558593E-16"/>
                  <c:y val="-0.31960329954394739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42-4985-BD8E-4397CE166F11}"/>
                </c:ext>
              </c:extLst>
            </c:dLbl>
            <c:dLbl>
              <c:idx val="3"/>
              <c:layout>
                <c:manualLayout>
                  <c:x val="-3.2178130019914993E-3"/>
                  <c:y val="-0.2368056363928382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2-4985-BD8E-4397CE166F11}"/>
                </c:ext>
              </c:extLst>
            </c:dLbl>
            <c:dLbl>
              <c:idx val="4"/>
              <c:layout>
                <c:manualLayout>
                  <c:x val="-3.2178130019914993E-3"/>
                  <c:y val="-0.2152031721286474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42-4985-BD8E-4397CE166F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2208</c:v>
                </c:pt>
                <c:pt idx="1">
                  <c:v>2943.2</c:v>
                </c:pt>
                <c:pt idx="2">
                  <c:v>4357.7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2-4985-BD8E-4397CE166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565120"/>
        <c:axId val="91734784"/>
      </c:barChart>
      <c:catAx>
        <c:axId val="985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34784"/>
        <c:crosses val="autoZero"/>
        <c:auto val="1"/>
        <c:lblAlgn val="ctr"/>
        <c:lblOffset val="100"/>
        <c:noMultiLvlLbl val="0"/>
      </c:catAx>
      <c:valAx>
        <c:axId val="9173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56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1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b="0" dirty="0">
                <a:solidFill>
                  <a:schemeClr val="tx1"/>
                </a:solidFill>
              </a:rPr>
              <a:t>Всего поступило доходов </a:t>
            </a:r>
            <a:r>
              <a:rPr lang="ru-RU" sz="2400" b="0" dirty="0" smtClean="0">
                <a:solidFill>
                  <a:schemeClr val="tx1"/>
                </a:solidFill>
              </a:rPr>
              <a:t>757211,1 </a:t>
            </a:r>
            <a:r>
              <a:rPr lang="ru-RU" sz="2400" b="0" dirty="0">
                <a:solidFill>
                  <a:schemeClr val="tx1"/>
                </a:solidFill>
              </a:rPr>
              <a:t>тыс.рублей</a:t>
            </a:r>
          </a:p>
        </c:rich>
      </c:tx>
      <c:layout/>
      <c:overlay val="0"/>
      <c:spPr>
        <a:noFill/>
        <a:ln w="25160">
          <a:noFill/>
        </a:ln>
      </c:spPr>
    </c:title>
    <c:autoTitleDeleted val="0"/>
    <c:view3D>
      <c:rotX val="40"/>
      <c:rotY val="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4043393311591"/>
          <c:y val="0.16026147390836831"/>
          <c:w val="0.76638864129366879"/>
          <c:h val="0.67549386955433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доходов 757211,1 тыс.рублей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B9E-4268-958C-4D6082BEFA06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1-EB9E-4268-958C-4D6082BEFA0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EB9E-4268-958C-4D6082BEFA06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 132686,4 тыс.рублей (20,1%)</c:v>
                </c:pt>
                <c:pt idx="1">
                  <c:v>неналоговые доходы 12337,9 тыс.рублей (1,9%)</c:v>
                </c:pt>
                <c:pt idx="2">
                  <c:v>безвозмездные поступления 513949,2 тыс.рублей (78%)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100000</c:v>
                </c:pt>
                <c:pt idx="1">
                  <c:v>129856.1</c:v>
                </c:pt>
                <c:pt idx="2">
                  <c:v>527355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E-4268-958C-4D6082BEF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6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3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00495291596286E-2"/>
          <c:y val="0.22685180712610031"/>
          <c:w val="0.81388888888889221"/>
          <c:h val="0.77314814814815236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0DB-49B5-A44D-B354171E79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0DB-49B5-A44D-B354171E7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0DB-49B5-A44D-B354171E79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0DB-49B5-A44D-B354171E79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0DB-49B5-A44D-B354171E79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0DB-49B5-A44D-B354171E7919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90DB-49B5-A44D-B354171E7919}"/>
              </c:ext>
            </c:extLst>
          </c:dPt>
          <c:dPt>
            <c:idx val="7"/>
            <c:bubble3D val="0"/>
            <c:explosion val="9"/>
            <c:spPr>
              <a:solidFill>
                <a:sysClr val="window" lastClr="FFFF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0DB-49B5-A44D-B354171E7919}"/>
              </c:ext>
            </c:extLst>
          </c:dPt>
          <c:dPt>
            <c:idx val="8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90DB-49B5-A44D-B354171E7919}"/>
              </c:ext>
            </c:extLst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0DB-49B5-A44D-B354171E791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90DB-49B5-A44D-B354171E7919}"/>
              </c:ext>
            </c:extLst>
          </c:dPt>
          <c:dPt>
            <c:idx val="1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0DB-49B5-A44D-B354171E7919}"/>
              </c:ext>
            </c:extLst>
          </c:dPt>
          <c:dLbls>
            <c:dLbl>
              <c:idx val="0"/>
              <c:layout>
                <c:manualLayout>
                  <c:x val="0.22527304658456732"/>
                  <c:y val="-0.13777585501771944"/>
                </c:manualLayout>
              </c:layout>
              <c:tx>
                <c:rich>
                  <a:bodyPr/>
                  <a:lstStyle/>
                  <a:p>
                    <a:fld id="{0C03D7C5-4B0E-4670-A0A0-E4DB2490BB5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08214843-3042-42F2-8B19-8B0309000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333002410938194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0DB-49B5-A44D-B354171E7919}"/>
                </c:ext>
              </c:extLst>
            </c:dLbl>
            <c:dLbl>
              <c:idx val="1"/>
              <c:layout>
                <c:manualLayout>
                  <c:x val="0.15153040925177366"/>
                  <c:y val="-8.7330876279447217E-2"/>
                </c:manualLayout>
              </c:layout>
              <c:tx>
                <c:rich>
                  <a:bodyPr/>
                  <a:lstStyle/>
                  <a:p>
                    <a:fld id="{4438ED8F-EB57-416B-9F60-60313DE23000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D809E491-C9C9-415D-9D99-BF07A858B233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501834553995426"/>
                      <c:h val="6.82601289067720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DB-49B5-A44D-B354171E7919}"/>
                </c:ext>
              </c:extLst>
            </c:dLbl>
            <c:dLbl>
              <c:idx val="2"/>
              <c:layout>
                <c:manualLayout>
                  <c:x val="0.14562638814110873"/>
                  <c:y val="1.0227426421218898E-2"/>
                </c:manualLayout>
              </c:layout>
              <c:tx>
                <c:rich>
                  <a:bodyPr/>
                  <a:lstStyle/>
                  <a:p>
                    <a:fld id="{09790347-61B7-4EB9-AD3A-276DE9A82422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27E2BCD2-8458-4C78-8B6F-7E3BCFEAACFC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8352984521189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DB-49B5-A44D-B354171E7919}"/>
                </c:ext>
              </c:extLst>
            </c:dLbl>
            <c:dLbl>
              <c:idx val="3"/>
              <c:layout>
                <c:manualLayout>
                  <c:x val="9.9193513161405622E-2"/>
                  <c:y val="5.2627606594436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F8EB74-F597-46E3-8822-4472677FE29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6B1A2A-8D41-4F3C-A839-400D1B283A3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91193381172272"/>
                      <c:h val="0.1049519055048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DB-49B5-A44D-B354171E7919}"/>
                </c:ext>
              </c:extLst>
            </c:dLbl>
            <c:dLbl>
              <c:idx val="4"/>
              <c:layout>
                <c:manualLayout>
                  <c:x val="6.2618161134992481E-2"/>
                  <c:y val="-2.13600461462413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A69D7-B092-43D8-A89C-2345B7325E2F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B3F6DC-40BB-46FE-AE0F-3764AB0222C2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48586339409582"/>
                      <c:h val="0.1283279313570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DB-49B5-A44D-B354171E7919}"/>
                </c:ext>
              </c:extLst>
            </c:dLbl>
            <c:dLbl>
              <c:idx val="5"/>
              <c:layout>
                <c:manualLayout>
                  <c:x val="0.14755631378089981"/>
                  <c:y val="-4.20734250139678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4D2450-62B9-4A0F-8771-F85586D2C757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FC7DA-F4FF-42D5-AF77-775C12EF299A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176229706670767"/>
                      <c:h val="0.11542759339139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DB-49B5-A44D-B354171E7919}"/>
                </c:ext>
              </c:extLst>
            </c:dLbl>
            <c:dLbl>
              <c:idx val="6"/>
              <c:layout>
                <c:manualLayout>
                  <c:x val="-8.1263940758719122E-2"/>
                  <c:y val="4.23600276297800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727139-3C41-4026-979E-2C9811EA1599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10816F-49AB-4AC5-B350-E0BFC35ABF66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0328206647503"/>
                      <c:h val="8.87087425068712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DB-49B5-A44D-B354171E7919}"/>
                </c:ext>
              </c:extLst>
            </c:dLbl>
            <c:dLbl>
              <c:idx val="7"/>
              <c:layout>
                <c:manualLayout>
                  <c:x val="-0.15257967538269729"/>
                  <c:y val="0.202395889184615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123612-0DFF-4BFC-A16D-364A6CB9D10B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D7C6E6-5F03-42DF-A1E6-375729E16755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04892333900222"/>
                      <c:h val="0.114269509506995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DB-49B5-A44D-B354171E7919}"/>
                </c:ext>
              </c:extLst>
            </c:dLbl>
            <c:dLbl>
              <c:idx val="8"/>
              <c:layout>
                <c:manualLayout>
                  <c:x val="-0.29141135315449279"/>
                  <c:y val="0.107461691052040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15A26A-9FF6-4686-8B2E-288F4387DA2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F46F49-34DC-4C66-AE10-6E77320201D4}" type="VALUE">
                      <a:rPr lang="ru-RU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0603940492842"/>
                      <c:h val="0.10735522140052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DB-49B5-A44D-B354171E7919}"/>
                </c:ext>
              </c:extLst>
            </c:dLbl>
            <c:dLbl>
              <c:idx val="9"/>
              <c:layout>
                <c:manualLayout>
                  <c:x val="-0.33841622060986576"/>
                  <c:y val="-9.83590390117684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1720C3-5E44-4391-B333-11C913E50B6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4136CAB-3BA4-44A8-9BE0-B1BA971D4F21}" type="VALUE">
                      <a:rPr lang="ru-RU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0815835277561"/>
                      <c:h val="0.1058471361475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DB-49B5-A44D-B354171E7919}"/>
                </c:ext>
              </c:extLst>
            </c:dLbl>
            <c:dLbl>
              <c:idx val="10"/>
              <c:layout>
                <c:manualLayout>
                  <c:x val="-7.3931600192571251E-2"/>
                  <c:y val="-0.10663126802335972"/>
                </c:manualLayout>
              </c:layout>
              <c:tx>
                <c:rich>
                  <a:bodyPr/>
                  <a:lstStyle/>
                  <a:p>
                    <a:fld id="{6C5D5F99-5A90-4AF9-BAAF-7B51B8DF7F13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84001A0B-5856-45FD-B3AF-7CEB9960F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0DB-49B5-A44D-B354171E7919}"/>
                </c:ext>
              </c:extLst>
            </c:dLbl>
            <c:dLbl>
              <c:idx val="11"/>
              <c:layout>
                <c:manualLayout>
                  <c:x val="0.12514623256485272"/>
                  <c:y val="-0.10939223339113689"/>
                </c:manualLayout>
              </c:layout>
              <c:tx>
                <c:rich>
                  <a:bodyPr/>
                  <a:lstStyle/>
                  <a:p>
                    <a:fld id="{6E2B7D9D-230A-4ABE-ACBC-D0DB75C098A3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F108A58F-94E7-4934-834D-35A8D1A3FED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0DB-49B5-A44D-B354171E7919}"/>
                </c:ext>
              </c:extLst>
            </c:dLbl>
            <c:dLbl>
              <c:idx val="12"/>
              <c:layout>
                <c:manualLayout>
                  <c:x val="-6.0303128712195474E-3"/>
                  <c:y val="-0.108115201370540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0CAE62C-8FAE-4E07-9FCA-423545918D90}" type="CATEGORYNAME"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10CC870-938D-4C51-A10B-7EBC2C2B4A4D}" type="VALUE">
                      <a:rPr lang="en-US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90DB-49B5-A44D-B354171E791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Лист3!$C$5:$C$16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 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долга</c:v>
                </c:pt>
              </c:strCache>
            </c:strRef>
          </c:cat>
          <c:val>
            <c:numRef>
              <c:f>Лист3!$D$5:$D$16</c:f>
              <c:numCache>
                <c:formatCode>0.0</c:formatCode>
                <c:ptCount val="12"/>
                <c:pt idx="0">
                  <c:v>81048.3</c:v>
                </c:pt>
                <c:pt idx="1">
                  <c:v>704</c:v>
                </c:pt>
                <c:pt idx="2">
                  <c:v>13271.4</c:v>
                </c:pt>
                <c:pt idx="3">
                  <c:v>55960.5</c:v>
                </c:pt>
                <c:pt idx="4">
                  <c:v>149072</c:v>
                </c:pt>
                <c:pt idx="5">
                  <c:v>740.6</c:v>
                </c:pt>
                <c:pt idx="6">
                  <c:v>350564.7</c:v>
                </c:pt>
                <c:pt idx="7">
                  <c:v>79766</c:v>
                </c:pt>
                <c:pt idx="8">
                  <c:v>18897.099999999999</c:v>
                </c:pt>
                <c:pt idx="9">
                  <c:v>2753.2</c:v>
                </c:pt>
                <c:pt idx="10">
                  <c:v>3159.3</c:v>
                </c:pt>
                <c:pt idx="11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DB-49B5-A44D-B354171E791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accent6">
              <a:lumMod val="40000"/>
              <a:lumOff val="60000"/>
            </a:schemeClr>
          </a:solidFill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17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Лист4!$C$35:$C$36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75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5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5E-2"/>
                  <c:y val="-4.6296296296296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89600"/>
        <c:axId val="114561024"/>
      </c:barChart>
      <c:catAx>
        <c:axId val="11448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561024"/>
        <c:crosses val="autoZero"/>
        <c:auto val="1"/>
        <c:lblAlgn val="ctr"/>
        <c:lblOffset val="100"/>
        <c:noMultiLvlLbl val="0"/>
      </c:catAx>
      <c:valAx>
        <c:axId val="11456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489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34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01.01.2021 г.</c:v>
                </c:pt>
                <c:pt idx="1">
                  <c:v>на 01.01.2022 г.</c:v>
                </c:pt>
              </c:strCache>
            </c:strRef>
          </c:cat>
          <c:val>
            <c:numRef>
              <c:f>Лист4!$C$35:$C$36</c:f>
              <c:numCache>
                <c:formatCode>General</c:formatCode>
                <c:ptCount val="2"/>
                <c:pt idx="0">
                  <c:v>6000</c:v>
                </c:pt>
                <c:pt idx="1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80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8E-2"/>
                  <c:y val="-4.6296296296296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01.01.2021 г.</c:v>
                </c:pt>
                <c:pt idx="1">
                  <c:v>на 01.01.2022 г.</c:v>
                </c:pt>
              </c:strCache>
            </c:str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555136"/>
        <c:axId val="114630656"/>
      </c:barChart>
      <c:catAx>
        <c:axId val="1145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630656"/>
        <c:crosses val="autoZero"/>
        <c:auto val="1"/>
        <c:lblAlgn val="ctr"/>
        <c:lblOffset val="100"/>
        <c:noMultiLvlLbl val="0"/>
      </c:catAx>
      <c:valAx>
        <c:axId val="11463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555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3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93631604264601E-4"/>
                  <c:y val="-0.2370230163537250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46-43E7-81A5-3A04FA2BA9F0}"/>
                </c:ext>
              </c:extLst>
            </c:dLbl>
            <c:dLbl>
              <c:idx val="1"/>
              <c:layout>
                <c:manualLayout>
                  <c:x val="-1.6919439361277096E-2"/>
                  <c:y val="-0.2598266562833492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46-43E7-81A5-3A04FA2BA9F0}"/>
                </c:ext>
              </c:extLst>
            </c:dLbl>
            <c:dLbl>
              <c:idx val="2"/>
              <c:layout>
                <c:manualLayout>
                  <c:x val="-1.2929202436187514E-2"/>
                  <c:y val="-0.369747050849413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46-43E7-81A5-3A04FA2BA9F0}"/>
                </c:ext>
              </c:extLst>
            </c:dLbl>
            <c:dLbl>
              <c:idx val="3"/>
              <c:layout>
                <c:manualLayout>
                  <c:x val="8.9389655110979922E-3"/>
                  <c:y val="-0.3376957687981310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6-43E7-81A5-3A04FA2BA9F0}"/>
                </c:ext>
              </c:extLst>
            </c:dLbl>
            <c:dLbl>
              <c:idx val="4"/>
              <c:layout>
                <c:manualLayout>
                  <c:x val="1.2006087923666801E-2"/>
                  <c:y val="-0.320512820512820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6-43E7-81A5-3A04FA2BA9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1611.4</c:v>
                </c:pt>
                <c:pt idx="1">
                  <c:v>1683.3</c:v>
                </c:pt>
                <c:pt idx="2">
                  <c:v>1834.3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46-43E7-81A5-3A04FA2BA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686656"/>
        <c:axId val="99700736"/>
      </c:barChart>
      <c:catAx>
        <c:axId val="996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00736"/>
        <c:crosses val="autoZero"/>
        <c:auto val="1"/>
        <c:lblAlgn val="ctr"/>
        <c:lblOffset val="100"/>
        <c:noMultiLvlLbl val="0"/>
      </c:catAx>
      <c:valAx>
        <c:axId val="9970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6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60538505782"/>
          <c:y val="2.626770339485920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73287957482535E-17"/>
                  <c:y val="-0.2284356725146198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81-4101-91E3-33CF7ADA251B}"/>
                </c:ext>
              </c:extLst>
            </c:dLbl>
            <c:dLbl>
              <c:idx val="1"/>
              <c:layout>
                <c:manualLayout>
                  <c:x val="-9.3567331887009948E-3"/>
                  <c:y val="-0.1941922690595085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81-4101-91E3-33CF7ADA251B}"/>
                </c:ext>
              </c:extLst>
            </c:dLbl>
            <c:dLbl>
              <c:idx val="2"/>
              <c:layout>
                <c:manualLayout>
                  <c:x val="-1.1290703631247461E-2"/>
                  <c:y val="-0.30082541299670401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244,7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81-4101-91E3-33CF7ADA251B}"/>
                </c:ext>
              </c:extLst>
            </c:dLbl>
            <c:dLbl>
              <c:idx val="3"/>
              <c:layout>
                <c:manualLayout>
                  <c:x val="3.1189110629003332E-3"/>
                  <c:y val="-0.2412864916465173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81-4101-91E3-33CF7ADA251B}"/>
                </c:ext>
              </c:extLst>
            </c:dLbl>
            <c:dLbl>
              <c:idx val="4"/>
              <c:layout>
                <c:manualLayout>
                  <c:x val="-9.3569787722492578E-3"/>
                  <c:y val="-0.247280432153687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81-4101-91E3-33CF7ADA25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120.8</c:v>
                </c:pt>
                <c:pt idx="1">
                  <c:v>162.6</c:v>
                </c:pt>
                <c:pt idx="2">
                  <c:v>244.7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1-4101-91E3-33CF7ADA2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743232"/>
        <c:axId val="99744768"/>
      </c:barChart>
      <c:catAx>
        <c:axId val="997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4768"/>
        <c:crosses val="autoZero"/>
        <c:auto val="1"/>
        <c:lblAlgn val="ctr"/>
        <c:lblOffset val="100"/>
        <c:noMultiLvlLbl val="0"/>
      </c:catAx>
      <c:valAx>
        <c:axId val="9974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23442733010223052"/>
          <c:y val="3.12061585648472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dLbls>
            <c:dLbl>
              <c:idx val="0"/>
              <c:layout>
                <c:manualLayout>
                  <c:x val="-7.6687916410720064E-2"/>
                  <c:y val="0.1350526174989345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1F-40ED-92BF-D0BECD2BEDA7}"/>
                </c:ext>
              </c:extLst>
            </c:dLbl>
            <c:dLbl>
              <c:idx val="1"/>
              <c:layout>
                <c:manualLayout>
                  <c:x val="-6.2744658881498244E-2"/>
                  <c:y val="0.114089218001001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1F-40ED-92BF-D0BECD2BEDA7}"/>
                </c:ext>
              </c:extLst>
            </c:dLbl>
            <c:dLbl>
              <c:idx val="2"/>
              <c:layout>
                <c:manualLayout>
                  <c:x val="-2.7886515058443601E-2"/>
                  <c:y val="0.169092235380485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1F-40ED-92BF-D0BECD2BEDA7}"/>
                </c:ext>
              </c:extLst>
            </c:dLbl>
            <c:dLbl>
              <c:idx val="3"/>
              <c:layout>
                <c:manualLayout>
                  <c:x val="-7.3202102028414609E-2"/>
                  <c:y val="0.1170222197336618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1F-40ED-92BF-D0BECD2BEDA7}"/>
                </c:ext>
              </c:extLst>
            </c:dLbl>
            <c:dLbl>
              <c:idx val="4"/>
              <c:layout>
                <c:manualLayout>
                  <c:x val="-2.0914886293832737E-2"/>
                  <c:y val="0.1824511386719175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F-40ED-92BF-D0BECD2BED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357.7</c:v>
                </c:pt>
                <c:pt idx="1">
                  <c:v>296.3</c:v>
                </c:pt>
                <c:pt idx="2">
                  <c:v>319.5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1F-40ED-92BF-D0BECD2BE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797248"/>
        <c:axId val="99807232"/>
      </c:lineChart>
      <c:catAx>
        <c:axId val="9979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07232"/>
        <c:crosses val="autoZero"/>
        <c:auto val="1"/>
        <c:lblAlgn val="ctr"/>
        <c:lblOffset val="100"/>
        <c:noMultiLvlLbl val="0"/>
      </c:catAx>
      <c:valAx>
        <c:axId val="9980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9724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dirty="0"/>
          </a:p>
        </c:rich>
      </c:tx>
      <c:layout>
        <c:manualLayout>
          <c:xMode val="edge"/>
          <c:yMode val="edge"/>
          <c:x val="0.20849501535114401"/>
          <c:y val="7.5545817425784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81"/>
          <c:y val="0.14806245575584029"/>
          <c:w val="0.77086484821829371"/>
          <c:h val="0.6453358156723314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2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47-40A1-AE59-9F0D30B23CA9}"/>
                </c:ext>
              </c:extLst>
            </c:dLbl>
            <c:dLbl>
              <c:idx val="1"/>
              <c:layout>
                <c:manualLayout>
                  <c:x val="-0.15835312747426791"/>
                  <c:y val="-0.1284227213287261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47-40A1-AE59-9F0D30B23CA9}"/>
                </c:ext>
              </c:extLst>
            </c:dLbl>
            <c:dLbl>
              <c:idx val="2"/>
              <c:layout>
                <c:manualLayout>
                  <c:x val="-0.20642795279608339"/>
                  <c:y val="-1.6083140183390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47-40A1-AE59-9F0D30B23CA9}"/>
                </c:ext>
              </c:extLst>
            </c:dLbl>
            <c:dLbl>
              <c:idx val="3"/>
              <c:layout>
                <c:manualLayout>
                  <c:x val="-0.17814726840855116"/>
                  <c:y val="-0.1193760527971856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7-40A1-AE59-9F0D30B23CA9}"/>
                </c:ext>
              </c:extLst>
            </c:dLbl>
            <c:dLbl>
              <c:idx val="4"/>
              <c:layout>
                <c:manualLayout>
                  <c:x val="-0.11182798223757121"/>
                  <c:y val="-6.349161910627797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7-40A1-AE59-9F0D30B23C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22232.5</c:v>
                </c:pt>
                <c:pt idx="1">
                  <c:v>23075.1</c:v>
                </c:pt>
                <c:pt idx="2">
                  <c:v>25145.7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47-40A1-AE59-9F0D30B23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070912"/>
        <c:axId val="100072448"/>
      </c:lineChart>
      <c:catAx>
        <c:axId val="1000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2448"/>
        <c:crosses val="autoZero"/>
        <c:auto val="1"/>
        <c:lblAlgn val="ctr"/>
        <c:lblOffset val="100"/>
        <c:noMultiLvlLbl val="0"/>
      </c:catAx>
      <c:valAx>
        <c:axId val="100072448"/>
        <c:scaling>
          <c:orientation val="minMax"/>
          <c:min val="2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09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dirty="0"/>
          </a:p>
        </c:rich>
      </c:tx>
      <c:layout>
        <c:manualLayout>
          <c:xMode val="edge"/>
          <c:yMode val="edge"/>
          <c:x val="0.18420806631852918"/>
          <c:y val="1.245098804852496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75"/>
          <c:y val="0.14806245575584037"/>
          <c:w val="0.77086484821829393"/>
          <c:h val="0.645335815672331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1898519743475983"/>
                  <c:y val="6.721986382008100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65922307292617"/>
                      <c:h val="8.7952600783012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956-466D-B327-AD63F5F6CEF8}"/>
                </c:ext>
              </c:extLst>
            </c:dLbl>
            <c:dLbl>
              <c:idx val="1"/>
              <c:layout>
                <c:manualLayout>
                  <c:x val="-0.14931349218588738"/>
                  <c:y val="3.064048177219554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56-466D-B327-AD63F5F6CEF8}"/>
                </c:ext>
              </c:extLst>
            </c:dLbl>
            <c:dLbl>
              <c:idx val="2"/>
              <c:layout>
                <c:manualLayout>
                  <c:x val="-0.18062142777491749"/>
                  <c:y val="5.4091807249864073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56-466D-B327-AD63F5F6CEF8}"/>
                </c:ext>
              </c:extLst>
            </c:dLbl>
            <c:dLbl>
              <c:idx val="3"/>
              <c:layout>
                <c:manualLayout>
                  <c:x val="-6.3646285360431432E-2"/>
                  <c:y val="-0.128732533621351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56-466D-B327-AD63F5F6CEF8}"/>
                </c:ext>
              </c:extLst>
            </c:dLbl>
            <c:dLbl>
              <c:idx val="4"/>
              <c:layout>
                <c:manualLayout>
                  <c:x val="-5.1564364704458798E-2"/>
                  <c:y val="-9.15615454549473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56-466D-B327-AD63F5F6C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18423</c:v>
                </c:pt>
                <c:pt idx="1">
                  <c:v>18189</c:v>
                </c:pt>
                <c:pt idx="2">
                  <c:v>17956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56-466D-B327-AD63F5F6C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9936"/>
        <c:axId val="99876864"/>
      </c:lineChart>
      <c:catAx>
        <c:axId val="1045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76864"/>
        <c:crosses val="autoZero"/>
        <c:auto val="1"/>
        <c:lblAlgn val="ctr"/>
        <c:lblOffset val="100"/>
        <c:noMultiLvlLbl val="0"/>
      </c:catAx>
      <c:valAx>
        <c:axId val="99876864"/>
        <c:scaling>
          <c:orientation val="minMax"/>
          <c:min val="17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19936"/>
        <c:crosses val="autoZero"/>
        <c:crossBetween val="between"/>
        <c:majorUnit val="25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046161537606964E-2"/>
          <c:y val="5.5636242437708927E-2"/>
          <c:w val="0.95791187342820594"/>
          <c:h val="0.8449207663794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Лист4!$B$35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35E-43FC-ADE1-3ACDC1369EF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i="0" dirty="0" smtClean="0">
                        <a:latin typeface="Times New Roman" pitchFamily="18" charset="0"/>
                        <a:cs typeface="Times New Roman" pitchFamily="18" charset="0"/>
                      </a:rPr>
                      <a:t>758469</a:t>
                    </a:r>
                    <a:endParaRPr lang="en-US" sz="1200" b="1" i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5E-43FC-ADE1-3ACDC1369EF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773449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97-4B01-915A-FA3882DB085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+14980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Лист4!$C$35:$E$35</c:f>
              <c:numCache>
                <c:formatCode>General</c:formatCode>
                <c:ptCount val="3"/>
                <c:pt idx="0">
                  <c:v>758</c:v>
                </c:pt>
                <c:pt idx="1">
                  <c:v>773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5E-43FC-ADE1-3ACDC1369EF2}"/>
            </c:ext>
          </c:extLst>
        </c:ser>
        <c:ser>
          <c:idx val="1"/>
          <c:order val="1"/>
          <c:tx>
            <c:strRef>
              <c:f>Лист4!$B$36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</c:spPr>
            <c:extLst>
              <c:ext xmlns:c16="http://schemas.microsoft.com/office/drawing/2014/chart" uri="{C3380CC4-5D6E-409C-BE32-E72D297353CC}">
                <c16:uniqueId val="{00000003-3497-4B01-915A-FA3882DB085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757211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97-4B01-915A-FA3882DB085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755944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97-4B01-915A-FA3882DB085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+1267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8E4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Лист4!$C$36:$E$36</c:f>
              <c:numCache>
                <c:formatCode>General</c:formatCode>
                <c:ptCount val="3"/>
                <c:pt idx="0">
                  <c:v>757</c:v>
                </c:pt>
                <c:pt idx="1">
                  <c:v>756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97-4B01-915A-FA3882DB0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523008"/>
        <c:axId val="116524544"/>
      </c:barChart>
      <c:catAx>
        <c:axId val="1165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524544"/>
        <c:crosses val="autoZero"/>
        <c:auto val="1"/>
        <c:lblAlgn val="ctr"/>
        <c:lblOffset val="100"/>
        <c:noMultiLvlLbl val="0"/>
      </c:catAx>
      <c:valAx>
        <c:axId val="11652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523008"/>
        <c:crosses val="autoZero"/>
        <c:crossBetween val="between"/>
        <c:minorUnit val="200"/>
      </c:valAx>
      <c:spPr>
        <a:effectLst/>
      </c:spPr>
    </c:plotArea>
    <c:legend>
      <c:legendPos val="r"/>
      <c:layout>
        <c:manualLayout>
          <c:xMode val="edge"/>
          <c:yMode val="edge"/>
          <c:x val="0.75661132348930926"/>
          <c:y val="0.30733125612305706"/>
          <c:w val="0.12514108280898084"/>
          <c:h val="0.1608674793709789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Лист4!$F$1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521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33084314092861E-2"/>
                  <c:y val="-2.004701835366431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653521,3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C9-4D3D-B17F-457C1C726528}"/>
                </c:ext>
              </c:extLst>
            </c:dLbl>
            <c:dLbl>
              <c:idx val="1"/>
              <c:layout>
                <c:manualLayout>
                  <c:x val="-1.4065548404789444E-2"/>
                  <c:y val="-3.505133292735183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778010,4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C9-4D3D-B17F-457C1C726528}"/>
                </c:ext>
              </c:extLst>
            </c:dLbl>
            <c:dLbl>
              <c:idx val="2"/>
              <c:layout>
                <c:manualLayout>
                  <c:x val="-1.7687212133068474E-2"/>
                  <c:y val="-1.150797158388074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758469,3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Лист4!$F$2:$F$4</c:f>
              <c:numCache>
                <c:formatCode>General</c:formatCode>
                <c:ptCount val="3"/>
                <c:pt idx="0">
                  <c:v>653</c:v>
                </c:pt>
                <c:pt idx="1">
                  <c:v>778</c:v>
                </c:pt>
                <c:pt idx="2">
                  <c:v>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9-4D3D-B17F-457C1C726528}"/>
            </c:ext>
          </c:extLst>
        </c:ser>
        <c:ser>
          <c:idx val="1"/>
          <c:order val="1"/>
          <c:tx>
            <c:strRef>
              <c:f>Лист4!$G$1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CA41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024791205050178E-2"/>
                  <c:y val="-1.550511766552994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663126,9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C9-4D3D-B17F-457C1C726528}"/>
                </c:ext>
              </c:extLst>
            </c:dLbl>
            <c:dLbl>
              <c:idx val="1"/>
              <c:layout>
                <c:manualLayout>
                  <c:x val="2.1092707853739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768229,1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C9-4D3D-B17F-457C1C726528}"/>
                </c:ext>
              </c:extLst>
            </c:dLbl>
            <c:dLbl>
              <c:idx val="2"/>
              <c:layout>
                <c:manualLayout>
                  <c:x val="1.7516257666354802E-2"/>
                  <c:y val="-2.654427309322476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757211,1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Лист4!$G$2:$G$4</c:f>
              <c:numCache>
                <c:formatCode>General</c:formatCode>
                <c:ptCount val="3"/>
                <c:pt idx="0">
                  <c:v>663</c:v>
                </c:pt>
                <c:pt idx="1">
                  <c:v>768</c:v>
                </c:pt>
                <c:pt idx="2">
                  <c:v>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C9-4D3D-B17F-457C1C726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564032"/>
        <c:axId val="107737856"/>
      </c:barChart>
      <c:catAx>
        <c:axId val="1075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37856"/>
        <c:crosses val="autoZero"/>
        <c:auto val="1"/>
        <c:lblAlgn val="ctr"/>
        <c:lblOffset val="100"/>
        <c:noMultiLvlLbl val="0"/>
      </c:catAx>
      <c:valAx>
        <c:axId val="107737856"/>
        <c:scaling>
          <c:orientation val="minMax"/>
          <c:max val="8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564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dist="19050" sx="1000" sy="1000" algn="tl" rotWithShape="0">
                    <a:schemeClr val="dk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330653421364786"/>
          <c:y val="0.8996821328791027"/>
          <c:w val="0.2171398032235777"/>
          <c:h val="6.6206608256731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5890790930090208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41E-2"/>
                  <c:y val="-9.2592592592593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42-40B0-8F83-3C44C96C3A7B}"/>
                </c:ext>
              </c:extLst>
            </c:dLbl>
            <c:dLbl>
              <c:idx val="1"/>
              <c:layout>
                <c:manualLayout>
                  <c:x val="-2.5000000000000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42-40B0-8F83-3C44C96C3A7B}"/>
                </c:ext>
              </c:extLst>
            </c:dLbl>
            <c:dLbl>
              <c:idx val="2"/>
              <c:layout>
                <c:manualLayout>
                  <c:x val="-1.9444444444444445E-2"/>
                  <c:y val="-1.3888888888889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Лист4!$C$35:$C$37</c:f>
              <c:numCache>
                <c:formatCode>General</c:formatCode>
                <c:ptCount val="3"/>
                <c:pt idx="0">
                  <c:v>660567</c:v>
                </c:pt>
                <c:pt idx="1">
                  <c:v>793229.3</c:v>
                </c:pt>
                <c:pt idx="2">
                  <c:v>773448.9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2-40B0-8F83-3C44C96C3A7B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42-40B0-8F83-3C44C96C3A7B}"/>
              </c:ext>
            </c:extLst>
          </c:dPt>
          <c:dLbls>
            <c:dLbl>
              <c:idx val="0"/>
              <c:layout>
                <c:manualLayout>
                  <c:x val="2.4999999999999981E-2"/>
                  <c:y val="-5.3047226700084666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D42-40B0-8F83-3C44C96C3A7B}"/>
                </c:ext>
              </c:extLst>
            </c:dLbl>
            <c:dLbl>
              <c:idx val="1"/>
              <c:layout>
                <c:manualLayout>
                  <c:x val="1.948843068362788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42-40B0-8F83-3C44C96C3A7B}"/>
                </c:ext>
              </c:extLst>
            </c:dLbl>
            <c:dLbl>
              <c:idx val="2"/>
              <c:layout>
                <c:manualLayout>
                  <c:x val="1.3888888888889006E-2"/>
                  <c:y val="-4.6296296296296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Лист4!$D$35:$D$37</c:f>
              <c:numCache>
                <c:formatCode>General</c:formatCode>
                <c:ptCount val="3"/>
                <c:pt idx="0">
                  <c:v>647639.4</c:v>
                </c:pt>
                <c:pt idx="1">
                  <c:v>762679.3</c:v>
                </c:pt>
                <c:pt idx="2">
                  <c:v>755943.7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42-40B0-8F83-3C44C96C3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48032"/>
        <c:axId val="116349568"/>
      </c:barChart>
      <c:catAx>
        <c:axId val="1163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349568"/>
        <c:crosses val="autoZero"/>
        <c:auto val="1"/>
        <c:lblAlgn val="ctr"/>
        <c:lblOffset val="100"/>
        <c:noMultiLvlLbl val="0"/>
      </c:catAx>
      <c:valAx>
        <c:axId val="11634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348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458706882810341"/>
          <c:y val="0.94072417879494852"/>
          <c:w val="0.37060480598774498"/>
          <c:h val="5.9275821205051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33B91-FE5C-426B-A3A8-6AB13C1979A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30E5779-047E-4046-8966-E94227B3E50E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Расходы по 21 муниципальным программам на сумму  645,5 млн. руб. (85,4%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0E7EEA30-C866-4E84-BC94-4CE36CA82B2A}" type="parTrans" cxnId="{458C5853-6A58-4D08-9DBC-510DD53B13B0}">
      <dgm:prSet/>
      <dgm:spPr/>
      <dgm:t>
        <a:bodyPr/>
        <a:lstStyle/>
        <a:p>
          <a:endParaRPr lang="ru-RU"/>
        </a:p>
      </dgm:t>
    </dgm:pt>
    <dgm:pt modelId="{E460EF50-0CD1-412E-AEB8-F4B2A0B7A8BC}" type="sibTrans" cxnId="{458C5853-6A58-4D08-9DBC-510DD53B13B0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CAC93437-A450-4458-80E6-BF8A87A328AC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Непрограммные расходы 110,5 млн. руб. (14,6%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E5E04D23-699D-4F5C-B4BB-A7AB7F78A558}" type="parTrans" cxnId="{B7D9628D-4FD2-4A5A-B015-E31CA0EB142F}">
      <dgm:prSet/>
      <dgm:spPr/>
      <dgm:t>
        <a:bodyPr/>
        <a:lstStyle/>
        <a:p>
          <a:endParaRPr lang="ru-RU"/>
        </a:p>
      </dgm:t>
    </dgm:pt>
    <dgm:pt modelId="{48B73E60-2331-408F-929B-EC2A0D3E423B}" type="sibTrans" cxnId="{B7D9628D-4FD2-4A5A-B015-E31CA0EB142F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22F18B69-0B1E-4F13-9151-8EC2380D805F}">
      <dgm:prSet phldrT="[Текст]"/>
      <dgm:spPr>
        <a:solidFill>
          <a:srgbClr val="95B3D7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Всего расходов бюджета округа за 2021 г. – 755,9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млн. руб.</a:t>
          </a:r>
          <a:endParaRPr lang="ru-RU" dirty="0">
            <a:solidFill>
              <a:schemeClr val="tx1"/>
            </a:solidFill>
          </a:endParaRPr>
        </a:p>
      </dgm:t>
    </dgm:pt>
    <dgm:pt modelId="{146E1058-34BB-46A6-A416-43F1E41927F3}" type="parTrans" cxnId="{FC695095-80F8-4D5F-A1A6-6859940031B4}">
      <dgm:prSet/>
      <dgm:spPr/>
      <dgm:t>
        <a:bodyPr/>
        <a:lstStyle/>
        <a:p>
          <a:endParaRPr lang="ru-RU"/>
        </a:p>
      </dgm:t>
    </dgm:pt>
    <dgm:pt modelId="{35455C38-1D51-4D6E-9532-13635A73F4ED}" type="sibTrans" cxnId="{FC695095-80F8-4D5F-A1A6-6859940031B4}">
      <dgm:prSet/>
      <dgm:spPr/>
      <dgm:t>
        <a:bodyPr/>
        <a:lstStyle/>
        <a:p>
          <a:endParaRPr lang="ru-RU"/>
        </a:p>
      </dgm:t>
    </dgm:pt>
    <dgm:pt modelId="{8A841686-4241-4134-93D9-6D4AFC053BA8}" type="pres">
      <dgm:prSet presAssocID="{3D633B91-FE5C-426B-A3A8-6AB13C1979A7}" presName="Name0" presStyleCnt="0">
        <dgm:presLayoutVars>
          <dgm:dir/>
          <dgm:resizeHandles val="exact"/>
        </dgm:presLayoutVars>
      </dgm:prSet>
      <dgm:spPr/>
    </dgm:pt>
    <dgm:pt modelId="{4D0F5BA3-0CF2-4437-8BBA-7712871C56FF}" type="pres">
      <dgm:prSet presAssocID="{3D633B91-FE5C-426B-A3A8-6AB13C1979A7}" presName="vNodes" presStyleCnt="0"/>
      <dgm:spPr/>
    </dgm:pt>
    <dgm:pt modelId="{B2216510-4C3F-499A-A1EA-AC76AC1F4D88}" type="pres">
      <dgm:prSet presAssocID="{330E5779-047E-4046-8966-E94227B3E50E}" presName="node" presStyleLbl="node1" presStyleIdx="0" presStyleCnt="3" custScaleX="187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A6E7-082F-4179-A9B3-EBEDCEFD8AC6}" type="pres">
      <dgm:prSet presAssocID="{E460EF50-0CD1-412E-AEB8-F4B2A0B7A8BC}" presName="spacerT" presStyleCnt="0"/>
      <dgm:spPr/>
    </dgm:pt>
    <dgm:pt modelId="{B5768B5D-B717-469D-8967-BD878FEB1A2E}" type="pres">
      <dgm:prSet presAssocID="{E460EF50-0CD1-412E-AEB8-F4B2A0B7A8B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5B2A48-B36B-4B6A-ACE5-4F15CCDE97A0}" type="pres">
      <dgm:prSet presAssocID="{E460EF50-0CD1-412E-AEB8-F4B2A0B7A8BC}" presName="spacerB" presStyleCnt="0"/>
      <dgm:spPr/>
    </dgm:pt>
    <dgm:pt modelId="{6F88255D-C4B1-4B5E-B92D-7E73BF469871}" type="pres">
      <dgm:prSet presAssocID="{CAC93437-A450-4458-80E6-BF8A87A328AC}" presName="node" presStyleLbl="node1" presStyleIdx="1" presStyleCnt="3" custScaleX="179997" custScaleY="112250" custLinFactY="-2923" custLinFactNeighborX="-58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434A6-2D33-48FD-AD48-40781B717318}" type="pres">
      <dgm:prSet presAssocID="{3D633B91-FE5C-426B-A3A8-6AB13C1979A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39B6D121-34FF-422E-BFEB-31832BCBAA50}" type="pres">
      <dgm:prSet presAssocID="{3D633B91-FE5C-426B-A3A8-6AB13C1979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D390F1-1640-4F4F-9996-B157AEA3311F}" type="pres">
      <dgm:prSet presAssocID="{3D633B91-FE5C-426B-A3A8-6AB13C1979A7}" presName="lastNode" presStyleLbl="node1" presStyleIdx="2" presStyleCnt="3" custLinFactNeighborX="-43288" custLinFactNeighborY="-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C5853-6A58-4D08-9DBC-510DD53B13B0}" srcId="{3D633B91-FE5C-426B-A3A8-6AB13C1979A7}" destId="{330E5779-047E-4046-8966-E94227B3E50E}" srcOrd="0" destOrd="0" parTransId="{0E7EEA30-C866-4E84-BC94-4CE36CA82B2A}" sibTransId="{E460EF50-0CD1-412E-AEB8-F4B2A0B7A8BC}"/>
    <dgm:cxn modelId="{E61DFF83-B6C5-423D-94CE-FEDF6AB1DC80}" type="presOf" srcId="{48B73E60-2331-408F-929B-EC2A0D3E423B}" destId="{39B6D121-34FF-422E-BFEB-31832BCBAA50}" srcOrd="1" destOrd="0" presId="urn:microsoft.com/office/officeart/2005/8/layout/equation2"/>
    <dgm:cxn modelId="{42AA4A84-B202-466F-B9FC-6D9BEB6F4D6B}" type="presOf" srcId="{330E5779-047E-4046-8966-E94227B3E50E}" destId="{B2216510-4C3F-499A-A1EA-AC76AC1F4D88}" srcOrd="0" destOrd="0" presId="urn:microsoft.com/office/officeart/2005/8/layout/equation2"/>
    <dgm:cxn modelId="{7812FBC1-6397-4357-9C8E-9F86C73B7252}" type="presOf" srcId="{48B73E60-2331-408F-929B-EC2A0D3E423B}" destId="{088434A6-2D33-48FD-AD48-40781B717318}" srcOrd="0" destOrd="0" presId="urn:microsoft.com/office/officeart/2005/8/layout/equation2"/>
    <dgm:cxn modelId="{48ED0D90-A89A-4F62-BE0F-1BE5F7066A0A}" type="presOf" srcId="{22F18B69-0B1E-4F13-9151-8EC2380D805F}" destId="{DFD390F1-1640-4F4F-9996-B157AEA3311F}" srcOrd="0" destOrd="0" presId="urn:microsoft.com/office/officeart/2005/8/layout/equation2"/>
    <dgm:cxn modelId="{462E6958-6926-48BB-9EE8-BA235FE5F62D}" type="presOf" srcId="{E460EF50-0CD1-412E-AEB8-F4B2A0B7A8BC}" destId="{B5768B5D-B717-469D-8967-BD878FEB1A2E}" srcOrd="0" destOrd="0" presId="urn:microsoft.com/office/officeart/2005/8/layout/equation2"/>
    <dgm:cxn modelId="{FC695095-80F8-4D5F-A1A6-6859940031B4}" srcId="{3D633B91-FE5C-426B-A3A8-6AB13C1979A7}" destId="{22F18B69-0B1E-4F13-9151-8EC2380D805F}" srcOrd="2" destOrd="0" parTransId="{146E1058-34BB-46A6-A416-43F1E41927F3}" sibTransId="{35455C38-1D51-4D6E-9532-13635A73F4ED}"/>
    <dgm:cxn modelId="{FC9BD17A-1CDB-4508-A9E5-9E505CA8B308}" type="presOf" srcId="{3D633B91-FE5C-426B-A3A8-6AB13C1979A7}" destId="{8A841686-4241-4134-93D9-6D4AFC053BA8}" srcOrd="0" destOrd="0" presId="urn:microsoft.com/office/officeart/2005/8/layout/equation2"/>
    <dgm:cxn modelId="{AD695F9A-657C-4B72-A74D-C97545FE60CF}" type="presOf" srcId="{CAC93437-A450-4458-80E6-BF8A87A328AC}" destId="{6F88255D-C4B1-4B5E-B92D-7E73BF469871}" srcOrd="0" destOrd="0" presId="urn:microsoft.com/office/officeart/2005/8/layout/equation2"/>
    <dgm:cxn modelId="{B7D9628D-4FD2-4A5A-B015-E31CA0EB142F}" srcId="{3D633B91-FE5C-426B-A3A8-6AB13C1979A7}" destId="{CAC93437-A450-4458-80E6-BF8A87A328AC}" srcOrd="1" destOrd="0" parTransId="{E5E04D23-699D-4F5C-B4BB-A7AB7F78A558}" sibTransId="{48B73E60-2331-408F-929B-EC2A0D3E423B}"/>
    <dgm:cxn modelId="{755E6DB3-0785-49A6-9CAD-4B5258FE2A32}" type="presParOf" srcId="{8A841686-4241-4134-93D9-6D4AFC053BA8}" destId="{4D0F5BA3-0CF2-4437-8BBA-7712871C56FF}" srcOrd="0" destOrd="0" presId="urn:microsoft.com/office/officeart/2005/8/layout/equation2"/>
    <dgm:cxn modelId="{BF551855-836E-451D-B2A3-EB77F2563724}" type="presParOf" srcId="{4D0F5BA3-0CF2-4437-8BBA-7712871C56FF}" destId="{B2216510-4C3F-499A-A1EA-AC76AC1F4D88}" srcOrd="0" destOrd="0" presId="urn:microsoft.com/office/officeart/2005/8/layout/equation2"/>
    <dgm:cxn modelId="{9FF0709C-9469-4E8F-83AB-4BAC25DCAE68}" type="presParOf" srcId="{4D0F5BA3-0CF2-4437-8BBA-7712871C56FF}" destId="{7CF1A6E7-082F-4179-A9B3-EBEDCEFD8AC6}" srcOrd="1" destOrd="0" presId="urn:microsoft.com/office/officeart/2005/8/layout/equation2"/>
    <dgm:cxn modelId="{E31D30CE-C95A-4208-9543-5960DEEE3CE2}" type="presParOf" srcId="{4D0F5BA3-0CF2-4437-8BBA-7712871C56FF}" destId="{B5768B5D-B717-469D-8967-BD878FEB1A2E}" srcOrd="2" destOrd="0" presId="urn:microsoft.com/office/officeart/2005/8/layout/equation2"/>
    <dgm:cxn modelId="{309DDB9A-A299-4C54-A8D6-5022FE05AA94}" type="presParOf" srcId="{4D0F5BA3-0CF2-4437-8BBA-7712871C56FF}" destId="{0D5B2A48-B36B-4B6A-ACE5-4F15CCDE97A0}" srcOrd="3" destOrd="0" presId="urn:microsoft.com/office/officeart/2005/8/layout/equation2"/>
    <dgm:cxn modelId="{668180ED-6D7C-4AFA-8C6C-022C1E804E08}" type="presParOf" srcId="{4D0F5BA3-0CF2-4437-8BBA-7712871C56FF}" destId="{6F88255D-C4B1-4B5E-B92D-7E73BF469871}" srcOrd="4" destOrd="0" presId="urn:microsoft.com/office/officeart/2005/8/layout/equation2"/>
    <dgm:cxn modelId="{8D94C9DA-E769-4717-945E-759C38B2B3BF}" type="presParOf" srcId="{8A841686-4241-4134-93D9-6D4AFC053BA8}" destId="{088434A6-2D33-48FD-AD48-40781B717318}" srcOrd="1" destOrd="0" presId="urn:microsoft.com/office/officeart/2005/8/layout/equation2"/>
    <dgm:cxn modelId="{5BFAA098-702E-4BD5-B75A-968659E37E51}" type="presParOf" srcId="{088434A6-2D33-48FD-AD48-40781B717318}" destId="{39B6D121-34FF-422E-BFEB-31832BCBAA50}" srcOrd="0" destOrd="0" presId="urn:microsoft.com/office/officeart/2005/8/layout/equation2"/>
    <dgm:cxn modelId="{AC0C29A5-E58A-4ECA-B489-B7E641521F88}" type="presParOf" srcId="{8A841686-4241-4134-93D9-6D4AFC053BA8}" destId="{DFD390F1-1640-4F4F-9996-B157AEA331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детей -636</a:t>
          </a:r>
          <a:endParaRPr lang="ru-RU" dirty="0"/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обучающихся - 1803</a:t>
          </a:r>
          <a:endParaRPr lang="ru-RU" dirty="0"/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AC25025-8D6B-4FA0-A1D3-E56FE629AD5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3 - учреждения дополнительного образования; количество обучающихся - 998</a:t>
          </a:r>
          <a:endParaRPr lang="ru-RU" dirty="0"/>
        </a:p>
      </dgm:t>
    </dgm:pt>
    <dgm:pt modelId="{8BB5CC1A-1A49-43C0-B5BD-9653335C5DE9}" type="parTrans" cxnId="{51D110EC-9C06-4A45-93F9-C99396948B64}">
      <dgm:prSet/>
      <dgm:spPr/>
      <dgm:t>
        <a:bodyPr/>
        <a:lstStyle/>
        <a:p>
          <a:endParaRPr lang="ru-RU"/>
        </a:p>
      </dgm:t>
    </dgm:pt>
    <dgm:pt modelId="{3D68C7E0-5E79-4029-A721-0DA7F6A77068}" type="sibTrans" cxnId="{51D110EC-9C06-4A45-93F9-C99396948B64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55948F53-C7A3-47F6-A69F-88E574CB77A0}" type="pres">
      <dgm:prSet presAssocID="{4AC25025-8D6B-4FA0-A1D3-E56FE629AD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CFAD-640C-4B07-AA6D-F044EF455442}" type="pres">
      <dgm:prSet presAssocID="{4AC25025-8D6B-4FA0-A1D3-E56FE629AD5B}" presName="accent_3" presStyleCnt="0"/>
      <dgm:spPr/>
    </dgm:pt>
    <dgm:pt modelId="{3039821B-82B0-4E24-AB3D-773863BB5139}" type="pres">
      <dgm:prSet presAssocID="{4AC25025-8D6B-4FA0-A1D3-E56FE629AD5B}" presName="accentRepeatNode" presStyleLbl="solidFgAcc1" presStyleIdx="2" presStyleCnt="3"/>
      <dgm:spPr/>
    </dgm:pt>
  </dgm:ptLst>
  <dgm:cxnLst>
    <dgm:cxn modelId="{51D110EC-9C06-4A45-93F9-C99396948B64}" srcId="{C060D842-4713-4CA0-A363-1D47605A000B}" destId="{4AC25025-8D6B-4FA0-A1D3-E56FE629AD5B}" srcOrd="2" destOrd="0" parTransId="{8BB5CC1A-1A49-43C0-B5BD-9653335C5DE9}" sibTransId="{3D68C7E0-5E79-4029-A721-0DA7F6A77068}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67F263CF-A5EA-4A67-85F1-80B7BED726F8}" type="presOf" srcId="{4AC25025-8D6B-4FA0-A1D3-E56FE629AD5B}" destId="{55948F53-C7A3-47F6-A69F-88E574CB77A0}" srcOrd="0" destOrd="0" presId="urn:microsoft.com/office/officeart/2008/layout/VerticalCurvedList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FA94C729-45A2-425C-BC3C-9F6313704084}" type="presParOf" srcId="{1489EF7B-E296-4227-987A-655D11C0733B}" destId="{55948F53-C7A3-47F6-A69F-88E574CB77A0}" srcOrd="5" destOrd="0" presId="urn:microsoft.com/office/officeart/2008/layout/VerticalCurvedList"/>
    <dgm:cxn modelId="{22A1E21C-2B0E-4432-8066-6C7C7B263AC9}" type="presParOf" srcId="{1489EF7B-E296-4227-987A-655D11C0733B}" destId="{D649CFAD-640C-4B07-AA6D-F044EF455442}" srcOrd="6" destOrd="0" presId="urn:microsoft.com/office/officeart/2008/layout/VerticalCurvedList"/>
    <dgm:cxn modelId="{0EBD8279-83AC-479A-85C5-3F9FD77120E3}" type="presParOf" srcId="{D649CFAD-640C-4B07-AA6D-F044EF455442}" destId="{3039821B-82B0-4E24-AB3D-773863BB513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6510-4C3F-499A-A1EA-AC76AC1F4D88}">
      <dsp:nvSpPr>
        <dsp:cNvPr id="0" name=""/>
        <dsp:cNvSpPr/>
      </dsp:nvSpPr>
      <dsp:spPr>
        <a:xfrm>
          <a:off x="3697" y="384842"/>
          <a:ext cx="2854967" cy="15213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Расходы по 21 муниципальным программам на сумму  645,5 млн. руб. (85,4%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1797" y="607646"/>
        <a:ext cx="2018767" cy="1075791"/>
      </dsp:txXfrm>
    </dsp:sp>
    <dsp:sp modelId="{B5768B5D-B717-469D-8967-BD878FEB1A2E}">
      <dsp:nvSpPr>
        <dsp:cNvPr id="0" name=""/>
        <dsp:cNvSpPr/>
      </dsp:nvSpPr>
      <dsp:spPr>
        <a:xfrm>
          <a:off x="989975" y="2029780"/>
          <a:ext cx="882411" cy="882411"/>
        </a:xfrm>
        <a:prstGeom prst="mathPlus">
          <a:avLst/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06939" y="2367214"/>
        <a:ext cx="648483" cy="207543"/>
      </dsp:txXfrm>
    </dsp:sp>
    <dsp:sp modelId="{6F88255D-C4B1-4B5E-B92D-7E73BF469871}">
      <dsp:nvSpPr>
        <dsp:cNvPr id="0" name=""/>
        <dsp:cNvSpPr/>
      </dsp:nvSpPr>
      <dsp:spPr>
        <a:xfrm>
          <a:off x="0" y="2867721"/>
          <a:ext cx="2738474" cy="1707771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Непрограммные расходы 110,5 млн. руб. (14,6%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01040" y="3117818"/>
        <a:ext cx="1936394" cy="1207577"/>
      </dsp:txXfrm>
    </dsp:sp>
    <dsp:sp modelId="{088434A6-2D33-48FD-AD48-40781B717318}">
      <dsp:nvSpPr>
        <dsp:cNvPr id="0" name=""/>
        <dsp:cNvSpPr/>
      </dsp:nvSpPr>
      <dsp:spPr>
        <a:xfrm rot="68323">
          <a:off x="2988135" y="2230901"/>
          <a:ext cx="274589" cy="565960"/>
        </a:xfrm>
        <a:prstGeom prst="rightArrow">
          <a:avLst>
            <a:gd name="adj1" fmla="val 60000"/>
            <a:gd name="adj2" fmla="val 50000"/>
          </a:avLst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88143" y="2343274"/>
        <a:ext cx="192212" cy="339576"/>
      </dsp:txXfrm>
    </dsp:sp>
    <dsp:sp modelId="{DFD390F1-1640-4F4F-9996-B157AEA3311F}">
      <dsp:nvSpPr>
        <dsp:cNvPr id="0" name=""/>
        <dsp:cNvSpPr/>
      </dsp:nvSpPr>
      <dsp:spPr>
        <a:xfrm>
          <a:off x="3376354" y="1027710"/>
          <a:ext cx="3042799" cy="30427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Всего расходов бюджета округа за 2021 г. – 755,9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млн.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821962" y="1473318"/>
        <a:ext cx="2151583" cy="215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1835865" y="-274902"/>
          <a:ext cx="2195951" cy="2195951"/>
        </a:xfrm>
        <a:prstGeom prst="blockArc">
          <a:avLst>
            <a:gd name="adj1" fmla="val 18900000"/>
            <a:gd name="adj2" fmla="val 2700000"/>
            <a:gd name="adj3" fmla="val 98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248105" y="177683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11 - дошкольных учреждения; количество детей -636</a:t>
          </a:r>
          <a:endParaRPr lang="ru-RU" sz="1500" kern="1200" dirty="0"/>
        </a:p>
      </dsp:txBody>
      <dsp:txXfrm>
        <a:off x="248105" y="177683"/>
        <a:ext cx="7180110" cy="325171"/>
      </dsp:txXfrm>
    </dsp:sp>
    <dsp:sp modelId="{0E8BBEF4-4942-4798-8CB7-9EB284900719}">
      <dsp:nvSpPr>
        <dsp:cNvPr id="0" name=""/>
        <dsp:cNvSpPr/>
      </dsp:nvSpPr>
      <dsp:spPr>
        <a:xfrm>
          <a:off x="54741" y="121939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349626" y="650342"/>
          <a:ext cx="70619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9 - общеобразовательных учреждения; количество обучающихся - 1803</a:t>
          </a:r>
          <a:endParaRPr lang="ru-RU" sz="1500" kern="1200" dirty="0"/>
        </a:p>
      </dsp:txBody>
      <dsp:txXfrm>
        <a:off x="349626" y="650342"/>
        <a:ext cx="7061910" cy="325171"/>
      </dsp:txXfrm>
    </dsp:sp>
    <dsp:sp modelId="{56B44E38-4078-482C-B14D-B4B65B89CE26}">
      <dsp:nvSpPr>
        <dsp:cNvPr id="0" name=""/>
        <dsp:cNvSpPr/>
      </dsp:nvSpPr>
      <dsp:spPr>
        <a:xfrm>
          <a:off x="146394" y="609696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8F53-C7A3-47F6-A69F-88E574CB77A0}">
      <dsp:nvSpPr>
        <dsp:cNvPr id="0" name=""/>
        <dsp:cNvSpPr/>
      </dsp:nvSpPr>
      <dsp:spPr>
        <a:xfrm>
          <a:off x="231427" y="1138099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3 - учреждения дополнительного образования; количество обучающихся - 998</a:t>
          </a:r>
          <a:endParaRPr lang="ru-RU" sz="1500" kern="1200" dirty="0"/>
        </a:p>
      </dsp:txBody>
      <dsp:txXfrm>
        <a:off x="231427" y="1138099"/>
        <a:ext cx="7180110" cy="325171"/>
      </dsp:txXfrm>
    </dsp:sp>
    <dsp:sp modelId="{3039821B-82B0-4E24-AB3D-773863BB5139}">
      <dsp:nvSpPr>
        <dsp:cNvPr id="0" name=""/>
        <dsp:cNvSpPr/>
      </dsp:nvSpPr>
      <dsp:spPr>
        <a:xfrm>
          <a:off x="28194" y="1097453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0.11939</cdr:y>
    </cdr:from>
    <cdr:to>
      <cdr:x>0.20787</cdr:x>
      <cdr:y>0.4215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0" y="572400"/>
          <a:ext cx="1677357" cy="144842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endParaRPr lang="ru-RU" sz="140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Безвозмездные поступления -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527355,1</a:t>
          </a:r>
          <a:endParaRPr lang="ru-RU" sz="160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0.7433</cdr:x>
      <cdr:y>0.14306</cdr:y>
    </cdr:from>
    <cdr:to>
      <cdr:x>1</cdr:x>
      <cdr:y>0.38869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997872" y="737643"/>
          <a:ext cx="2071390" cy="126652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Налоговые 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217340,</a:t>
          </a:r>
          <a:r>
            <a:rPr lang="en-US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1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0.21013</cdr:x>
      <cdr:y>0.78169</cdr:y>
    </cdr:from>
    <cdr:to>
      <cdr:x>0.42922</cdr:x>
      <cdr:y>1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1695632" y="3822812"/>
          <a:ext cx="1767895" cy="10466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Неналоговые 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1251</a:t>
          </a:r>
          <a:r>
            <a:rPr lang="en-US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5,9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0.20787</cdr:x>
      <cdr:y>0.28109</cdr:y>
    </cdr:from>
    <cdr:to>
      <cdr:x>0.35774</cdr:x>
      <cdr:y>0.36853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 flipV="1">
          <a:off x="1677392" y="1449332"/>
          <a:ext cx="1209340" cy="4508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0.42922</cdr:x>
      <cdr:y>0.72093</cdr:y>
    </cdr:from>
    <cdr:to>
      <cdr:x>0.52469</cdr:x>
      <cdr:y>0.90651</cdr:y>
    </cdr:to>
    <cdr:cxnSp macro="">
      <cdr:nvCxnSpPr>
        <cdr:cNvPr id="13" name="Прямая соединительная линия 12"/>
        <cdr:cNvCxnSpPr>
          <a:stCxn xmlns:a="http://schemas.openxmlformats.org/drawingml/2006/main" id="11" idx="3"/>
        </cdr:cNvCxnSpPr>
      </cdr:nvCxnSpPr>
      <cdr:spPr>
        <a:xfrm xmlns:a="http://schemas.openxmlformats.org/drawingml/2006/main" flipV="1">
          <a:off x="3463527" y="3456426"/>
          <a:ext cx="770372" cy="8897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0.72545</cdr:x>
      <cdr:y>0.39165</cdr:y>
    </cdr:from>
    <cdr:to>
      <cdr:x>0.85038</cdr:x>
      <cdr:y>0.52117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5853856" y="2019429"/>
          <a:ext cx="1008112" cy="6678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8FAF5C6-5897-402C-A738-E407DA2250DA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952E4A03-B497-4ED6-B4E7-570476360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07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94C63D-5BB2-4E8A-8CEE-3A2F3EE28947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8D0D6438-C666-4C7F-93DF-F8C8F2153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8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75" y="739775"/>
            <a:ext cx="4930775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D6438-C666-4C7F-93DF-F8C8F2153B63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38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9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603E-A1C7-41A1-AAF0-FD44E1F5A029}" type="datetime1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B99D7AB-D9A3-400E-98E7-D7ED6DF2BC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FEB0-1046-4B6C-9E10-AD843A12E2DB}" type="datetime1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3739-CDC6-4781-8D5F-93BAD43F11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AA20-BA6E-4FE0-8175-8C016FAE3A26}" type="datetime1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85B2358-9928-4E96-973B-DF2B76AE45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675-77EE-41E1-A122-C5E29852A383}" type="datetime1">
              <a:rPr lang="ru-RU" smtClean="0"/>
              <a:t>11.04.2023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7A22-6155-45DA-8533-534BB8B4D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D6A4-9F55-4DCE-8F87-5548720601C4}" type="datetime1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34B5-2AD6-46DC-9CB0-6E42BCCBEC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3079-B0C2-45B7-85C9-421D94E4C589}" type="datetime1">
              <a:rPr lang="ru-RU" smtClean="0"/>
              <a:t>11.04.2023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4A779639-E4C8-4919-90E2-F078E8C8E8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6C61-CBA8-442B-BA79-B45A63B08D5D}" type="datetime1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04EFA-F1F2-4AE9-B65B-CE3416CCFA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1A6E-37A2-4DED-8D6C-50CE442C05DB}" type="datetime1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7EB00-4623-4525-BAD5-0249A108DD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789E-0042-4046-8997-16175EFBDF7E}" type="datetime1">
              <a:rPr lang="ru-RU" smtClean="0"/>
              <a:t>11.04.2023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3B0F-2072-4925-B0DE-7ED4A39139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1736-DE6D-46FF-826C-A67510B3C984}" type="datetime1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2630-E174-4302-9892-24A46D1CAD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E6F3FA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8691AC-C6DF-471B-AB07-7D3D8E2E2D26}" type="datetime1">
              <a:rPr lang="ru-RU" smtClean="0"/>
              <a:t>11.04.2023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FBD378B-DAD3-419C-B0EE-97AF891354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</p:sldLayoutIdLst>
  <p:transition spd="med" advClick="0">
    <p:wheel spokes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0.jpeg"/><Relationship Id="rId4" Type="http://schemas.openxmlformats.org/officeDocument/2006/relationships/diagramData" Target="../diagrams/data2.xml"/><Relationship Id="rId9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fo_tonsh@mts-nn.ru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8365" y="5949950"/>
            <a:ext cx="44656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/>
            <a:endParaRPr lang="ru-RU" alt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7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02897" y="543463"/>
            <a:ext cx="7776876" cy="5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 </a:t>
            </a:r>
          </a:p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2146" y="1299554"/>
            <a:ext cx="80724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основании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решения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Нижегородской области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утверждении отчета об исполнении бюджета Тоншаевского муниципального округа  за 2021 год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5" descr="Рисунок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5726" y="2586980"/>
            <a:ext cx="49341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3399FF">
                <a:alpha val="40000"/>
              </a:srgbClr>
            </a:glow>
          </a:effectLst>
          <a:scene3d>
            <a:camera prst="obliqueBottomLeft">
              <a:rot lat="0" lon="21299999" rev="0"/>
            </a:camera>
            <a:lightRig rig="threePt" dir="t"/>
          </a:scene3d>
          <a:sp3d>
            <a:bevelT/>
          </a:sp3d>
        </p:spPr>
      </p:pic>
      <p:pic>
        <p:nvPicPr>
          <p:cNvPr id="11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Тоншаевский муниципальный округ за 2021 год</a:t>
            </a:r>
            <a:endParaRPr lang="ru-RU" sz="2800" cap="none" dirty="0">
              <a:effectLst>
                <a:glow>
                  <a:schemeClr val="accent1"/>
                </a:glow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9932" y="1774053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2350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" y="1700811"/>
            <a:ext cx="3451745" cy="43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3284984"/>
            <a:ext cx="111283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9932" y="2893139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17956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9932" y="4077072"/>
            <a:ext cx="435648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- 1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- 4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- 25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540500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6632"/>
            <a:ext cx="8052054" cy="45152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339429"/>
              </p:ext>
            </p:extLst>
          </p:nvPr>
        </p:nvGraphicFramePr>
        <p:xfrm>
          <a:off x="683567" y="980728"/>
          <a:ext cx="8460433" cy="51814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7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76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67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401">
                  <a:extLst>
                    <a:ext uri="{9D8B030D-6E8A-4147-A177-3AD203B41FA5}">
                      <a16:colId xmlns:a16="http://schemas.microsoft.com/office/drawing/2014/main" val="3265841432"/>
                    </a:ext>
                  </a:extLst>
                </a:gridCol>
                <a:gridCol w="824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2020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оплаты труда всего,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цен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22232,5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23075,1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23781,2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25145,7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621894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957063"/>
              </p:ext>
            </p:extLst>
          </p:nvPr>
        </p:nvGraphicFramePr>
        <p:xfrm>
          <a:off x="768096" y="928670"/>
          <a:ext cx="39467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645781"/>
              </p:ext>
            </p:extLst>
          </p:nvPr>
        </p:nvGraphicFramePr>
        <p:xfrm>
          <a:off x="4929190" y="3714752"/>
          <a:ext cx="3929090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627256"/>
              </p:ext>
            </p:extLst>
          </p:nvPr>
        </p:nvGraphicFramePr>
        <p:xfrm>
          <a:off x="4929190" y="857232"/>
          <a:ext cx="407193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42854"/>
            <a:ext cx="831641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dirty="0">
              <a:effectLst>
                <a:reflection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9472" y="3970055"/>
            <a:ext cx="3391090" cy="210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487742"/>
              </p:ext>
            </p:extLst>
          </p:nvPr>
        </p:nvGraphicFramePr>
        <p:xfrm>
          <a:off x="683568" y="1183905"/>
          <a:ext cx="3456384" cy="23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236933"/>
              </p:ext>
            </p:extLst>
          </p:nvPr>
        </p:nvGraphicFramePr>
        <p:xfrm>
          <a:off x="4952130" y="1183905"/>
          <a:ext cx="419187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155" y="404664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57443"/>
            <a:ext cx="8352928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(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364617"/>
              </p:ext>
            </p:extLst>
          </p:nvPr>
        </p:nvGraphicFramePr>
        <p:xfrm>
          <a:off x="2627784" y="4143356"/>
          <a:ext cx="421481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7731968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933965"/>
              </p:ext>
            </p:extLst>
          </p:nvPr>
        </p:nvGraphicFramePr>
        <p:xfrm>
          <a:off x="409355" y="2204864"/>
          <a:ext cx="8579071" cy="2358471"/>
        </p:xfrm>
        <a:graphic>
          <a:graphicData uri="http://schemas.openxmlformats.org/drawingml/2006/table">
            <a:tbl>
              <a:tblPr/>
              <a:tblGrid>
                <a:gridCol w="176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4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" marR="6384" marT="6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плану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768229,1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758469,3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757211,1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219885,8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227557,8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229856,0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548343,3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530911,5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527355,1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762679,3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773448,9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755943,7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4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+5549,8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+14979,6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+1267,4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33" y="294374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161490"/>
      </p:ext>
    </p:extLst>
  </p:cSld>
  <p:clrMapOvr>
    <a:masterClrMapping/>
  </p:clrMapOvr>
  <p:transition spd="med" advClick="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730990"/>
              </p:ext>
            </p:extLst>
          </p:nvPr>
        </p:nvGraphicFramePr>
        <p:xfrm>
          <a:off x="1500166" y="1357298"/>
          <a:ext cx="6600226" cy="40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824" y="55172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по доходам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757211,1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рублей, по расходам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755943,7 тысяч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профицит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1267,4 тысячи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1089"/>
            <a:ext cx="79208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изменений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доходов, расходов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дефицита  (профицита) бюджета Тоншаевского муниципального округа,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1547664" y="41477"/>
            <a:ext cx="7272806" cy="8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доходам за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2019 -2021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10" y="1762946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415" y="5523098"/>
            <a:ext cx="825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757211,1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99,83%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назначениям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884653"/>
              </p:ext>
            </p:extLst>
          </p:nvPr>
        </p:nvGraphicFramePr>
        <p:xfrm>
          <a:off x="1259632" y="1340768"/>
          <a:ext cx="6767884" cy="409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6070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755943,7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97,74%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значениям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4114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за 2019-2021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649173"/>
              </p:ext>
            </p:extLst>
          </p:nvPr>
        </p:nvGraphicFramePr>
        <p:xfrm>
          <a:off x="1187624" y="1340768"/>
          <a:ext cx="6624736" cy="411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85956"/>
              </p:ext>
            </p:extLst>
          </p:nvPr>
        </p:nvGraphicFramePr>
        <p:xfrm>
          <a:off x="590352" y="1463576"/>
          <a:ext cx="8069262" cy="47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56438"/>
            <a:ext cx="8527788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Тоншаевского муниципального округа за 2021 год, тысяч рублей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2" y="296733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2854"/>
            <a:ext cx="856895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Тоншаевского муниципального округа за 2021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22" y="47884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87540"/>
              </p:ext>
            </p:extLst>
          </p:nvPr>
        </p:nvGraphicFramePr>
        <p:xfrm>
          <a:off x="323528" y="1268760"/>
          <a:ext cx="8568953" cy="4861068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950116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778077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326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всего,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207763,7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218864,3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216224,3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217340,1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170448,8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181743,2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175105,2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175107,0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12605,5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14014,2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14014,2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15113,9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0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11982,0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9707,9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14765,9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14767,1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733,3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734,2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2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2759,0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3327,2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3223,2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3223,9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7015,7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7377,7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6941,7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6942,9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1108,7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1151,7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1152,3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6069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7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принципа прозрачности, открытости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Тоншаевского муниципального 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информирования жителей о расходовании средств бюджета разработан «Бюджет для граждан» по исполнению бюджета Тоншаевского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Представленная в доступной и понятной форме информация предназначена для широкого круга пользователей с учетом целевых групп. Обеспечения полного и доступного информирования граждан о бюджете округа.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Информация позволит гражданам составить представление об источниках формирования доходов бюджета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направлениях расходования бюджетных средств в 2021 году и сделать выводы об эффективности использования бюджетных средств.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13178"/>
            <a:ext cx="3744416" cy="16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39406"/>
              </p:ext>
            </p:extLst>
          </p:nvPr>
        </p:nvGraphicFramePr>
        <p:xfrm>
          <a:off x="251520" y="854316"/>
          <a:ext cx="8712970" cy="5676678"/>
        </p:xfrm>
        <a:graphic>
          <a:graphicData uri="http://schemas.openxmlformats.org/drawingml/2006/table">
            <a:tbl>
              <a:tblPr/>
              <a:tblGrid>
                <a:gridCol w="272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03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222595">
                <a:tc row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905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12122,1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7753,0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11333,5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12515,9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5296,8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4613,8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5129,8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5221,1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государственной власти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1725,5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1452,0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1464,0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1464,8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84,9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муниципальных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3252,9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3287,1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339,6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893,3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263,0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2332,4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реализации имущества, находящегося в оперативном управлении учреждений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Доходы    от    продажи    земельных    участков, находящихся в государственной и муниципальной собственности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3865,5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1929,4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1929,6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891,4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1079,2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604,6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9596,8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7340" y="59182"/>
            <a:ext cx="783426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0" cap="none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Тоншаевского муниципального округа за 2021 год, тысяч рублей</a:t>
            </a:r>
            <a:endParaRPr lang="ru-RU" sz="2800" b="0" cap="none" dirty="0">
              <a:solidFill>
                <a:srgbClr val="002060"/>
              </a:solidFill>
              <a:effectLst>
                <a:reflection endPos="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043328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727013"/>
              </p:ext>
            </p:extLst>
          </p:nvPr>
        </p:nvGraphicFramePr>
        <p:xfrm>
          <a:off x="107504" y="982496"/>
          <a:ext cx="8749605" cy="578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r:id="rId3" imgW="9144793" imgH="5785605" progId="Excel.Chart.8">
                  <p:embed/>
                </p:oleObj>
              </mc:Choice>
              <mc:Fallback>
                <p:oleObj r:id="rId3" imgW="9144793" imgH="5785605" progId="Excel.Chart.8">
                  <p:embed/>
                  <p:pic>
                    <p:nvPicPr>
                      <p:cNvPr id="14339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2496"/>
                        <a:ext cx="8749605" cy="5786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63" y="0"/>
            <a:ext cx="7888361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Динамика исполнения собственных доходов бюджета округа </a:t>
            </a:r>
          </a:p>
        </p:txBody>
      </p:sp>
      <p:pic>
        <p:nvPicPr>
          <p:cNvPr id="4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91161"/>
      </p:ext>
    </p:extLst>
  </p:cSld>
  <p:clrMapOvr>
    <a:masterClrMapping/>
  </p:clrMapOvr>
  <p:transition spd="med" advClick="0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2852"/>
            <a:ext cx="82089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Тоншаевского муниципального округа за 2021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85282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20121"/>
              </p:ext>
            </p:extLst>
          </p:nvPr>
        </p:nvGraphicFramePr>
        <p:xfrm>
          <a:off x="350644" y="1046808"/>
          <a:ext cx="8640956" cy="5430194"/>
        </p:xfrm>
        <a:graphic>
          <a:graphicData uri="http://schemas.openxmlformats.org/drawingml/2006/table">
            <a:tbl>
              <a:tblPr/>
              <a:tblGrid>
                <a:gridCol w="240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3019379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358459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4035912"/>
                    </a:ext>
                  </a:extLst>
                </a:gridCol>
                <a:gridCol w="838142">
                  <a:extLst>
                    <a:ext uri="{9D8B030D-6E8A-4147-A177-3AD203B41FA5}">
                      <a16:colId xmlns:a16="http://schemas.microsoft.com/office/drawing/2014/main" val="3253467461"/>
                    </a:ext>
                  </a:extLst>
                </a:gridCol>
              </a:tblGrid>
              <a:tr h="391276">
                <a:tc rowSpan="2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68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4054"/>
                  </a:ext>
                </a:extLst>
              </a:tr>
              <a:tr h="4525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548343,3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364069,5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530911,5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527355,1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80431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132851,1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132086,2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132086,2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132086,2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163787,1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33434,0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185016,1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182188,1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241609,6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198549,3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207307,2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9725,1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поступления от негосударственных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692,4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52206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376,6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35897"/>
                  </a:ext>
                </a:extLst>
              </a:tr>
              <a:tr h="678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убвенций и иных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межбюджетныых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трансфертов прошлых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- 698,6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- 1112,8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- 1112,8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06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829061"/>
              </p:ext>
            </p:extLst>
          </p:nvPr>
        </p:nvGraphicFramePr>
        <p:xfrm>
          <a:off x="285750" y="836711"/>
          <a:ext cx="8858250" cy="58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r:id="rId3" imgW="8858256" imgH="6291617" progId="Excel.Chart.8">
                  <p:embed/>
                </p:oleObj>
              </mc:Choice>
              <mc:Fallback>
                <p:oleObj r:id="rId3" imgW="8858256" imgH="6291617" progId="Excel.Chart.8">
                  <p:embed/>
                  <p:pic>
                    <p:nvPicPr>
                      <p:cNvPr id="205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836711"/>
                        <a:ext cx="8858250" cy="587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25" y="0"/>
            <a:ext cx="71429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Безвозмездные поступления бюджета округа </a:t>
            </a:r>
          </a:p>
        </p:txBody>
      </p:sp>
      <p:pic>
        <p:nvPicPr>
          <p:cNvPr id="4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54669"/>
      </p:ext>
    </p:extLst>
  </p:cSld>
  <p:clrMapOvr>
    <a:masterClrMapping/>
  </p:clrMapOvr>
  <p:transition spd="med" advClick="0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0768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Тоншаевского муниципального округа в 2021 году,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7566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212490"/>
              </p:ext>
            </p:extLst>
          </p:nvPr>
        </p:nvGraphicFramePr>
        <p:xfrm>
          <a:off x="251520" y="1265722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6425" y="232889"/>
            <a:ext cx="641707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2354" y="79877"/>
            <a:ext cx="828092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2021 год, тысяч рублей </a:t>
            </a:r>
            <a:endParaRPr lang="ru-RU" sz="2800" dirty="0"/>
          </a:p>
        </p:txBody>
      </p:sp>
      <p:pic>
        <p:nvPicPr>
          <p:cNvPr id="2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45" y="19815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04167"/>
              </p:ext>
            </p:extLst>
          </p:nvPr>
        </p:nvGraphicFramePr>
        <p:xfrm>
          <a:off x="323528" y="1036186"/>
          <a:ext cx="8640959" cy="51826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19838476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78897,1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76417,8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83743,6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81048,3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высшего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должностного лица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7036,9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82600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33527,6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37196,9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3679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94828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органов финансового (финансово-бюджетного) надзора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0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9557,9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0" algn="l"/>
                        </a:tabLst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10886,7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9953,7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27770,1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343433"/>
              </p:ext>
            </p:extLst>
          </p:nvPr>
        </p:nvGraphicFramePr>
        <p:xfrm>
          <a:off x="467544" y="996278"/>
          <a:ext cx="8424936" cy="55309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2819">
                  <a:extLst>
                    <a:ext uri="{9D8B030D-6E8A-4147-A177-3AD203B41FA5}">
                      <a16:colId xmlns:a16="http://schemas.microsoft.com/office/drawing/2014/main" val="230080506"/>
                    </a:ext>
                  </a:extLst>
                </a:gridCol>
                <a:gridCol w="263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866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805863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32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890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1195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11726,3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13817,9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13271,4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13382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5552,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11034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8265,8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10491,2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7686,2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9664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64127,2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36358,4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57735,3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55960,5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10441,6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38576,1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0539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11633,8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10350,8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159275,4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27255,7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152345,1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149072,0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116336,7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117249,8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116075,7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8416,0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34341,4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21787,3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28272,9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27373,9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18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0459"/>
            <a:ext cx="8136901" cy="102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2021 год, тысяч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 </a:t>
            </a:r>
            <a:endParaRPr lang="ru-RU" sz="2800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977991"/>
      </p:ext>
    </p:extLst>
  </p:cSld>
  <p:clrMapOvr>
    <a:masterClrMapping/>
  </p:clrMapOvr>
  <p:transition spd="med" advClick="0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41" y="143682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27662"/>
            <a:ext cx="864095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2021 год, тысяч рублей (продолжение)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813739"/>
              </p:ext>
            </p:extLst>
          </p:nvPr>
        </p:nvGraphicFramePr>
        <p:xfrm>
          <a:off x="664801" y="909414"/>
          <a:ext cx="8034115" cy="5700156"/>
        </p:xfrm>
        <a:graphic>
          <a:graphicData uri="http://schemas.openxmlformats.org/drawingml/2006/table">
            <a:tbl>
              <a:tblPr/>
              <a:tblGrid>
                <a:gridCol w="545285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6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670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окружающей среды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53116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Сбор, удаление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отходов и очистка сточных вод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3992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347623,5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324850,4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354586,2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350564,7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03149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112414,3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103638,4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110109,1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109961,0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68163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189712,8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172580,3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195436,4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191742,4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6045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15116,1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2999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7927,9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94045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25587,7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3387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77796,8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78626,4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79767,1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79766,0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56562,2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54023,8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21042,8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24381,5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24380,4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227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22425,9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21594,5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18897,1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7646,0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7212,2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3549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12858,6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3959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вопросы в области социальной политики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73223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7662"/>
            <a:ext cx="806489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2021 год, тысяч рублей (продолжение)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26701"/>
              </p:ext>
            </p:extLst>
          </p:nvPr>
        </p:nvGraphicFramePr>
        <p:xfrm>
          <a:off x="704430" y="1412776"/>
          <a:ext cx="8034115" cy="4298929"/>
        </p:xfrm>
        <a:graphic>
          <a:graphicData uri="http://schemas.openxmlformats.org/drawingml/2006/table">
            <a:tbl>
              <a:tblPr/>
              <a:tblGrid>
                <a:gridCol w="545285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6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печать и издательства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36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92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трансферты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бюджетам муниципальных образований общего характера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7849" marR="7849" marT="7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969925"/>
      </p:ext>
    </p:extLst>
  </p:cSld>
  <p:clrMapOvr>
    <a:masterClrMapping/>
  </p:clrMapOvr>
  <p:transition spd="med" advClick="0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371"/>
            <a:ext cx="8020000" cy="838200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округа по муниципальным программам м непрограммным направлениям деятельности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8956521"/>
              </p:ext>
            </p:extLst>
          </p:nvPr>
        </p:nvGraphicFramePr>
        <p:xfrm>
          <a:off x="2555776" y="1328706"/>
          <a:ext cx="681800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2" y="1484784"/>
            <a:ext cx="2468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достижения и  запланированных индикаторов и конечных результатов по муниципальным программам Тоншаевского муниципального 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08" y="4653136"/>
            <a:ext cx="239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расходы, не вошедшие в мероприятия муниципальных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5291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205" y="764704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«бюджет» происходит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кошелёк, сумка, кожаный мешок, мешок с деньгами. В настоящее время термин утратил своё первоначальное значение, поскольку «бюджет» в современном понимании уже не обозначает «копилку» - физическую или счёт в банке, в которой хранятся средства.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Сегодня бюджет необходимо рассматривать как оформленный документально план поступлений и выплат. Так, например, бюджет Тоншаевского муниципального округа, ежегодно утверждаемый Советом депутатов Тоншаевского муниципального округа, в самом простом понимании представляет собой перечень источников поступлений (доходная часть бюджета), перечень направлений расходования поступающих средств (расходная часть бюджета), а также их ожидаемые годовые значения.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Общий объём бюджета не означает, что указанная сумма собрана за счет налогов и иных поступлений и по состоянию на начало года хранится на каком-либо счёте, а в течение года расходуется. В действительности поступление и расходование средств «растянуто» в течение года и осуществляется приблизительно равномерно. Этот процесс называется «исполнением бюджета». Так, различают исполнение бюджета по доходам (поступление в течение времени средств от уплаты налогов и сборов, безвозмездных поступлений на единый счёт бюджета) и исполнение бюджета по расходам (выплаты в течение времени средств с единого счёта бюджета).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Если доходы бюджета превышают расходы, это значит, что бюджет сформирован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профицитом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же наоборот – расходы превышают доходы, значит бюджет дефицитный. Наличие дефицита бюджета не означает, что какие-либо из запланированных расходов не будут оплачены. Все принятые в бюджете обязательства должны быть исполнены, однако оплата некоторых расходов будет осуществлена не за счёт доходов, а за счёт источников финансирования дефицита бюджета. К таковым относятся: банковские кредиты, бюджетные кредиты (кредиты, полученные от других бюджетов), остатки на счете бюджета (неиспользованные средства прошлого года) и иные источники.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Размер дефицита бюджета жёстко ограничен Бюджетным кодексом. Предельный размер дефицита местных бюджетов не может превышать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общего объема доходов без учёта безвозмездных поступлений.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329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году, тысяч рублей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63518"/>
              </p:ext>
            </p:extLst>
          </p:nvPr>
        </p:nvGraphicFramePr>
        <p:xfrm>
          <a:off x="414787" y="907273"/>
          <a:ext cx="8568261" cy="5565222"/>
        </p:xfrm>
        <a:graphic>
          <a:graphicData uri="http://schemas.openxmlformats.org/drawingml/2006/table">
            <a:tbl>
              <a:tblPr/>
              <a:tblGrid>
                <a:gridCol w="287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14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801072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65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4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8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35114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344385,1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323988,0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352631,2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348288,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Нижегородской 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83173,8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83377,4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84648,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10640,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в Тоншаевском муниципальном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14417,8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14170,2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9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12775,7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11712,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13077,6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занятости населения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Тоншаевского муниципального округа Нижегородской области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13581"/>
              </p:ext>
            </p:extLst>
          </p:nvPr>
        </p:nvGraphicFramePr>
        <p:xfrm>
          <a:off x="405909" y="780035"/>
          <a:ext cx="8568261" cy="5796624"/>
        </p:xfrm>
        <a:graphic>
          <a:graphicData uri="http://schemas.openxmlformats.org/drawingml/2006/table">
            <a:tbl>
              <a:tblPr/>
              <a:tblGrid>
                <a:gridCol w="265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864202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65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6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57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724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Нижегородской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 доступным и комфортным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116281,9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116834,3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116357,1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75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36333"/>
                  </a:ext>
                </a:extLst>
              </a:tr>
              <a:tr h="714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культуры, спорта и молодежной политики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4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насилия и жестокого обращения с детьми, безнадзорности и правонарушений несовершеннолетних в Тоншаевском муниципальном 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24267"/>
                  </a:ext>
                </a:extLst>
              </a:tr>
              <a:tr h="5375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преступлений и иных правонарушений в Тоншаевском муниципальном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16981"/>
                  </a:ext>
                </a:extLst>
              </a:tr>
              <a:tr h="714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безопасности дорожного движения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11101,7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25373,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24730,5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49461,0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46922"/>
                  </a:ext>
                </a:extLst>
              </a:tr>
              <a:tr h="6611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Комплексные меры противодействия  злоупотреблению наркотиками и их незаконному обороту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64194"/>
                  </a:ext>
                </a:extLst>
              </a:tr>
            </a:tbl>
          </a:graphicData>
        </a:graphic>
      </p:graphicFrame>
      <p:sp>
        <p:nvSpPr>
          <p:cNvPr id="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году, тысяч рублей (продолжение)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059051"/>
      </p:ext>
    </p:extLst>
  </p:cSld>
  <p:clrMapOvr>
    <a:masterClrMapping/>
  </p:clrMapOvr>
  <p:transition spd="med" advClick="0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89503"/>
              </p:ext>
            </p:extLst>
          </p:nvPr>
        </p:nvGraphicFramePr>
        <p:xfrm>
          <a:off x="357160" y="928672"/>
          <a:ext cx="8610675" cy="5733246"/>
        </p:xfrm>
        <a:graphic>
          <a:graphicData uri="http://schemas.openxmlformats.org/drawingml/2006/table">
            <a:tbl>
              <a:tblPr/>
              <a:tblGrid>
                <a:gridCol w="234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434155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0716606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47125917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514094336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1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603501"/>
                  </a:ext>
                </a:extLst>
              </a:tr>
              <a:tr h="714380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терроризма и экстремизма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159,7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4516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Информационная среда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3159,3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3159,3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4712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контейнерных площадок на территории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839,6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517,3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517,3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61,6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3144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Использование и охрана земель сельскохозяйственного назначения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371,1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418,7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411,3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387,7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92,6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 развитие систем коммунальной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инфраструктуры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6838,6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5638,6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82,4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232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граждан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656,5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656,5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38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149887,7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118285,2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117195,6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110478,2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93,4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73,7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2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762679,3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584686,8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773448,9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755943,8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129,3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году, тысяч рублей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445741"/>
      </p:ext>
    </p:extLst>
  </p:cSld>
  <p:clrMapOvr>
    <a:masterClrMapping/>
  </p:clrMapOvr>
  <p:transition spd="med" advClick="0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539552" y="232207"/>
            <a:ext cx="8359710" cy="52648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образования Тоншаевского муниципального округа Нижегородской области»</a:t>
            </a: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909" y="2297491"/>
            <a:ext cx="7543800" cy="622633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970909" y="1843406"/>
            <a:ext cx="75438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образования, спорта и молодежной политики администрации 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74" y="347170"/>
            <a:ext cx="567035" cy="7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64598289"/>
              </p:ext>
            </p:extLst>
          </p:nvPr>
        </p:nvGraphicFramePr>
        <p:xfrm>
          <a:off x="970909" y="4848799"/>
          <a:ext cx="7428216" cy="1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0909" y="2920124"/>
            <a:ext cx="3482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учреждений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0909" y="1194642"/>
            <a:ext cx="7543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165 от 12 ноября 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образования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09" y="2892744"/>
            <a:ext cx="2174016" cy="14552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23" y="3420944"/>
            <a:ext cx="2232248" cy="15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461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8032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образования,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625297"/>
              </p:ext>
            </p:extLst>
          </p:nvPr>
        </p:nvGraphicFramePr>
        <p:xfrm>
          <a:off x="683567" y="1412777"/>
          <a:ext cx="7920882" cy="4680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8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952999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853075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</a:tblGrid>
              <a:tr h="8582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352631,2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348288,4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26728899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308885,0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304721,5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70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113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5099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24035,2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23869,6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634159"/>
      </p:ext>
    </p:extLst>
  </p:cSld>
  <p:clrMapOvr>
    <a:masterClrMapping/>
  </p:clrMapOvr>
  <p:transition spd="med" advClick="0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58" y="188640"/>
            <a:ext cx="8274226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760205"/>
              </p:ext>
            </p:extLst>
          </p:nvPr>
        </p:nvGraphicFramePr>
        <p:xfrm>
          <a:off x="755575" y="620690"/>
          <a:ext cx="7920881" cy="60505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8573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907860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1034167">
                  <a:extLst>
                    <a:ext uri="{9D8B030D-6E8A-4147-A177-3AD203B41FA5}">
                      <a16:colId xmlns:a16="http://schemas.microsoft.com/office/drawing/2014/main" val="6905350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668310393"/>
                    </a:ext>
                  </a:extLst>
                </a:gridCol>
              </a:tblGrid>
              <a:tr h="53503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112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дошкольного образования (отношение численности детей 3-7 лет, которым предоставлена возможность получать услуги дошкольного образования, к численности детей в возрасте 3-7 лет, скорректированный на численность детей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4787951"/>
                  </a:ext>
                </a:extLst>
              </a:tr>
              <a:tr h="1297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1 предмет) в ООО с лучшими результатами единого государственного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экзамена к среднему баллу единого государственного экзамена (в расчете на 1 предмет) в ООО с худшими результатами единого государственного экзамена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51923570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41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41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876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детей, оставшихся без попечения родителей, воспитывающихся в семьях граждан, в общей численности детей сирот и детей, оставшихся без попечения родителей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в общем количестве детей от 8 до 18 лет.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81" y="139403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406"/>
      </p:ext>
    </p:extLst>
  </p:cSld>
  <p:clrMapOvr>
    <a:masterClrMapping/>
  </p:clrMapOvr>
  <p:transition spd="med" advClick="0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878" y="194433"/>
            <a:ext cx="8164016" cy="838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культуры </a:t>
            </a: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Тоншаевского муниципального округа Нижегородской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6445" y="2103073"/>
            <a:ext cx="7924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445" y="2735892"/>
            <a:ext cx="7955474" cy="576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445" y="351833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7716" y="1493186"/>
            <a:ext cx="792472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493 от 19  декабря 2017 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0"/>
            <a:ext cx="2267764" cy="1584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1"/>
            <a:ext cx="2365041" cy="1584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10"/>
            <a:ext cx="2664296" cy="1584178"/>
          </a:xfrm>
          <a:prstGeom prst="rect">
            <a:avLst/>
          </a:prstGeom>
        </p:spPr>
      </p:pic>
      <p:pic>
        <p:nvPicPr>
          <p:cNvPr id="10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194246"/>
      </p:ext>
    </p:extLst>
  </p:cSld>
  <p:clrMapOvr>
    <a:masterClrMapping/>
  </p:clrMapOvr>
  <p:transition spd="med" advClick="0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148903"/>
              </p:ext>
            </p:extLst>
          </p:nvPr>
        </p:nvGraphicFramePr>
        <p:xfrm>
          <a:off x="755576" y="1248191"/>
          <a:ext cx="7848872" cy="5133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04334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1596090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154844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</a:tblGrid>
              <a:tr h="64164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84648,2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84647,0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804116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18092,9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18092,9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3603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33939,8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33939,8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922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24381,6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24380,4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03868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культуры,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056342"/>
      </p:ext>
    </p:extLst>
  </p:cSld>
  <p:clrMapOvr>
    <a:masterClrMapping/>
  </p:clrMapOvr>
  <p:transition spd="med" advClick="0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6346" y="332656"/>
            <a:ext cx="8257653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885231"/>
              </p:ext>
            </p:extLst>
          </p:nvPr>
        </p:nvGraphicFramePr>
        <p:xfrm>
          <a:off x="924865" y="1152475"/>
          <a:ext cx="7703879" cy="52939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471999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937080">
                  <a:extLst>
                    <a:ext uri="{9D8B030D-6E8A-4147-A177-3AD203B41FA5}">
                      <a16:colId xmlns:a16="http://schemas.microsoft.com/office/drawing/2014/main" val="318333861"/>
                    </a:ext>
                  </a:extLst>
                </a:gridCol>
                <a:gridCol w="1063224">
                  <a:extLst>
                    <a:ext uri="{9D8B030D-6E8A-4147-A177-3AD203B41FA5}">
                      <a16:colId xmlns:a16="http://schemas.microsoft.com/office/drawing/2014/main" val="3373422675"/>
                    </a:ext>
                  </a:extLst>
                </a:gridCol>
                <a:gridCol w="1063224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69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качеством предоставления муниципальных услуг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5065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146279241"/>
                  </a:ext>
                </a:extLst>
              </a:tr>
              <a:tr h="12562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представленных зрителю (во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формах) музейных предметов в общем количестве музейных предметов основного фонда МУК Тоншаевского краеведческого музея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к общему объему основного музейного фонда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муниципального музея Тоншаевского муниципального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числа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посещений платных мероприятий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проценты к предыдущему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46132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559" y="24097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522976"/>
      </p:ext>
    </p:extLst>
  </p:cSld>
  <p:clrMapOvr>
    <a:masterClrMapping/>
  </p:clrMapOvr>
  <p:transition spd="med" advClick="0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136904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агропромышленного комплекса Тоншаевского муниципального округа Нижегородской 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2166076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67029" y="2743453"/>
            <a:ext cx="7704856" cy="47705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1518" y="338361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584" y="1413665"/>
            <a:ext cx="777686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 июля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агропромышленного комплекса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26" y="5131521"/>
            <a:ext cx="2520280" cy="1567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8" y="3916949"/>
            <a:ext cx="2664296" cy="1728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31522"/>
            <a:ext cx="2664296" cy="1567037"/>
          </a:xfrm>
          <a:prstGeom prst="rect">
            <a:avLst/>
          </a:prstGeom>
        </p:spPr>
      </p:pic>
      <p:pic>
        <p:nvPicPr>
          <p:cNvPr id="12" name="Picture 2" descr="C:\Users\Pochta\Desktop\почта\февраль 2021\Для доклада ГЛАВЕ\фото сельское хозяйство\20200904_095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080" y="3916913"/>
            <a:ext cx="2612496" cy="1595665"/>
          </a:xfrm>
          <a:prstGeom prst="rect">
            <a:avLst/>
          </a:prstGeom>
          <a:noFill/>
        </p:spPr>
      </p:pic>
      <p:pic>
        <p:nvPicPr>
          <p:cNvPr id="13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608989"/>
      </p:ext>
    </p:extLst>
  </p:cSld>
  <p:clrMapOvr>
    <a:masterClrMapping/>
  </p:clrMapOvr>
  <p:transition spd="med" advClick="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260650"/>
            <a:ext cx="7776864" cy="600635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3" name="Подзаголовок 6"/>
          <p:cNvSpPr txBox="1">
            <a:spLocks/>
          </p:cNvSpPr>
          <p:nvPr/>
        </p:nvSpPr>
        <p:spPr bwMode="auto">
          <a:xfrm>
            <a:off x="539552" y="1484784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муниципальном округе 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округа занимает 2350 кв. км., 3,06 % площади Нижегородской области, 7 место среди муниципальных и  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Шахунья.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проживает 17,81 тыс. человек (на 01.01.2022 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844824"/>
            <a:ext cx="2879119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04297"/>
      </p:ext>
    </p:extLst>
  </p:cSld>
  <p:clrMapOvr>
    <a:masterClrMapping/>
  </p:clrMapOvr>
  <p:transition spd="med" advClick="0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846080"/>
              </p:ext>
            </p:extLst>
          </p:nvPr>
        </p:nvGraphicFramePr>
        <p:xfrm>
          <a:off x="1475656" y="1628800"/>
          <a:ext cx="6480720" cy="44283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62764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701619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81633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5311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612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13049,5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13045,4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50097869"/>
                  </a:ext>
                </a:extLst>
              </a:tr>
              <a:tr h="9863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 Тоншаевского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4897,8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7402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5311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Тоншаевского муниципального округа Нижегородской области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4789,4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агропромышленного комплекса,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897077"/>
      </p:ext>
    </p:extLst>
  </p:cSld>
  <p:clrMapOvr>
    <a:masterClrMapping/>
  </p:clrMapOvr>
  <p:transition spd="med" advClick="0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249412"/>
              </p:ext>
            </p:extLst>
          </p:nvPr>
        </p:nvGraphicFramePr>
        <p:xfrm>
          <a:off x="1043608" y="1029170"/>
          <a:ext cx="7459432" cy="5385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994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970166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21560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678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6662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851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0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136,65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874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участия Тоншаевского муниципального округа в реализации муниципальной программы агропромышленного комплекса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1362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должностей муниципальной службы в управлении сельского хозяйства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6246" y="332656"/>
            <a:ext cx="8274226" cy="30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201927"/>
      </p:ext>
    </p:extLst>
  </p:cSld>
  <p:clrMapOvr>
    <a:masterClrMapping/>
  </p:clrMapOvr>
  <p:transition spd="med" advClick="0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260648"/>
            <a:ext cx="7552498" cy="8382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«Управление муниципальными финансами Тоншаевского муниципального округа Нижегородской области»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1654" y="1128741"/>
            <a:ext cx="757057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  ноября 2017 года «Об утверждении муниципальной программы «Управление муниципальными финансами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15724" y="1813141"/>
            <a:ext cx="799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 Тоншаевского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15724" y="2243976"/>
            <a:ext cx="7710786" cy="6965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itchFamily="18" charset="0"/>
              </a:rPr>
              <a:t>: обеспечить сбалансированность и устойчивость бюджета Тоншаевского муниципального округа, повысить эффективность и качество управления муниципальными финансами Тоншаевского муниципального округа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15724" y="3088716"/>
            <a:ext cx="7996406" cy="4843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управление муниципальными финансами, тысяч рублей </a:t>
            </a:r>
            <a:endParaRPr lang="ru-RU" sz="20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262830"/>
              </p:ext>
            </p:extLst>
          </p:nvPr>
        </p:nvGraphicFramePr>
        <p:xfrm>
          <a:off x="815724" y="3692822"/>
          <a:ext cx="7788723" cy="29324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60738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2045058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218292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65563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13077,6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9351494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совершенствование  бюджетного процесса Тоншаевского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2191,0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бюджетных расходов Тоншаевского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4582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489862"/>
      </p:ext>
    </p:extLst>
  </p:cSld>
  <p:clrMapOvr>
    <a:masterClrMapping/>
  </p:clrMapOvr>
  <p:transition spd="med" advClick="0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72714"/>
              </p:ext>
            </p:extLst>
          </p:nvPr>
        </p:nvGraphicFramePr>
        <p:xfrm>
          <a:off x="953643" y="1340768"/>
          <a:ext cx="7459432" cy="39673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994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970166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21560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678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736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Тоншаевского муниципального округа на душу населения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122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бюджета Тоншаевского муниципального округа, формируемых в рамках муниципальных программ, в общем объеме расходов бюджета(без учета субвенций из федерального бюджета и бюджета округа)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8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муниципального долга по отношению к доходам бюджета округа без учета безвозмездных поступлений из федерального бюджета и бюджета округа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40 %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6246" y="332656"/>
            <a:ext cx="8274226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896081"/>
      </p:ext>
    </p:extLst>
  </p:cSld>
  <p:clrMapOvr>
    <a:masterClrMapping/>
  </p:clrMapOvr>
  <p:transition spd="med" advClick="0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4603" y="1685079"/>
            <a:ext cx="3493028" cy="100811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1,5 млн.рублей,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доходов 35,5 млн.рублей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т.ч.: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flipH="1" flipV="1">
            <a:off x="591705" y="988845"/>
            <a:ext cx="2975174" cy="588378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699" y="964698"/>
            <a:ext cx="335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4929310" y="988845"/>
            <a:ext cx="3073978" cy="622117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2649" y="967231"/>
            <a:ext cx="272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991" y="3163635"/>
            <a:ext cx="3696253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–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15,1 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субсидия на капитальный ремонт автомобильных дорог общего пользования местного значения – 7,4 млн. рублей; субсидия на реализацию проекта инициативного бюджетирования «Вам решать» -7,6 млн. рублей;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реализацию полномочий органов местного самоуправления по решению вопросов местного значения – 1,6 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уточнение дополнительных доходов на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субсидий – 3,8 млн. рублей.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64384" y="2731587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16" name="Стрелка вниз 15"/>
          <p:cNvSpPr/>
          <p:nvPr/>
        </p:nvSpPr>
        <p:spPr>
          <a:xfrm>
            <a:off x="6493673" y="4117143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681705" y="1774643"/>
            <a:ext cx="4212596" cy="3582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694628" y="2921187"/>
            <a:ext cx="4203869" cy="9754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466299" y="2353319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693859" y="4856039"/>
            <a:ext cx="4188287" cy="4101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3668" y="1774643"/>
            <a:ext cx="2494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37,0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02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безопасности дорожного движения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24,4 млн. рублей на ремонт автомобильных дорог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4465" y="4856039"/>
            <a:ext cx="4293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Непрограммые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-12,6</a:t>
            </a:r>
          </a:p>
          <a:p>
            <a:pPr lvl="0" algn="ctr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96330"/>
            <a:ext cx="8686800" cy="7925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и использование средств дорожного фонда</a:t>
            </a:r>
            <a:endParaRPr lang="ru-RU" sz="2800" cap="none" dirty="0">
              <a:solidFill>
                <a:schemeClr val="tx1"/>
              </a:solidFill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014" y="77591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D7AB-D9A3-400E-98E7-D7ED6DF2BCD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49575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59526"/>
            <a:ext cx="6572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620412" y="1772816"/>
            <a:ext cx="385603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финансовое обеспечение деятельности центров образования цифрового и гуманитарного профилей «Точка роста» направлено: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бюджет– 1134,4 тысяч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09" y="1289378"/>
            <a:ext cx="25717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98484" y="362664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«Культура»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20410" y="4544893"/>
            <a:ext cx="3856037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государственную поддержку лучших работников сельских учреждений  МУК «МЦБС» направлено 71,9 тысяч рублей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федеральный бюджет – 50 тысяч рублей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бюджет – 17,6 тысяч рублей;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округа -4,3 тысяч рублей</a:t>
            </a:r>
          </a:p>
        </p:txBody>
      </p:sp>
      <p:pic>
        <p:nvPicPr>
          <p:cNvPr id="1741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6" y="4273550"/>
            <a:ext cx="32146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3052"/>
            <a:ext cx="77768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расходов в рамках реализации национальных проектов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365910"/>
      </p:ext>
    </p:extLst>
  </p:cSld>
  <p:clrMapOvr>
    <a:masterClrMapping/>
  </p:clrMapOvr>
  <p:transition spd="med" advClick="0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214313"/>
            <a:ext cx="60721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«Жилье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городская среда»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4313" y="857250"/>
            <a:ext cx="5500687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поддержку программ формирования современной городской среды (обустройство детской площадки п.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Буреполом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р.п. Тоншаево, обустройство парка в п. Пижма) направлено 7197,5 тысяч рублей. 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федерального бюджета – 6218,6 тысяч рублей;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областного бюджета – 259,1 тысяч рублей;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бюджета округа – 719,8 тысяч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2806809"/>
            <a:ext cx="550068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обеспечение мероприятий по переселению граждан из аварийного жилищного фонда направлено 115 млн. рублей,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областного бюджета 3704,2 тыс. рублей;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государственной корпорации – Фонда содействия реформированию жилищно-коммунального хозяйства 110370,6 тыс. рублей;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бюджета округа 926,1 тыс. рублей. </a:t>
            </a:r>
          </a:p>
        </p:txBody>
      </p:sp>
      <p:pic>
        <p:nvPicPr>
          <p:cNvPr id="18437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857251"/>
            <a:ext cx="2603127" cy="16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762072"/>
            <a:ext cx="260312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4802535"/>
            <a:ext cx="400367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«Экология»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246" y="5137319"/>
            <a:ext cx="831419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мероприятий по сокращению доли загрязненных сточных вод (выполнение проектных работ для строительства объекта «Строительство 2 очереди сетей наружной канализации») направлено 740,6 тысяч рублей,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областного бюджета 703,6 тысяч рублей;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бюджета округа 37,0 тысяч рублей.</a:t>
            </a:r>
          </a:p>
        </p:txBody>
      </p:sp>
      <p:pic>
        <p:nvPicPr>
          <p:cNvPr id="9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513746"/>
      </p:ext>
    </p:extLst>
  </p:cSld>
  <p:clrMapOvr>
    <a:masterClrMapping/>
  </p:clrMapOvr>
  <p:transition spd="med" advClick="0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441151"/>
            <a:ext cx="757242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объеме муниципального долга в 2021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43561"/>
              </p:ext>
            </p:extLst>
          </p:nvPr>
        </p:nvGraphicFramePr>
        <p:xfrm>
          <a:off x="1214414" y="1357298"/>
          <a:ext cx="6597946" cy="379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62094"/>
              </p:ext>
            </p:extLst>
          </p:nvPr>
        </p:nvGraphicFramePr>
        <p:xfrm>
          <a:off x="1142976" y="1484942"/>
          <a:ext cx="7429552" cy="3691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обслуживанию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4045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441149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 в 2021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160699"/>
              </p:ext>
            </p:extLst>
          </p:nvPr>
        </p:nvGraphicFramePr>
        <p:xfrm>
          <a:off x="1547664" y="3429000"/>
          <a:ext cx="59046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789273"/>
              </p:ext>
            </p:extLst>
          </p:nvPr>
        </p:nvGraphicFramePr>
        <p:xfrm>
          <a:off x="1475656" y="1268760"/>
          <a:ext cx="7272807" cy="13602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745"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01.01.2021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заемных средств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31.12.2021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кредит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3923928" y="1268760"/>
            <a:ext cx="50644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606950</a:t>
            </a:r>
            <a:r>
              <a:rPr lang="ru-RU" altLang="ru-RU" sz="1300" b="1" dirty="0">
                <a:latin typeface="Times New Roman" pitchFamily="18" charset="0"/>
              </a:rPr>
              <a:t>, Нижегородская область, р.п.Тоншаево,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ул. Свердлова, д.2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Тел. (883151) </a:t>
            </a:r>
            <a:r>
              <a:rPr lang="ru-RU" altLang="ru-RU" sz="1300" b="1" dirty="0" smtClean="0">
                <a:latin typeface="Times New Roman" pitchFamily="18" charset="0"/>
              </a:rPr>
              <a:t>2-12-33. 2-11-33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Официальный сайт: </a:t>
            </a:r>
            <a:r>
              <a:rPr lang="en-US" altLang="ru-RU" sz="1300" b="1" dirty="0">
                <a:latin typeface="Times New Roman" pitchFamily="18" charset="0"/>
                <a:hlinkClick r:id="rId2"/>
              </a:rPr>
              <a:t>https://fin-tonsh.ru</a:t>
            </a:r>
            <a:r>
              <a:rPr lang="en-US" altLang="ru-RU" sz="1300" b="1" dirty="0" smtClean="0">
                <a:latin typeface="Times New Roman" pitchFamily="18" charset="0"/>
                <a:hlinkClick r:id="rId2"/>
              </a:rPr>
              <a:t>/</a:t>
            </a:r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Адрес </a:t>
            </a:r>
            <a:r>
              <a:rPr lang="ru-RU" altLang="ru-RU" sz="1300" b="1" dirty="0">
                <a:latin typeface="Times New Roman" pitchFamily="18" charset="0"/>
              </a:rPr>
              <a:t>электронной почты: </a:t>
            </a:r>
            <a:r>
              <a:rPr lang="en-US" altLang="ru-RU" sz="1300" b="1" dirty="0">
                <a:latin typeface="Times New Roman" pitchFamily="18" charset="0"/>
              </a:rPr>
              <a:t>fo_tonsh@mts-nn.ru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График работы: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Понедельник – пятница – с 8-00 до 17-00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Обеденный перерыв – с 12-00 до 13-00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Часы приема граждан: пятница с 9-00 до </a:t>
            </a:r>
            <a:r>
              <a:rPr lang="ru-RU" altLang="ru-RU" sz="1300" b="1" dirty="0" smtClean="0">
                <a:latin typeface="Times New Roman" pitchFamily="18" charset="0"/>
              </a:rPr>
              <a:t>12-00</a:t>
            </a:r>
          </a:p>
          <a:p>
            <a:pPr eaLnBrk="1" hangingPunct="1"/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округа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http://www.tns.omsu-nnov.ru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3"/>
              </a:rPr>
              <a:t>fo_tonsh@mts-nn.ru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  <a:p>
            <a:pPr eaLnBrk="1" hangingPunct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300" b="1" dirty="0">
              <a:latin typeface="Times New Roman" pitchFamily="18" charset="0"/>
            </a:endParaRPr>
          </a:p>
        </p:txBody>
      </p:sp>
      <p:pic>
        <p:nvPicPr>
          <p:cNvPr id="3789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7" y="2132859"/>
            <a:ext cx="3312366" cy="24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2830" y="101201"/>
            <a:ext cx="831641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Контактная  информация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управления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финансов администрации Тоншаевского муниципального округа   Нижегородской 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48655"/>
            <a:ext cx="8280920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56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межбюджетные трансферты (средства), предоставляемые  одним бюджетом другому. Межбюджетные трансферты формируют значительную часть бюджетов всех уровней. 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Межбюджетные трансферты подразделяются на дотации, субсидии, субвенции.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безвозмездной и безвозвратной основе без установления направлений и (или) условий их использования, т.е. направляются на цели, определяемые получателем самостоятельно. Дотации обычно называют «нецелевыми межбюджетными трансфертами».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поддержку реализации полномочий, исполнение которых закреплено за получателем субсидий. Субсидии обычно предоставляются на условиях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означает, что получатель субсидии должен за счёт собственных средств предусмотреть определенную долю финансирования (обычно от 5% до 50%) на те же цели.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переданных полномочий, то есть полномочий, которые не закреплены за получателем субвенции. Например, полномочия по организации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 (далее - полномочия в сфере общего образования) относятся к полномочиям субъектов Российской Федерации и в обычной ситуации должны исполняться органами государственной власти субъектов Федерации. Указанные полномочия были переданы для исполнения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 исполнения данных полномочий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субвенции. Таким образом, полномочия в сфере общего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обеспечиваются за счет средств бюджета субъекта.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Остальная доля доходов бюджета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налоговые и 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(обычно именуются «собственными доходами»).</a:t>
            </a:r>
            <a:endParaRPr lang="ru-RU" sz="1600" dirty="0"/>
          </a:p>
        </p:txBody>
      </p:sp>
      <p:pic>
        <p:nvPicPr>
          <p:cNvPr id="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4946" y="311612"/>
            <a:ext cx="755749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понятия, термины и определения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16633"/>
            <a:ext cx="7920880" cy="1800199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бюджета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процесс сбора и учета доходов и осуществление расходов на основе сводной бюджетной росписи и кассового плана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b="1" i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Основные этапы исполнения бюджета: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0742" y="2400149"/>
            <a:ext cx="2736304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доходам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400149"/>
            <a:ext cx="2664296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расходам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 </a:t>
            </a:r>
          </a:p>
        </p:txBody>
      </p:sp>
      <p:pic>
        <p:nvPicPr>
          <p:cNvPr id="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62404" y="226221"/>
            <a:ext cx="3765873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ru-RU" alt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899592" y="94348"/>
            <a:ext cx="8136904" cy="11141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dirty="0" smtClean="0">
                <a:cs typeface="Times New Roman" pitchFamily="18" charset="0"/>
              </a:rPr>
              <a:t>Доходы бюджета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это безвозмездные и безвозвратные поступления денежных средств в бюджет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7544" y="1526454"/>
            <a:ext cx="2431616" cy="4999082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установленные Налоговым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РФ, законодательством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03216" y="1547692"/>
            <a:ext cx="2598089" cy="4968518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РФ, нормативными правовыми актами 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законодательства;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16216" y="1526454"/>
            <a:ext cx="2302660" cy="4968222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93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  поступления от  физических и юридических лиц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иные межбюджетные трансферты.</a:t>
            </a:r>
            <a:endParaRPr lang="ru-RU" sz="1800" dirty="0"/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09" y="165243"/>
            <a:ext cx="756047" cy="9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755576" y="714356"/>
            <a:ext cx="80455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323528" y="2787031"/>
            <a:ext cx="8640960" cy="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10" y="3414203"/>
            <a:ext cx="5929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285832" y="3414203"/>
            <a:ext cx="1981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0100 ОБЩЕГОСУДАРСТВЕННЫЕ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250685" y="4112983"/>
            <a:ext cx="19002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0200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</a:rPr>
              <a:t>ОБОРОНА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47" y="4135720"/>
            <a:ext cx="558109" cy="6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285475" y="5695251"/>
            <a:ext cx="1400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0400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 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05" y="5539782"/>
            <a:ext cx="516731" cy="7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4273517" y="3353946"/>
            <a:ext cx="169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0500 </a:t>
            </a:r>
          </a:p>
          <a:p>
            <a:r>
              <a:rPr lang="ru-RU" sz="1000" dirty="0" smtClean="0">
                <a:latin typeface="Times New Roman" pitchFamily="18" charset="0"/>
              </a:rPr>
              <a:t>ЖИЛИЩНО-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КОММУНАЛЬНОЕ</a:t>
            </a:r>
          </a:p>
          <a:p>
            <a:r>
              <a:rPr lang="ru-RU" sz="10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4022" y="3453369"/>
            <a:ext cx="523783" cy="4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4267997" y="4932457"/>
            <a:ext cx="1422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0700</a:t>
            </a:r>
          </a:p>
          <a:p>
            <a:r>
              <a:rPr lang="ru-RU" sz="1000" dirty="0" smtClean="0">
                <a:latin typeface="Times New Roman" pitchFamily="18" charset="0"/>
              </a:rPr>
              <a:t>ОБРАЗОВАНИЕ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7261" y="4838358"/>
            <a:ext cx="540544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4239015" y="5616554"/>
            <a:ext cx="15502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0800 </a:t>
            </a:r>
          </a:p>
          <a:p>
            <a:r>
              <a:rPr lang="ru-RU" sz="1000" dirty="0" smtClean="0">
                <a:latin typeface="Times New Roman" pitchFamily="18" charset="0"/>
              </a:rPr>
              <a:t>КУЛЬТУРА </a:t>
            </a:r>
            <a:r>
              <a:rPr lang="ru-RU" sz="1000" dirty="0">
                <a:latin typeface="Times New Roman" pitchFamily="18" charset="0"/>
              </a:rPr>
              <a:t>И</a:t>
            </a:r>
          </a:p>
          <a:p>
            <a:r>
              <a:rPr lang="ru-RU" sz="10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044" y="5608048"/>
            <a:ext cx="526256" cy="6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6893257" y="3410603"/>
            <a:ext cx="14887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1000</a:t>
            </a:r>
          </a:p>
          <a:p>
            <a:r>
              <a:rPr lang="ru-RU" sz="1000" dirty="0" smtClean="0">
                <a:latin typeface="Times New Roman" pitchFamily="18" charset="0"/>
              </a:rPr>
              <a:t>СОЦИАЛЬНАЯ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842" y="3381167"/>
            <a:ext cx="57150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6933294" y="5508915"/>
            <a:ext cx="221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1300</a:t>
            </a:r>
          </a:p>
          <a:p>
            <a:r>
              <a:rPr lang="ru-RU" sz="1000" dirty="0" smtClean="0">
                <a:latin typeface="Times New Roman" pitchFamily="18" charset="0"/>
              </a:rPr>
              <a:t>ОБСЛУЖИВАНИЕ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dirty="0">
                <a:latin typeface="Times New Roman" pitchFamily="18" charset="0"/>
              </a:rPr>
              <a:t>И </a:t>
            </a:r>
            <a:r>
              <a:rPr lang="ru-RU" sz="1000" dirty="0" smtClean="0">
                <a:latin typeface="Times New Roman" pitchFamily="18" charset="0"/>
              </a:rPr>
              <a:t>МУНИЦИПАЛЬНОГО ДОЛГА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0573" y="5588074"/>
            <a:ext cx="5941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6893257" y="4112983"/>
            <a:ext cx="15001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1100 </a:t>
            </a:r>
          </a:p>
          <a:p>
            <a:r>
              <a:rPr lang="ru-RU" sz="1000" dirty="0" smtClean="0">
                <a:latin typeface="Times New Roman" pitchFamily="18" charset="0"/>
              </a:rPr>
              <a:t>ФИЗИЧЕСКАЯ </a:t>
            </a:r>
            <a:r>
              <a:rPr lang="ru-RU" sz="1000" dirty="0">
                <a:latin typeface="Times New Roman" pitchFamily="18" charset="0"/>
              </a:rPr>
              <a:t>КУЛЬТУРА, </a:t>
            </a:r>
            <a:r>
              <a:rPr lang="ru-RU" sz="1000" dirty="0" smtClean="0">
                <a:latin typeface="Times New Roman" pitchFamily="18" charset="0"/>
              </a:rPr>
              <a:t>СПОРТ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91408" y="4153478"/>
            <a:ext cx="552451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1159643" y="274641"/>
            <a:ext cx="7804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Распределение расходов по основным функциям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1" y="4889441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259331" y="4754780"/>
            <a:ext cx="17284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93257" y="4754612"/>
            <a:ext cx="1649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170573" y="4800335"/>
            <a:ext cx="611988" cy="595482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pic>
        <p:nvPicPr>
          <p:cNvPr id="31" name="Picture 4" descr="https://insteco.ru/wp-content/uploads/2019/12/deklaracziya-o-vozzhejstvie-na-okruzhayushhuyu-sredu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66" y="4197160"/>
            <a:ext cx="631140" cy="5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4238430" y="4191171"/>
            <a:ext cx="21268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0600</a:t>
            </a:r>
          </a:p>
          <a:p>
            <a:r>
              <a:rPr lang="ru-RU" sz="1000" dirty="0" smtClean="0">
                <a:latin typeface="Times New Roman" pitchFamily="18" charset="0"/>
              </a:rPr>
              <a:t>ОХРАНА ОКРУЖАЮЩЕЙ СРЕДЫ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28664" y="166691"/>
            <a:ext cx="8215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Сбалансированность бюджета, дефицит,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5494" y="1587503"/>
            <a:ext cx="654844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3" y="1993900"/>
            <a:ext cx="1504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182540" y="1407021"/>
            <a:ext cx="2975375" cy="1345763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587578" y="1654548"/>
            <a:ext cx="2322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print"/>
          <a:srcRect l="15479" t="7626" r="13789" b="12785"/>
          <a:stretch>
            <a:fillRect/>
          </a:stretch>
        </p:blipFill>
        <p:spPr bwMode="auto">
          <a:xfrm>
            <a:off x="6398419" y="1565275"/>
            <a:ext cx="65127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7235428" y="1936750"/>
            <a:ext cx="147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021" y="2943225"/>
            <a:ext cx="1016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4" y="3435350"/>
            <a:ext cx="858467" cy="120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2728914" y="2921000"/>
            <a:ext cx="1200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429000"/>
            <a:ext cx="9370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2886077" y="4386266"/>
            <a:ext cx="962025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4740" y="5190999"/>
            <a:ext cx="3562164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2067" y="2860675"/>
            <a:ext cx="1117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354" y="3500438"/>
            <a:ext cx="8465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5053015" y="3403603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 cstate="print"/>
          <a:srcRect l="15479" t="7626" r="13789" b="12785"/>
          <a:stretch>
            <a:fillRect/>
          </a:stretch>
        </p:blipFill>
        <p:spPr bwMode="auto">
          <a:xfrm>
            <a:off x="6871100" y="3429000"/>
            <a:ext cx="9822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7113987" y="4305300"/>
            <a:ext cx="1014413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08650" y="5269439"/>
            <a:ext cx="3325853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7022309" y="2860675"/>
            <a:ext cx="1121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66753" y="3678241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7143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19746</TotalTime>
  <Words>4753</Words>
  <Application>Microsoft Office PowerPoint</Application>
  <PresentationFormat>Экран (4:3)</PresentationFormat>
  <Paragraphs>1671</Paragraphs>
  <Slides>49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0" baseType="lpstr">
      <vt:lpstr>Arial</vt:lpstr>
      <vt:lpstr>Bookman Old Style</vt:lpstr>
      <vt:lpstr>Calibri</vt:lpstr>
      <vt:lpstr>Franklin Gothic Book</vt:lpstr>
      <vt:lpstr>Franklin Gothic Medium</vt:lpstr>
      <vt:lpstr>Monotype Corsiva</vt:lpstr>
      <vt:lpstr>Times New Roman</vt:lpstr>
      <vt:lpstr>Verdana</vt:lpstr>
      <vt:lpstr>Wingdings 2</vt:lpstr>
      <vt:lpstr>Трек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Показатели, характеризующие Тоншаевский муниципальный округ за 2021 год</vt:lpstr>
      <vt:lpstr>Характеристика Тоншаевского муниципального округа</vt:lpstr>
      <vt:lpstr>Презентация PowerPoint</vt:lpstr>
      <vt:lpstr>Презентация PowerPoint</vt:lpstr>
      <vt:lpstr>Исполнение бюджета Тоншаевского муниципального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Неналоговые доходы бюджета Тоншаевского муниципального округа за 2021 год, тысяч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округа по муниципальным программам м непрограммным направлениям деятельности</vt:lpstr>
      <vt:lpstr>Презентация PowerPoint</vt:lpstr>
      <vt:lpstr>Презентация PowerPoint</vt:lpstr>
      <vt:lpstr>Презентация PowerPoint</vt:lpstr>
      <vt:lpstr>  МП «Развитие образования Тоншаевского муниципального округа Нижегородской области» </vt:lpstr>
      <vt:lpstr>Исполнение расходов в рамках реализации муниципальной программы развитие образования, тысяч рублей </vt:lpstr>
      <vt:lpstr>Достигнутые результаты муниципальной программы</vt:lpstr>
      <vt:lpstr>МП «Развитие культуры Тоншаевского муниципального округа Нижегородской области»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Достигнутые результаты муниципальной программы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Управление финансов</dc:creator>
  <cp:lastModifiedBy>FO</cp:lastModifiedBy>
  <cp:revision>1672</cp:revision>
  <cp:lastPrinted>2022-09-13T07:50:54Z</cp:lastPrinted>
  <dcterms:created xsi:type="dcterms:W3CDTF">2010-09-22T07:25:09Z</dcterms:created>
  <dcterms:modified xsi:type="dcterms:W3CDTF">2023-04-11T12:20:04Z</dcterms:modified>
</cp:coreProperties>
</file>