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2"/>
  </p:notesMasterIdLst>
  <p:handoutMasterIdLst>
    <p:handoutMasterId r:id="rId83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92" r:id="rId12"/>
    <p:sldId id="325" r:id="rId13"/>
    <p:sldId id="379" r:id="rId14"/>
    <p:sldId id="327" r:id="rId15"/>
    <p:sldId id="326" r:id="rId16"/>
    <p:sldId id="297" r:id="rId17"/>
    <p:sldId id="328" r:id="rId18"/>
    <p:sldId id="355" r:id="rId19"/>
    <p:sldId id="324" r:id="rId20"/>
    <p:sldId id="308" r:id="rId21"/>
    <p:sldId id="354" r:id="rId22"/>
    <p:sldId id="274" r:id="rId23"/>
    <p:sldId id="294" r:id="rId24"/>
    <p:sldId id="273" r:id="rId25"/>
    <p:sldId id="275" r:id="rId26"/>
    <p:sldId id="311" r:id="rId27"/>
    <p:sldId id="298" r:id="rId28"/>
    <p:sldId id="357" r:id="rId29"/>
    <p:sldId id="301" r:id="rId30"/>
    <p:sldId id="346" r:id="rId31"/>
    <p:sldId id="347" r:id="rId32"/>
    <p:sldId id="341" r:id="rId33"/>
    <p:sldId id="360" r:id="rId34"/>
    <p:sldId id="380" r:id="rId35"/>
    <p:sldId id="303" r:id="rId36"/>
    <p:sldId id="304" r:id="rId37"/>
    <p:sldId id="362" r:id="rId38"/>
    <p:sldId id="363" r:id="rId39"/>
    <p:sldId id="386" r:id="rId40"/>
    <p:sldId id="305" r:id="rId41"/>
    <p:sldId id="306" r:id="rId42"/>
    <p:sldId id="292" r:id="rId43"/>
    <p:sldId id="364" r:id="rId44"/>
    <p:sldId id="365" r:id="rId45"/>
    <p:sldId id="381" r:id="rId46"/>
    <p:sldId id="382" r:id="rId47"/>
    <p:sldId id="383" r:id="rId48"/>
    <p:sldId id="338" r:id="rId49"/>
    <p:sldId id="331" r:id="rId50"/>
    <p:sldId id="385" r:id="rId51"/>
    <p:sldId id="398" r:id="rId52"/>
    <p:sldId id="281" r:id="rId53"/>
    <p:sldId id="282" r:id="rId54"/>
    <p:sldId id="283" r:id="rId55"/>
    <p:sldId id="284" r:id="rId56"/>
    <p:sldId id="312" r:id="rId57"/>
    <p:sldId id="367" r:id="rId58"/>
    <p:sldId id="368" r:id="rId59"/>
    <p:sldId id="369" r:id="rId60"/>
    <p:sldId id="314" r:id="rId61"/>
    <p:sldId id="370" r:id="rId62"/>
    <p:sldId id="372" r:id="rId63"/>
    <p:sldId id="329" r:id="rId64"/>
    <p:sldId id="373" r:id="rId65"/>
    <p:sldId id="375" r:id="rId66"/>
    <p:sldId id="387" r:id="rId67"/>
    <p:sldId id="388" r:id="rId68"/>
    <p:sldId id="390" r:id="rId69"/>
    <p:sldId id="342" r:id="rId70"/>
    <p:sldId id="391" r:id="rId71"/>
    <p:sldId id="316" r:id="rId72"/>
    <p:sldId id="289" r:id="rId73"/>
    <p:sldId id="317" r:id="rId74"/>
    <p:sldId id="396" r:id="rId75"/>
    <p:sldId id="399" r:id="rId76"/>
    <p:sldId id="394" r:id="rId77"/>
    <p:sldId id="400" r:id="rId78"/>
    <p:sldId id="334" r:id="rId79"/>
    <p:sldId id="319" r:id="rId80"/>
    <p:sldId id="335" r:id="rId81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0974" autoAdjust="0"/>
  </p:normalViewPr>
  <p:slideViewPr>
    <p:cSldViewPr snapToGrid="0">
      <p:cViewPr varScale="1">
        <p:scale>
          <a:sx n="56" d="100"/>
          <a:sy n="56" d="100"/>
        </p:scale>
        <p:origin x="78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6201072692000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3.2990234890471815E-3"/>
                  <c:y val="-0.18012666894899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0"/>
                  <c:y val="-0.19105186579938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731987331749802E-2"/>
                  <c:y val="-0.1871980676328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2943.2</c:v>
                </c:pt>
                <c:pt idx="1">
                  <c:v>3174.1</c:v>
                </c:pt>
                <c:pt idx="2">
                  <c:v>3348.1</c:v>
                </c:pt>
                <c:pt idx="3">
                  <c:v>3594.1</c:v>
                </c:pt>
                <c:pt idx="4">
                  <c:v>3886.9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713.4</c:v>
                </c:pt>
                <c:pt idx="1">
                  <c:v>668.4</c:v>
                </c:pt>
                <c:pt idx="2">
                  <c:v>422.7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209517357321187E-2"/>
                  <c:y val="-6.4304087500314397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    14,3</a:t>
                    </a:r>
                    <a:endParaRPr lang="ru-RU" sz="1400" b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3297030732199E-2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14,0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44959443800811E-2"/>
                  <c:y val="-5.5535251190567146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6,9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841543761168132E-2"/>
                  <c:y val="-0.25372511082365284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 имущество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    3,3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02711896607039E-2"/>
                  <c:y val="-8.0965701259296502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ЕНВД;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0,02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439938200077374E-2"/>
                  <c:y val="-5.261234323316889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1,1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7.7291338582677158E-2"/>
                  <c:y val="-0.29669259338691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7.96021787599131E-2"/>
                  <c:y val="0.125725381612209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0.12075161572545369"/>
                  <c:y val="6.9015527171556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3750311856179412"/>
                  <c:y val="-0.224002438806473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1.7246521604154467E-2"/>
                  <c:y val="-0.280719378781796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13674958372139201"/>
                  <c:y val="-9.24774606549765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неналоговые доходы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\О\с\н\о\в\н\о\й</c:formatCode>
                <c:ptCount val="7"/>
                <c:pt idx="0">
                  <c:v>5.2</c:v>
                </c:pt>
                <c:pt idx="1">
                  <c:v>0.7</c:v>
                </c:pt>
                <c:pt idx="2">
                  <c:v>0.04</c:v>
                </c:pt>
                <c:pt idx="3">
                  <c:v>0.8</c:v>
                </c:pt>
                <c:pt idx="4">
                  <c:v>0.1</c:v>
                </c:pt>
                <c:pt idx="5">
                  <c:v>0.6</c:v>
                </c:pt>
                <c:pt idx="6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 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21055</c:v>
                </c:pt>
                <c:pt idx="1">
                  <c:v>20835</c:v>
                </c:pt>
                <c:pt idx="2">
                  <c:v>20423</c:v>
                </c:pt>
                <c:pt idx="3">
                  <c:v>18043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2-46F6-A125-D8AADC80BB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4778</c:v>
                </c:pt>
                <c:pt idx="1">
                  <c:v>4736</c:v>
                </c:pt>
                <c:pt idx="2">
                  <c:v>6514</c:v>
                </c:pt>
                <c:pt idx="3">
                  <c:v>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950.2</c:v>
                </c:pt>
                <c:pt idx="1">
                  <c:v>940.7</c:v>
                </c:pt>
                <c:pt idx="2">
                  <c:v>977</c:v>
                </c:pt>
                <c:pt idx="3">
                  <c:v>592.6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E6-49D3-AFDA-6F73FF81949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1E6-49D3-AFDA-6F73FF819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162</c:v>
                </c:pt>
                <c:pt idx="1">
                  <c:v>14566</c:v>
                </c:pt>
                <c:pt idx="2">
                  <c:v>13625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6-49D3-AFDA-6F73FF8194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 факт</c:v>
                </c:pt>
                <c:pt idx="1">
                  <c:v>2021 г 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357.7</c:v>
                </c:pt>
                <c:pt idx="1">
                  <c:v>296.3</c:v>
                </c:pt>
                <c:pt idx="2">
                  <c:v>319.5</c:v>
                </c:pt>
                <c:pt idx="3">
                  <c:v>343.9</c:v>
                </c:pt>
                <c:pt idx="4">
                  <c:v>371.3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1683.3</c:v>
                </c:pt>
                <c:pt idx="1">
                  <c:v>1786.3</c:v>
                </c:pt>
                <c:pt idx="2">
                  <c:v>1904.2</c:v>
                </c:pt>
                <c:pt idx="3">
                  <c:v>2029.8</c:v>
                </c:pt>
                <c:pt idx="4">
                  <c:v>2163.8000000000002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161.80000000000001</c:v>
                </c:pt>
                <c:pt idx="1">
                  <c:v>176.9</c:v>
                </c:pt>
                <c:pt idx="2">
                  <c:v>188.3</c:v>
                </c:pt>
                <c:pt idx="3">
                  <c:v>204</c:v>
                </c:pt>
                <c:pt idx="4">
                  <c:v>222.6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18189</c:v>
                </c:pt>
                <c:pt idx="1">
                  <c:v>17956</c:v>
                </c:pt>
                <c:pt idx="2">
                  <c:v>17776</c:v>
                </c:pt>
                <c:pt idx="3">
                  <c:v>17616</c:v>
                </c:pt>
                <c:pt idx="4">
                  <c:v>17461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Индекс потребительских 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3.4639746634996041E-2"/>
                  <c:y val="-0.1465578593458595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1.4845605700712607E-2"/>
                  <c:y val="-0.1693614793000925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103.9</c:v>
                </c:pt>
                <c:pt idx="1">
                  <c:v>103.9</c:v>
                </c:pt>
                <c:pt idx="2">
                  <c:v>103.8</c:v>
                </c:pt>
                <c:pt idx="3" formatCode="0.0">
                  <c:v>104</c:v>
                </c:pt>
                <c:pt idx="4" formatCode="0.0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05"/>
          <c:min val="10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0.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5835312747426764"/>
                  <c:y val="-0.159563574732530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5752837160200586"/>
                  <c:y val="-0.140819140880932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5505410398522038"/>
                  <c:y val="-0.1692015936348764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   факт</c:v>
                </c:pt>
                <c:pt idx="1">
                  <c:v>2021 г прогноз</c:v>
                </c:pt>
                <c:pt idx="2">
                  <c:v>2022 г оценка</c:v>
                </c:pt>
                <c:pt idx="3">
                  <c:v>2023 г оценка</c:v>
                </c:pt>
                <c:pt idx="4">
                  <c:v>2024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23075.1</c:v>
                </c:pt>
                <c:pt idx="1">
                  <c:v>24487.3</c:v>
                </c:pt>
                <c:pt idx="2">
                  <c:v>26103.5</c:v>
                </c:pt>
                <c:pt idx="3">
                  <c:v>27825.3</c:v>
                </c:pt>
                <c:pt idx="4">
                  <c:v>29662.2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in val="22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222.7</c:v>
                </c:pt>
                <c:pt idx="1">
                  <c:v>235.6</c:v>
                </c:pt>
                <c:pt idx="2">
                  <c:v>249.1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</c:v>
                </c:pt>
                <c:pt idx="1">
                  <c:v>2023 г</c:v>
                </c:pt>
                <c:pt idx="2">
                  <c:v>2024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8.6</c:v>
                </c:pt>
                <c:pt idx="1">
                  <c:v>8.9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 г.</a:t>
          </a:r>
        </a:p>
        <a:p>
          <a:r>
            <a:rPr lang="ru-RU" sz="1200" dirty="0" smtClean="0"/>
            <a:t>4,2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4,2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01.01.2024г.</a:t>
          </a:r>
        </a:p>
        <a:p>
          <a:r>
            <a:rPr lang="ru-RU" sz="1200" dirty="0" smtClean="0"/>
            <a:t>2,2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2,2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01.01.2023 г.</a:t>
          </a:r>
        </a:p>
        <a:p>
          <a:r>
            <a:rPr lang="ru-RU" sz="1200" dirty="0" smtClean="0"/>
            <a:t>4,2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4,2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01.01.2025г.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2022 год и плановый период 2023 и 2024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2022 год и на плановый период 2023-2024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 Президента Российской федерации от 7 мая 20от 7 мая 2018 г., № 204, от 21 июля 2020 г. № 474 «О национальных целях развития Российской Федерации на период 12 г., до 2030 года»</a:t>
          </a: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DF1CB669-C894-4A85-9C2A-ABFCE9E9A676}" type="pres">
      <dgm:prSet presAssocID="{34D78461-5A9C-404D-84EE-8AC3E5D626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5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D59DB389-3DB8-4CDB-83F0-2C425B60D512}" type="presParOf" srcId="{6DFA99A9-8653-4916-A7B7-90E71C5D0018}" destId="{DF1CB669-C894-4A85-9C2A-ABFCE9E9A6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400" dirty="0" smtClean="0"/>
            <a:t>Обеспечение сбалансированности и долгосрочной устойчивости бюджета округа</a:t>
          </a:r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Повышение качества финансового менеджмента в органах исполнительной власти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4364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детей -636</a:t>
          </a:r>
          <a:endParaRPr lang="ru-RU" dirty="0"/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обучающихся - 1803</a:t>
          </a:r>
          <a:endParaRPr lang="ru-RU" dirty="0"/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- 998</a:t>
          </a:r>
          <a:endParaRPr lang="ru-RU" dirty="0"/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01.01.2022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4,2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4,2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01.01.2024г.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2,2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2,2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01.01.2023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4,2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4,2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01.01.2025г.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10406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33769"/>
        <a:ext cx="8484700" cy="549000"/>
      </dsp:txXfrm>
    </dsp:sp>
    <dsp:sp modelId="{FB64594B-0B79-4EFC-A1F3-D6174DBFC536}">
      <dsp:nvSpPr>
        <dsp:cNvPr id="0" name=""/>
        <dsp:cNvSpPr/>
      </dsp:nvSpPr>
      <dsp:spPr>
        <a:xfrm>
          <a:off x="0" y="75854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788249"/>
        <a:ext cx="8484700" cy="549000"/>
      </dsp:txXfrm>
    </dsp:sp>
    <dsp:sp modelId="{302CB14D-9710-4F69-A820-80A6FC6D5761}">
      <dsp:nvSpPr>
        <dsp:cNvPr id="0" name=""/>
        <dsp:cNvSpPr/>
      </dsp:nvSpPr>
      <dsp:spPr>
        <a:xfrm>
          <a:off x="0" y="141302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2022 год и плановый период 2023 и 2024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442729"/>
        <a:ext cx="8484700" cy="549000"/>
      </dsp:txXfrm>
    </dsp:sp>
    <dsp:sp modelId="{EF1575FB-FE13-4AD3-9F13-1F57BEF80CEE}">
      <dsp:nvSpPr>
        <dsp:cNvPr id="0" name=""/>
        <dsp:cNvSpPr/>
      </dsp:nvSpPr>
      <dsp:spPr>
        <a:xfrm>
          <a:off x="0" y="206750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2022 год и на плановый период 2023-2024 годы</a:t>
          </a:r>
        </a:p>
      </dsp:txBody>
      <dsp:txXfrm>
        <a:off x="29700" y="2097209"/>
        <a:ext cx="8484700" cy="549000"/>
      </dsp:txXfrm>
    </dsp:sp>
    <dsp:sp modelId="{383E7995-E042-4FA0-B4BA-A15FC5FBEF54}">
      <dsp:nvSpPr>
        <dsp:cNvPr id="0" name=""/>
        <dsp:cNvSpPr/>
      </dsp:nvSpPr>
      <dsp:spPr>
        <a:xfrm>
          <a:off x="0" y="272198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9700" y="2751689"/>
        <a:ext cx="8484700" cy="549000"/>
      </dsp:txXfrm>
    </dsp:sp>
    <dsp:sp modelId="{DF1CB669-C894-4A85-9C2A-ABFCE9E9A676}">
      <dsp:nvSpPr>
        <dsp:cNvPr id="0" name=""/>
        <dsp:cNvSpPr/>
      </dsp:nvSpPr>
      <dsp:spPr>
        <a:xfrm>
          <a:off x="0" y="337646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 Президента Российской федерации от 7 мая 20от 7 мая 2018 г., № 204, от 21 июля 2020 г. № 474 «О национальных целях развития Российской Федерации на период 12 г., до 2030 года»</a:t>
          </a:r>
        </a:p>
      </dsp:txBody>
      <dsp:txXfrm>
        <a:off x="29700" y="3406169"/>
        <a:ext cx="8484700" cy="5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91421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сбалансированности и долгосрочной устойчивости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24967" y="0"/>
        <a:ext cx="3052417" cy="914216"/>
      </dsp:txXfrm>
    </dsp:sp>
    <dsp:sp modelId="{B435BFEE-D798-4E08-8925-71700F6C505D}">
      <dsp:nvSpPr>
        <dsp:cNvPr id="0" name=""/>
        <dsp:cNvSpPr/>
      </dsp:nvSpPr>
      <dsp:spPr>
        <a:xfrm>
          <a:off x="144472" y="94949"/>
          <a:ext cx="825246" cy="6037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1071439"/>
          <a:ext cx="4077385" cy="7494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финансового менеджмента в органах исполнительной власти</a:t>
          </a:r>
          <a:endParaRPr lang="ru-RU" sz="1400" kern="1200" dirty="0"/>
        </a:p>
      </dsp:txBody>
      <dsp:txXfrm>
        <a:off x="1024967" y="1071439"/>
        <a:ext cx="3052417" cy="749452"/>
      </dsp:txXfrm>
    </dsp:sp>
    <dsp:sp modelId="{A8283709-45D8-41E3-9DFB-68AEF3D6C4AD}">
      <dsp:nvSpPr>
        <dsp:cNvPr id="0" name=""/>
        <dsp:cNvSpPr/>
      </dsp:nvSpPr>
      <dsp:spPr>
        <a:xfrm>
          <a:off x="167016" y="1235430"/>
          <a:ext cx="639081" cy="469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2045695"/>
          <a:ext cx="4077385" cy="7838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24967" y="2045695"/>
        <a:ext cx="3052417" cy="783808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380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учреждения; количество детей -636</a:t>
          </a:r>
          <a:endParaRPr lang="ru-RU" sz="1300" kern="1200" dirty="0"/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63169" y="867123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учреждения; количество обучающихся - 1803</a:t>
          </a:r>
          <a:endParaRPr lang="ru-RU" sz="1300" kern="1200" dirty="0"/>
        </a:p>
      </dsp:txBody>
      <dsp:txXfrm>
        <a:off x="463169" y="867123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- 998</a:t>
          </a:r>
          <a:endParaRPr lang="ru-RU" sz="1300" kern="1200" dirty="0"/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13.02.2023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13.02.2023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18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51.jpeg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chart" Target="../charts/char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5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2.png"/><Relationship Id="rId9" Type="http://schemas.openxmlformats.org/officeDocument/2006/relationships/image" Target="../media/image7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3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4.jpeg"/><Relationship Id="rId9" Type="http://schemas.microsoft.com/office/2007/relationships/diagramDrawing" Target="../diagrams/drawing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8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8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image" Target="../media/image9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9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29.png"/><Relationship Id="rId10" Type="http://schemas.openxmlformats.org/officeDocument/2006/relationships/image" Target="../media/image100.jpeg"/><Relationship Id="rId4" Type="http://schemas.openxmlformats.org/officeDocument/2006/relationships/image" Target="../media/image2.png"/><Relationship Id="rId9" Type="http://schemas.openxmlformats.org/officeDocument/2006/relationships/image" Target="../media/image9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7" Type="http://schemas.openxmlformats.org/officeDocument/2006/relationships/hyperlink" Target="https://fin-tonsh.ru/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0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876" y="5477435"/>
            <a:ext cx="7124700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Тоншаевского муниципального округа </a:t>
            </a:r>
          </a:p>
          <a:p>
            <a:pPr hangingPunct="0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16 декабря 2021 года № 194 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2022 год и на плановый период 2023 и 2024 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248027" y="387016"/>
            <a:ext cx="5076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семейного бюджета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52473" y="2071891"/>
            <a:ext cx="14097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11" y="1928329"/>
            <a:ext cx="974842" cy="904976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466566" y="1760575"/>
            <a:ext cx="1583960" cy="1133475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Семейные доходы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336" y="1601044"/>
            <a:ext cx="876878" cy="766772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82" y="2453613"/>
            <a:ext cx="770783" cy="74666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467798" y="1737732"/>
            <a:ext cx="12132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8594052" y="2612264"/>
            <a:ext cx="158472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2238" y="3928308"/>
            <a:ext cx="1764220" cy="1197769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Семейные расходы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735388" y="3528261"/>
            <a:ext cx="142994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701" y="3249331"/>
            <a:ext cx="834028" cy="888350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1825110" y="4227170"/>
            <a:ext cx="153947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39" y="4145875"/>
            <a:ext cx="843592" cy="82743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2594850" y="5350369"/>
            <a:ext cx="18573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Налоги, страхование,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образование,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29" y="4929600"/>
            <a:ext cx="777634" cy="836267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314" y="5089779"/>
            <a:ext cx="803802" cy="877768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177214" y="5300663"/>
            <a:ext cx="17883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795" y="3419905"/>
            <a:ext cx="868370" cy="851950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8324852" y="3655219"/>
            <a:ext cx="140374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61" y="4305485"/>
            <a:ext cx="680781" cy="812391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8926117" y="4339829"/>
            <a:ext cx="140374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100138" y="2380817"/>
            <a:ext cx="3155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055321" y="2051245"/>
            <a:ext cx="227409" cy="57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030751" y="2598468"/>
            <a:ext cx="392906" cy="115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073614" y="3995561"/>
            <a:ext cx="307181" cy="125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282412" y="4593882"/>
            <a:ext cx="962025" cy="117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008094" y="4950668"/>
            <a:ext cx="274636" cy="331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51729" y="3693506"/>
            <a:ext cx="808873" cy="41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310524" y="4515711"/>
            <a:ext cx="1044179" cy="44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240251" y="4970018"/>
            <a:ext cx="409575" cy="200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339" y="279187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548" y="879442"/>
            <a:ext cx="947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Семейный бюджет –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доходы и расходы семьи за определенный период времени (неделя, месяц, год)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9835" y="3720583"/>
            <a:ext cx="2259106" cy="19361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900" dirty="0"/>
              <a:t>– </a:t>
            </a:r>
            <a:r>
              <a:rPr lang="ru-RU" sz="1200" dirty="0"/>
              <a:t>федеральные налоги и сборы. Их перечень и ставки определяются налоговым законодательством РФ, а пропорции распределения между бюджетами разных уровней бюджетным законодательством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8310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8322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41517928"/>
              </p:ext>
            </p:extLst>
          </p:nvPr>
        </p:nvGraphicFramePr>
        <p:xfrm>
          <a:off x="2123900" y="1064825"/>
          <a:ext cx="8544100" cy="408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621078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решение Совета депутатов Тоншаевского муниципального округа от 16 декабря 2021 года № 194 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на 2022 год и на плановый период 2023 и 2024 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2022 год и на плановый период 2023 и 2024 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36176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Повышение эффективности и оптимизация бюджетных расходов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/>
              <a:t>Реализация </a:t>
            </a:r>
            <a:r>
              <a:rPr lang="ru-RU" sz="1400" dirty="0" smtClean="0"/>
              <a:t>принципов                     </a:t>
            </a:r>
            <a:r>
              <a:rPr lang="ru-RU" sz="1400" dirty="0"/>
              <a:t>открытости и </a:t>
            </a:r>
            <a:r>
              <a:rPr lang="ru-RU" sz="1400" dirty="0" smtClean="0"/>
              <a:t>прозрачности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управления </a:t>
            </a:r>
            <a:r>
              <a:rPr lang="ru-RU" sz="1400" dirty="0"/>
              <a:t>финансами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3074379"/>
            <a:ext cx="4094560" cy="759310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    Повышение качества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оказываемых услуг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Развития </a:t>
            </a:r>
            <a:r>
              <a:rPr lang="ru-RU" sz="1400" dirty="0"/>
              <a:t>и </a:t>
            </a:r>
            <a:r>
              <a:rPr lang="ru-RU" sz="1400" dirty="0" smtClean="0"/>
              <a:t>совершенствование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</a:t>
            </a:r>
            <a:r>
              <a:rPr lang="ru-RU" sz="1400" dirty="0"/>
              <a:t>системы финансового контроля и </a:t>
            </a:r>
            <a:endParaRPr lang="ru-RU" sz="14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контроля в сфере закупок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Безусловное исполнение всех </a:t>
            </a:r>
            <a:endParaRPr lang="ru-RU" sz="14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принятых </a:t>
            </a:r>
            <a:r>
              <a:rPr lang="ru-RU" sz="1400" dirty="0"/>
              <a:t>обязательств</a:t>
            </a:r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100000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90" y="3116751"/>
            <a:ext cx="2338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485649" y="4986456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50" y="5042773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41512" y="590423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602306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173710" y="3222244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235" y="3258250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76526" y="5811897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788" y="6057592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76526" y="3947748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26" y="4073207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67884" y="4821129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183526" y="4880485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5475190" y="4039332"/>
            <a:ext cx="2126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0600</a:t>
            </a:r>
          </a:p>
          <a:p>
            <a:r>
              <a:rPr lang="ru-RU" sz="1200" dirty="0" smtClean="0">
                <a:latin typeface="Times New Roman" pitchFamily="18" charset="0"/>
              </a:rPr>
              <a:t>ОХРАНА ОКРУЖАЮЩЕЙ СРЕДЫ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59396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307" y="4083883"/>
            <a:ext cx="587155" cy="5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Муниципальная программа сформирована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2022-2024г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83597"/>
              </p:ext>
            </p:extLst>
          </p:nvPr>
        </p:nvGraphicFramePr>
        <p:xfrm>
          <a:off x="1378370" y="1241996"/>
          <a:ext cx="9316524" cy="46504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18189</a:t>
                      </a: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23075,1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24487,3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26103,5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27825,3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29662,2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357,7</a:t>
                      </a:r>
                    </a:p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01457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065912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2395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181146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99822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756287"/>
              </p:ext>
            </p:extLst>
          </p:nvPr>
        </p:nvGraphicFramePr>
        <p:xfrm>
          <a:off x="6701059" y="4262117"/>
          <a:ext cx="3849624" cy="220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629734"/>
              </p:ext>
            </p:extLst>
          </p:nvPr>
        </p:nvGraphicFramePr>
        <p:xfrm>
          <a:off x="6701059" y="1671066"/>
          <a:ext cx="3849624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2534"/>
              </p:ext>
            </p:extLst>
          </p:nvPr>
        </p:nvGraphicFramePr>
        <p:xfrm>
          <a:off x="2022214" y="1470581"/>
          <a:ext cx="8969439" cy="479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" name="Лист" r:id="rId5" imgW="8724900" imgH="4248150" progId="Excel.Sheet.8">
                  <p:embed/>
                </p:oleObj>
              </mc:Choice>
              <mc:Fallback>
                <p:oleObj name="Лист" r:id="rId5" imgW="8724900" imgH="42481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214" y="1470581"/>
                        <a:ext cx="8969439" cy="47982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1655271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102658" y="1655272"/>
            <a:ext cx="6391835" cy="39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3,06 % 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17,81 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500385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02649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953674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886120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2021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2022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2021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года к 2021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768229,1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590686,8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912821,9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680902,8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+354027,3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219885,8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226617,3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231323,9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244446,2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258212,6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+4706,6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548343,3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364069,5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713390,2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668375,7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422690,2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+349320,7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762679,3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584686,8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910821,9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678702,8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+360027,3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+5549,8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+6000,0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2022-2024 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51319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912821,9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680902,8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231323,9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244446,2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258212,6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14269,4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13523,7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713390,2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668375,7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422690,2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178398,6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157256,7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160199,9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534991,6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511119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262490,3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779058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6774741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5833544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2022-2024 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20882"/>
              </p:ext>
            </p:extLst>
          </p:nvPr>
        </p:nvGraphicFramePr>
        <p:xfrm>
          <a:off x="1366886" y="1578259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2020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219885,8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226617,3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231323,9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244446,2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258212,6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207763,8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218864,3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222680,2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235582,7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249108,1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170448,8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181743,2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182744,2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194780,9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207611,0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14269,4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12784,4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13975,1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15037,2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2022-2024 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12668"/>
              </p:ext>
            </p:extLst>
          </p:nvPr>
        </p:nvGraphicFramePr>
        <p:xfrm>
          <a:off x="1828800" y="1725106"/>
          <a:ext cx="922884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57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419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507916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08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2020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3865,5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22582"/>
              </p:ext>
            </p:extLst>
          </p:nvPr>
        </p:nvGraphicFramePr>
        <p:xfrm>
          <a:off x="1574276" y="1792433"/>
          <a:ext cx="8927184" cy="3697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091143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22379"/>
              </p:ext>
            </p:extLst>
          </p:nvPr>
        </p:nvGraphicFramePr>
        <p:xfrm>
          <a:off x="1140642" y="1353146"/>
          <a:ext cx="10378914" cy="44881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0885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57315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решения от 17 декабря 2020 г. №58; от 26 августа 2021 г. №161)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г. № 45)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187365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132851,1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132086,2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178398,6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157256,7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160199,9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163787,1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33434,0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308538,6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282105,4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31547,9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241609,5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198549,3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226327,6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228770,4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230532,2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9725,1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2022-2024 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области на 2018-2022 годы</a:t>
            </a:r>
            <a:r>
              <a:rPr lang="en-US" sz="1600" dirty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2022-2024 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228952"/>
              </p:ext>
            </p:extLst>
          </p:nvPr>
        </p:nvGraphicFramePr>
        <p:xfrm>
          <a:off x="1364361" y="799178"/>
          <a:ext cx="10397546" cy="52003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9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92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15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2020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2021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2021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2022 к 2021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78897,1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78007,5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78730,6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64127,3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36358,4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55257,7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159275,4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289048,7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261793,0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1755157"/>
                  </a:ext>
                </a:extLst>
              </a:tr>
              <a:tr h="220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347623,5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324850,4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367736,7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368349,4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78626,5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79809,7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79809,7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836347536"/>
                  </a:ext>
                </a:extLst>
              </a:tr>
              <a:tr h="26687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762679,3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360027,3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910821,9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678702,8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2022 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42,1%; жилищно-коммунальное хозяйство – 30,6%; культура и кинематография – 8,2%; общегосударственные вопросы -9,7%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4330"/>
              </p:ext>
            </p:extLst>
          </p:nvPr>
        </p:nvGraphicFramePr>
        <p:xfrm>
          <a:off x="1551406" y="4369249"/>
          <a:ext cx="9318659" cy="18200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347623,5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324850,4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398044,8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367736,7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368349,4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78626,5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77863,5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79809,7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79809,7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25237,5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24200</a:t>
                      </a:r>
                    </a:p>
                    <a:p>
                      <a:pPr algn="ctr" fontAlgn="ctr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5112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410514"/>
              </p:ext>
            </p:extLst>
          </p:nvPr>
        </p:nvGraphicFramePr>
        <p:xfrm>
          <a:off x="961139" y="782551"/>
          <a:ext cx="10883151" cy="59293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1165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329982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3030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2022 к 2021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54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78897,1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76417,7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92025,3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78730,6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7777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7036,8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11332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10735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36111,8</a:t>
                      </a:r>
                    </a:p>
                    <a:p>
                      <a:pPr algn="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34318,9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33311,5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54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8957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9521,7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254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624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27770,1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26160,0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32874,3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28935,0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30666,4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37094"/>
              </p:ext>
            </p:extLst>
          </p:nvPr>
        </p:nvGraphicFramePr>
        <p:xfrm>
          <a:off x="1039905" y="797856"/>
          <a:ext cx="10754828" cy="59638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681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596198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7520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2022 к 2021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13817,9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6815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64127,3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36358,4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47061,2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68095,0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42196,5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14114,2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29549,1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40367,2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2471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10350,9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-1363,0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159275,4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27255,7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289048,7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261793,0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285823,2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38261,7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96241231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116336,7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258403,6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255740,1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257246,0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27705345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187,27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9628324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21787,3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24564,5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25065,3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45541667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9980013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317196"/>
              </p:ext>
            </p:extLst>
          </p:nvPr>
        </p:nvGraphicFramePr>
        <p:xfrm>
          <a:off x="893569" y="923366"/>
          <a:ext cx="10952534" cy="54635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9121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1194966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26511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07212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7677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2022 к 2021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476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347623,5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324850,4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398044,8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73194,4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367736,9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368349,5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112414,3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103638,4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112813,7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114521,3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114521,3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189712,8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172580,3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204411,1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206702,8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207315,4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3476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16056,4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15116,1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33417,6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77540945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2518476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25587,7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78626,5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77863,5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-763,0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79809,7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79809,7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56562,2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54023,9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56224,7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58170,9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58170,9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21042,8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-2893,4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62811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15898,9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25237,5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12993,2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12989,4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2344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02362"/>
              </p:ext>
            </p:extLst>
          </p:nvPr>
        </p:nvGraphicFramePr>
        <p:xfrm>
          <a:off x="851647" y="1008525"/>
          <a:ext cx="10667998" cy="42372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107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918471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2021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2022 к 2021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3" y="5555663"/>
            <a:ext cx="10821002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2021 года приведены в соответствии с первоначальной редакцией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24.12.2020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2022 и 2023 годов»</a:t>
            </a:r>
          </a:p>
          <a:p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2022-2024г 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659" y="521953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8579"/>
              </p:ext>
            </p:extLst>
          </p:nvPr>
        </p:nvGraphicFramePr>
        <p:xfrm>
          <a:off x="1366462" y="1187613"/>
          <a:ext cx="9935110" cy="508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3" name="Лист" r:id="rId7" imgW="8296275" imgH="5905500" progId="Excel.Sheet.8">
                  <p:embed/>
                </p:oleObj>
              </mc:Choice>
              <mc:Fallback>
                <p:oleObj name="Лист" r:id="rId7" imgW="8296275" imgH="590550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462" y="1187613"/>
                        <a:ext cx="9935110" cy="50898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71613"/>
              </p:ext>
            </p:extLst>
          </p:nvPr>
        </p:nvGraphicFramePr>
        <p:xfrm>
          <a:off x="1415855" y="4638644"/>
          <a:ext cx="2887039" cy="184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99" name="Worksheet" r:id="rId5" imgW="2800350" imgH="2238451" progId="Excel.Sheet.8">
                  <p:embed/>
                </p:oleObj>
              </mc:Choice>
              <mc:Fallback>
                <p:oleObj name="Worksheet" r:id="rId5" imgW="2800350" imgH="2238451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855" y="4638644"/>
                        <a:ext cx="2887039" cy="1844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07042"/>
              </p:ext>
            </p:extLst>
          </p:nvPr>
        </p:nvGraphicFramePr>
        <p:xfrm>
          <a:off x="4992688" y="4624388"/>
          <a:ext cx="2668587" cy="185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0" name="Лист" r:id="rId7" imgW="2981325" imgH="2162175" progId="Excel.Sheet.8">
                  <p:embed/>
                </p:oleObj>
              </mc:Choice>
              <mc:Fallback>
                <p:oleObj name="Лист" r:id="rId7" imgW="2981325" imgH="2162175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4624388"/>
                        <a:ext cx="2668587" cy="1858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899010"/>
              </p:ext>
            </p:extLst>
          </p:nvPr>
        </p:nvGraphicFramePr>
        <p:xfrm>
          <a:off x="8668789" y="4638731"/>
          <a:ext cx="2920460" cy="18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1" name="Worksheet" r:id="rId9" imgW="3409950" imgH="2219350" progId="Excel.Sheet.8">
                  <p:embed/>
                </p:oleObj>
              </mc:Choice>
              <mc:Fallback>
                <p:oleObj name="Worksheet" r:id="rId9" imgW="3409950" imgH="22193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789" y="4638731"/>
                        <a:ext cx="2920460" cy="1844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380904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363036,7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115786,5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17368,0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6724,1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5402,6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12389,9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391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7487,8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242203,5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997643"/>
              </p:ext>
            </p:extLst>
          </p:nvPr>
        </p:nvGraphicFramePr>
        <p:xfrm>
          <a:off x="1562101" y="1098460"/>
          <a:ext cx="8774131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6967,9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многодетных семей земельными участками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441155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1682,8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8819,8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2364,4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745,8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88063"/>
              </p:ext>
            </p:extLst>
          </p:nvPr>
        </p:nvGraphicFramePr>
        <p:xfrm>
          <a:off x="1479478" y="979832"/>
          <a:ext cx="10387173" cy="52387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9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03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5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762679,3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584686,8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910821,9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678702,8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612791,6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466401,6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795821,8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773888,8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532266,0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344385,1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323988,0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363036,7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367035,9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367648,5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83173,8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83377,5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115786,5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16591,2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7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14170,2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364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3" y="4335910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05" y="2177863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33" y="3227126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5322769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211372"/>
              </p:ext>
            </p:extLst>
          </p:nvPr>
        </p:nvGraphicFramePr>
        <p:xfrm>
          <a:off x="1571945" y="1114226"/>
          <a:ext cx="10048129" cy="5477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2023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12775,7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116281,9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93 раза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256698,8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70" y="2599649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70" y="1795127"/>
            <a:ext cx="103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7" y="4154686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5" y="3509016"/>
            <a:ext cx="995363" cy="5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6" y="5190542"/>
            <a:ext cx="995363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2021-2024 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08497"/>
              </p:ext>
            </p:extLst>
          </p:nvPr>
        </p:nvGraphicFramePr>
        <p:xfrm>
          <a:off x="1047011" y="834400"/>
          <a:ext cx="10994303" cy="5909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8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8" y="2236259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77" y="1372492"/>
            <a:ext cx="1009650" cy="6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2" y="3289455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9" y="4496242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3" y="5715413"/>
            <a:ext cx="927497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2021-2024 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0270"/>
              </p:ext>
            </p:extLst>
          </p:nvPr>
        </p:nvGraphicFramePr>
        <p:xfrm>
          <a:off x="1684962" y="723988"/>
          <a:ext cx="10181689" cy="599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7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29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1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7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149887,7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118285,2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153273,5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141314,4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150818,1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44" y="1687030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9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09" y="3076767"/>
            <a:ext cx="1054894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61" y="4059243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67" y="5250289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6995"/>
              </p:ext>
            </p:extLst>
          </p:nvPr>
        </p:nvGraphicFramePr>
        <p:xfrm>
          <a:off x="5938462" y="2894057"/>
          <a:ext cx="5691883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363036,7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367648,5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62591601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15" y="522400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07217"/>
              </p:ext>
            </p:extLst>
          </p:nvPr>
        </p:nvGraphicFramePr>
        <p:xfrm>
          <a:off x="1345914" y="1428109"/>
          <a:ext cx="9904288" cy="46232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86654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5349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304639,8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280347,3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318847,4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322846,6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323459,2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7695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18053,0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12385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5349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5349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62" y="187437"/>
            <a:ext cx="9195371" cy="82970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058" y="3326387"/>
            <a:ext cx="2991971" cy="28007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переданных государственных полномочий органов местного самоуправления в области образования – 186,8 млн. руб.,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дошкольных организациях – 63,8 млн. руб.,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общеобразовательных организациях – 123,0 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9340" y="3810081"/>
            <a:ext cx="3012143" cy="18158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казенных учреждений и предоставление субсидий на выполнение муниципальных заданий по оказанию муниципальных услуг (выполнение работ) -144,1 млн.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16770204"/>
              </p:ext>
            </p:extLst>
          </p:nvPr>
        </p:nvGraphicFramePr>
        <p:xfrm>
          <a:off x="1541124" y="934949"/>
          <a:ext cx="7787811" cy="212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04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38466"/>
              </p:ext>
            </p:extLst>
          </p:nvPr>
        </p:nvGraphicFramePr>
        <p:xfrm>
          <a:off x="1360558" y="1136365"/>
          <a:ext cx="10156772" cy="5356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86566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812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81260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013432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892786">
                  <a:extLst>
                    <a:ext uri="{9D8B030D-6E8A-4147-A177-3AD203B41FA5}">
                      <a16:colId xmlns:a16="http://schemas.microsoft.com/office/drawing/2014/main" val="2342812034"/>
                    </a:ext>
                  </a:extLst>
                </a:gridCol>
                <a:gridCol w="941045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960423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</a:tblGrid>
              <a:tr h="5168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743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1196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 (удельный вес численности детей, получающих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услуги дополнительного образования, в общей численности детей в возрасте 5-18 лет)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969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 в возрасте от 12 до 18 лет, охваченных программами дополнительного образования патриотической направленности (в том числе военно-прикладного характера)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16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16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16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91029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8" y="2130651"/>
            <a:ext cx="9298109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06195"/>
              </p:ext>
            </p:extLst>
          </p:nvPr>
        </p:nvGraphicFramePr>
        <p:xfrm>
          <a:off x="6298056" y="3864636"/>
          <a:ext cx="5804900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83377,5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115786,5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83425,3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83425,3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4" descr="https://ds04.infourok.ru/uploads/ex/0165/0014e8f4-daca0e85/hello_html_2c5afef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547" y="1512239"/>
            <a:ext cx="1875235" cy="162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9660582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Тоншаевского муниципального округа,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04591"/>
              </p:ext>
            </p:extLst>
          </p:nvPr>
        </p:nvGraphicFramePr>
        <p:xfrm>
          <a:off x="1869895" y="1248191"/>
          <a:ext cx="9585790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21525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69398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16976,0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34074,0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32951,5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34897,6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34897,6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37922,9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возрождение и развитие народно-художественных промыслов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3868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21042,8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322586"/>
              </p:ext>
            </p:extLst>
          </p:nvPr>
        </p:nvGraphicFramePr>
        <p:xfrm>
          <a:off x="924674" y="1304818"/>
          <a:ext cx="10777592" cy="50390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5541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6802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087168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233516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024448">
                  <a:extLst>
                    <a:ext uri="{9D8B030D-6E8A-4147-A177-3AD203B41FA5}">
                      <a16:colId xmlns:a16="http://schemas.microsoft.com/office/drawing/2014/main" val="2444121901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986250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12672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платных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44630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33999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34004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34009</a:t>
                      </a: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решением 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202977"/>
            <a:ext cx="9513775" cy="129548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969538"/>
              </p:ext>
            </p:extLst>
          </p:nvPr>
        </p:nvGraphicFramePr>
        <p:xfrm>
          <a:off x="5476128" y="3223514"/>
          <a:ext cx="629805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16591,2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5575646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96909"/>
              </p:ext>
            </p:extLst>
          </p:nvPr>
        </p:nvGraphicFramePr>
        <p:xfrm>
          <a:off x="2260314" y="1286804"/>
          <a:ext cx="8344119" cy="42443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9632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142716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219753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01482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950123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129876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10537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2946,2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28589208"/>
                  </a:ext>
                </a:extLst>
              </a:tr>
              <a:tr h="9863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5311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784374"/>
              </p:ext>
            </p:extLst>
          </p:nvPr>
        </p:nvGraphicFramePr>
        <p:xfrm>
          <a:off x="1224839" y="1146747"/>
          <a:ext cx="10489914" cy="55747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08278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335708">
                  <a:extLst>
                    <a:ext uri="{9D8B030D-6E8A-4147-A177-3AD203B41FA5}">
                      <a16:colId xmlns:a16="http://schemas.microsoft.com/office/drawing/2014/main" val="865266725"/>
                    </a:ext>
                  </a:extLst>
                </a:gridCol>
                <a:gridCol w="1220561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209047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324193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36324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130151,6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136657,5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143490,4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150664,9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45" y="453383"/>
            <a:ext cx="10458998" cy="1160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19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130" y="1614154"/>
            <a:ext cx="9832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архитектуры и строительства,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отдел экономики, прогнозирования, охраны труда, развития потребительского рынка и услуг.</a:t>
            </a:r>
          </a:p>
          <a:p>
            <a:pPr algn="just"/>
            <a:endParaRPr lang="ru-RU" alt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130" y="2125619"/>
            <a:ext cx="10120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и комфортным жильем граждан, проживающих на территории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67532"/>
              </p:ext>
            </p:extLst>
          </p:nvPr>
        </p:nvGraphicFramePr>
        <p:xfrm>
          <a:off x="5393933" y="2895261"/>
          <a:ext cx="6400798" cy="10871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7575">
                  <a:extLst>
                    <a:ext uri="{9D8B030D-6E8A-4147-A177-3AD203B41FA5}">
                      <a16:colId xmlns:a16="http://schemas.microsoft.com/office/drawing/2014/main" val="816516941"/>
                    </a:ext>
                  </a:extLst>
                </a:gridCol>
                <a:gridCol w="955460">
                  <a:extLst>
                    <a:ext uri="{9D8B030D-6E8A-4147-A177-3AD203B41FA5}">
                      <a16:colId xmlns:a16="http://schemas.microsoft.com/office/drawing/2014/main" val="1988676797"/>
                    </a:ext>
                  </a:extLst>
                </a:gridCol>
                <a:gridCol w="913464">
                  <a:extLst>
                    <a:ext uri="{9D8B030D-6E8A-4147-A177-3AD203B41FA5}">
                      <a16:colId xmlns:a16="http://schemas.microsoft.com/office/drawing/2014/main" val="124034589"/>
                    </a:ext>
                  </a:extLst>
                </a:gridCol>
                <a:gridCol w="986959">
                  <a:extLst>
                    <a:ext uri="{9D8B030D-6E8A-4147-A177-3AD203B41FA5}">
                      <a16:colId xmlns:a16="http://schemas.microsoft.com/office/drawing/2014/main" val="2235909094"/>
                    </a:ext>
                  </a:extLst>
                </a:gridCol>
                <a:gridCol w="837340">
                  <a:extLst>
                    <a:ext uri="{9D8B030D-6E8A-4147-A177-3AD203B41FA5}">
                      <a16:colId xmlns:a16="http://schemas.microsoft.com/office/drawing/2014/main" val="3242273017"/>
                    </a:ext>
                  </a:extLst>
                </a:gridCol>
              </a:tblGrid>
              <a:tr h="53092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81142"/>
                  </a:ext>
                </a:extLst>
              </a:tr>
              <a:tr h="445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2602,7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242203,5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256598,8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2821,6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35188042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25939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35130" y="2774925"/>
            <a:ext cx="3958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семьи нуждающиеся в улучшении жилищных условий;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 проживающие в жилищном фонде, признанном аварийным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755" y="4253824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4537455"/>
              </p:ext>
            </p:extLst>
          </p:nvPr>
        </p:nvGraphicFramePr>
        <p:xfrm>
          <a:off x="1760755" y="4865195"/>
          <a:ext cx="7721521" cy="18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72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99" y="168169"/>
            <a:ext cx="10541191" cy="6643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граждан Тоншаевского муниципального округа Нижегородской области достойным и комфортным жильем»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36791"/>
              </p:ext>
            </p:extLst>
          </p:nvPr>
        </p:nvGraphicFramePr>
        <p:xfrm>
          <a:off x="1587452" y="843182"/>
          <a:ext cx="10037756" cy="2712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78697">
                  <a:extLst>
                    <a:ext uri="{9D8B030D-6E8A-4147-A177-3AD203B41FA5}">
                      <a16:colId xmlns:a16="http://schemas.microsoft.com/office/drawing/2014/main" val="2346494867"/>
                    </a:ext>
                  </a:extLst>
                </a:gridCol>
                <a:gridCol w="1205737">
                  <a:extLst>
                    <a:ext uri="{9D8B030D-6E8A-4147-A177-3AD203B41FA5}">
                      <a16:colId xmlns:a16="http://schemas.microsoft.com/office/drawing/2014/main" val="4121971306"/>
                    </a:ext>
                  </a:extLst>
                </a:gridCol>
                <a:gridCol w="1205736">
                  <a:extLst>
                    <a:ext uri="{9D8B030D-6E8A-4147-A177-3AD203B41FA5}">
                      <a16:colId xmlns:a16="http://schemas.microsoft.com/office/drawing/2014/main" val="2397424766"/>
                    </a:ext>
                  </a:extLst>
                </a:gridCol>
                <a:gridCol w="1156584">
                  <a:extLst>
                    <a:ext uri="{9D8B030D-6E8A-4147-A177-3AD203B41FA5}">
                      <a16:colId xmlns:a16="http://schemas.microsoft.com/office/drawing/2014/main" val="1297535806"/>
                    </a:ext>
                  </a:extLst>
                </a:gridCol>
                <a:gridCol w="1129515">
                  <a:extLst>
                    <a:ext uri="{9D8B030D-6E8A-4147-A177-3AD203B41FA5}">
                      <a16:colId xmlns:a16="http://schemas.microsoft.com/office/drawing/2014/main" val="2833254974"/>
                    </a:ext>
                  </a:extLst>
                </a:gridCol>
                <a:gridCol w="1214761">
                  <a:extLst>
                    <a:ext uri="{9D8B030D-6E8A-4147-A177-3AD203B41FA5}">
                      <a16:colId xmlns:a16="http://schemas.microsoft.com/office/drawing/2014/main" val="3029061963"/>
                    </a:ext>
                  </a:extLst>
                </a:gridCol>
                <a:gridCol w="1246726">
                  <a:extLst>
                    <a:ext uri="{9D8B030D-6E8A-4147-A177-3AD203B41FA5}">
                      <a16:colId xmlns:a16="http://schemas.microsoft.com/office/drawing/2014/main" val="1684690997"/>
                    </a:ext>
                  </a:extLst>
                </a:gridCol>
              </a:tblGrid>
              <a:tr h="50600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2021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413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8221864"/>
                  </a:ext>
                </a:extLst>
              </a:tr>
              <a:tr h="84273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Переселение граждан Тоншаевского муниципального округа из аварийного жилищного фонда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115352,4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241684,7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233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255707,4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3150138"/>
                  </a:ext>
                </a:extLst>
              </a:tr>
              <a:tr h="5060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Ипотечное жилищное кредитование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1305357"/>
                  </a:ext>
                </a:extLst>
              </a:tr>
            </a:tbl>
          </a:graphicData>
        </a:graphic>
      </p:graphicFrame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17" y="13441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72135" y="3889759"/>
            <a:ext cx="10274063" cy="3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948477"/>
              </p:ext>
            </p:extLst>
          </p:nvPr>
        </p:nvGraphicFramePr>
        <p:xfrm>
          <a:off x="1572135" y="4388145"/>
          <a:ext cx="10037756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84894">
                  <a:extLst>
                    <a:ext uri="{9D8B030D-6E8A-4147-A177-3AD203B41FA5}">
                      <a16:colId xmlns:a16="http://schemas.microsoft.com/office/drawing/2014/main" val="1441886682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1068019571"/>
                    </a:ext>
                  </a:extLst>
                </a:gridCol>
                <a:gridCol w="1202076">
                  <a:extLst>
                    <a:ext uri="{9D8B030D-6E8A-4147-A177-3AD203B41FA5}">
                      <a16:colId xmlns:a16="http://schemas.microsoft.com/office/drawing/2014/main" val="3241370271"/>
                    </a:ext>
                  </a:extLst>
                </a:gridCol>
                <a:gridCol w="1191803">
                  <a:extLst>
                    <a:ext uri="{9D8B030D-6E8A-4147-A177-3AD203B41FA5}">
                      <a16:colId xmlns:a16="http://schemas.microsoft.com/office/drawing/2014/main" val="1146687464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908864289"/>
                    </a:ext>
                  </a:extLst>
                </a:gridCol>
                <a:gridCol w="1006867">
                  <a:extLst>
                    <a:ext uri="{9D8B030D-6E8A-4147-A177-3AD203B41FA5}">
                      <a16:colId xmlns:a16="http://schemas.microsoft.com/office/drawing/2014/main" val="396472913"/>
                    </a:ext>
                  </a:extLst>
                </a:gridCol>
                <a:gridCol w="976044">
                  <a:extLst>
                    <a:ext uri="{9D8B030D-6E8A-4147-A177-3AD203B41FA5}">
                      <a16:colId xmlns:a16="http://schemas.microsoft.com/office/drawing/2014/main" val="67828422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1227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жителей, планируемых к переселению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6916084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расселяемых жилых помещений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9990292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Расселяемая площадь жилых помещений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7266155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03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21305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540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14,3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13,5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12,8 млн.рублей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540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14,3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13,5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12,8 млн.рублей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013734" y="194406"/>
            <a:ext cx="8856324" cy="77771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бюджете Тоншаевского муниципального округа на 2022 – 2024 годы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246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934" y="50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673713" y="1058418"/>
            <a:ext cx="5001768" cy="130463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«Жилье и городская среда»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– 248,6 млн. рублей</a:t>
            </a: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– 261,2 млн. рублей</a:t>
            </a: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-      7,9 млн. рублей</a:t>
            </a:r>
          </a:p>
        </p:txBody>
      </p:sp>
      <p:pic>
        <p:nvPicPr>
          <p:cNvPr id="93186" name="Picture 2" descr="http://manturovo.org/i/u/02c71c7ee44a7a1bba83584b1393901f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25" y="1058418"/>
            <a:ext cx="2788920" cy="105155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188" name="AutoShape 4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velizh.admin-smolensk.ru/files/930/c1f40f2fc0051907e417d36ab482a038_xl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81341"/>
              </p:ext>
            </p:extLst>
          </p:nvPr>
        </p:nvGraphicFramePr>
        <p:xfrm>
          <a:off x="998933" y="2527444"/>
          <a:ext cx="10621138" cy="3797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26854">
                  <a:extLst>
                    <a:ext uri="{9D8B030D-6E8A-4147-A177-3AD203B41FA5}">
                      <a16:colId xmlns:a16="http://schemas.microsoft.com/office/drawing/2014/main" val="1160729502"/>
                    </a:ext>
                  </a:extLst>
                </a:gridCol>
                <a:gridCol w="952388">
                  <a:extLst>
                    <a:ext uri="{9D8B030D-6E8A-4147-A177-3AD203B41FA5}">
                      <a16:colId xmlns:a16="http://schemas.microsoft.com/office/drawing/2014/main" val="289503051"/>
                    </a:ext>
                  </a:extLst>
                </a:gridCol>
                <a:gridCol w="2671281">
                  <a:extLst>
                    <a:ext uri="{9D8B030D-6E8A-4147-A177-3AD203B41FA5}">
                      <a16:colId xmlns:a16="http://schemas.microsoft.com/office/drawing/2014/main" val="1061104133"/>
                    </a:ext>
                  </a:extLst>
                </a:gridCol>
                <a:gridCol w="1376737">
                  <a:extLst>
                    <a:ext uri="{9D8B030D-6E8A-4147-A177-3AD203B41FA5}">
                      <a16:colId xmlns:a16="http://schemas.microsoft.com/office/drawing/2014/main" val="12290535"/>
                    </a:ext>
                  </a:extLst>
                </a:gridCol>
                <a:gridCol w="1243173">
                  <a:extLst>
                    <a:ext uri="{9D8B030D-6E8A-4147-A177-3AD203B41FA5}">
                      <a16:colId xmlns:a16="http://schemas.microsoft.com/office/drawing/2014/main" val="47825607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705185223"/>
                    </a:ext>
                  </a:extLst>
                </a:gridCol>
              </a:tblGrid>
              <a:tr h="3403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95363"/>
                  </a:ext>
                </a:extLst>
              </a:tr>
              <a:tr h="15500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государственной корпорации _Фонда содействия реформирования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жилищно-коммунального хозяйства (4 этап)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3241"/>
                  </a:ext>
                </a:extLst>
              </a:tr>
              <a:tr h="1038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фонда, 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69194"/>
                  </a:ext>
                </a:extLst>
              </a:tr>
              <a:tr h="8354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мест и мест массового отдыха населения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 Пижма, 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18297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 noGrp="1"/>
          </p:cNvSpPr>
          <p:nvPr>
            <p:ph idx="1"/>
          </p:nvPr>
        </p:nvSpPr>
        <p:spPr bwMode="auto">
          <a:xfrm>
            <a:off x="760288" y="1376738"/>
            <a:ext cx="4726804" cy="146920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 charset="0"/>
              <a:buChar char="•"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</a:p>
          <a:p>
            <a:pPr marL="0" indent="0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«Культура»</a:t>
            </a:r>
          </a:p>
          <a:p>
            <a:pPr marL="171450" indent="-171450"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 charset="0"/>
              <a:buChar char="•"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4913" indent="-171450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 год – 34,3 млн. рублей</a:t>
            </a:r>
          </a:p>
          <a:p>
            <a:pPr marL="1204913" indent="-171450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–  0,0 млн. рублей</a:t>
            </a:r>
          </a:p>
          <a:p>
            <a:pPr marL="1204913" indent="-171450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-   0,0 млн. рублей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300" y="1376738"/>
            <a:ext cx="2130552" cy="12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67143"/>
              </p:ext>
            </p:extLst>
          </p:nvPr>
        </p:nvGraphicFramePr>
        <p:xfrm>
          <a:off x="1069447" y="3274942"/>
          <a:ext cx="10191405" cy="1737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7423">
                  <a:extLst>
                    <a:ext uri="{9D8B030D-6E8A-4147-A177-3AD203B41FA5}">
                      <a16:colId xmlns:a16="http://schemas.microsoft.com/office/drawing/2014/main" val="1160729502"/>
                    </a:ext>
                  </a:extLst>
                </a:gridCol>
                <a:gridCol w="1413044">
                  <a:extLst>
                    <a:ext uri="{9D8B030D-6E8A-4147-A177-3AD203B41FA5}">
                      <a16:colId xmlns:a16="http://schemas.microsoft.com/office/drawing/2014/main" val="289503051"/>
                    </a:ext>
                  </a:extLst>
                </a:gridCol>
                <a:gridCol w="1806550">
                  <a:extLst>
                    <a:ext uri="{9D8B030D-6E8A-4147-A177-3AD203B41FA5}">
                      <a16:colId xmlns:a16="http://schemas.microsoft.com/office/drawing/2014/main" val="1061104133"/>
                    </a:ext>
                  </a:extLst>
                </a:gridCol>
                <a:gridCol w="1448817">
                  <a:extLst>
                    <a:ext uri="{9D8B030D-6E8A-4147-A177-3AD203B41FA5}">
                      <a16:colId xmlns:a16="http://schemas.microsoft.com/office/drawing/2014/main" val="47825607"/>
                    </a:ext>
                  </a:extLst>
                </a:gridCol>
                <a:gridCol w="1645571">
                  <a:extLst>
                    <a:ext uri="{9D8B030D-6E8A-4147-A177-3AD203B41FA5}">
                      <a16:colId xmlns:a16="http://schemas.microsoft.com/office/drawing/2014/main" val="705185223"/>
                    </a:ext>
                  </a:extLst>
                </a:gridCol>
              </a:tblGrid>
              <a:tr h="3024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95363"/>
                  </a:ext>
                </a:extLst>
              </a:tr>
              <a:tr h="5779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3241"/>
                  </a:ext>
                </a:extLst>
              </a:tr>
              <a:tr h="577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музыкальной школы,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6919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63638" y="365125"/>
            <a:ext cx="10190162" cy="58261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бюджете Тоншаевского муниципального округа на 2022 – 2024 годы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352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88630736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02616807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69319187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44201917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тыс. 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99062"/>
              </p:ext>
            </p:extLst>
          </p:nvPr>
        </p:nvGraphicFramePr>
        <p:xfrm>
          <a:off x="6400800" y="4479534"/>
          <a:ext cx="4736386" cy="194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5" name="Worksheet" r:id="rId6" imgW="3609975" imgH="1533347" progId="Excel.Sheet.8">
                  <p:embed/>
                </p:oleObj>
              </mc:Choice>
              <mc:Fallback>
                <p:oleObj name="Worksheet" r:id="rId6" imgW="3609975" imgH="1533347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9534"/>
                        <a:ext cx="4736386" cy="19444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783432"/>
              </p:ext>
            </p:extLst>
          </p:nvPr>
        </p:nvGraphicFramePr>
        <p:xfrm>
          <a:off x="1777429" y="2164556"/>
          <a:ext cx="3924728" cy="186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6" name="Worksheet" r:id="rId8" imgW="3829050" imgH="1543101" progId="Excel.Sheet.8">
                  <p:embed/>
                </p:oleObj>
              </mc:Choice>
              <mc:Fallback>
                <p:oleObj name="Worksheet" r:id="rId8" imgW="3829050" imgH="1543101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429" y="2164556"/>
                        <a:ext cx="3924728" cy="1862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35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635125" y="142875"/>
            <a:ext cx="10119071" cy="58864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Региональный проект инициативного бюджетирования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«ВАМ РЕШАТЬ»</a:t>
            </a: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1496290" y="731521"/>
            <a:ext cx="10457411" cy="6128860"/>
          </a:xfrm>
        </p:spPr>
        <p:txBody>
          <a:bodyPr/>
          <a:lstStyle/>
          <a:p>
            <a:pPr marL="0" lvl="1" indent="45085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4508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2022 году на территории Тоншаевского муниципального округа Нижегородской области реализуется проект инициативного бюджетирования «Вам решать».</a:t>
            </a:r>
          </a:p>
          <a:p>
            <a:pPr marL="0" lvl="1" indent="4508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определении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расходования бюджетных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 реализации проектов и последующем общественном контроле. Инициативное бюджетирование постепенно становится элементом повышения эффективности общественных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финансов.</a:t>
            </a:r>
          </a:p>
          <a:p>
            <a:pPr marL="0" lvl="1" indent="450850" algn="just">
              <a:buFont typeface="Arial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проекта – рост уровня доверия населения к государственным органам исполнительной власти Нижегородской области посредством прямого участия граждан в распределении бюджетных средств.</a:t>
            </a:r>
          </a:p>
          <a:p>
            <a:pPr marL="0" lvl="1" indent="450850" algn="just">
              <a:buFont typeface="Arial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Тоншаевскому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муниципальному округу по результатам конкурсного отбора из 12 проектов – 10 победителей, на сумму 20,1 млн. рублей, из которых 0,2 млн. рублей сумма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 стороны граждан, индивидуальных предпринимателей.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Наибольшее количество голосов отдано:</a:t>
            </a:r>
          </a:p>
          <a:p>
            <a:pPr marL="0"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проект «Ремонт дороги протяженностью 650 метров по ул. Июльской, 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М.Лом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Тоншаевского муниципального округа» 8,3% (323) голоса,</a:t>
            </a:r>
          </a:p>
          <a:p>
            <a:pPr marL="0"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проект «Ремонт участка автомобильной дороги общего пользования местного назначения по ул. Больничная в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Буреполом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Тоншаевского муниципального округа Нижегородской области» 11,2% (435) голосов,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участка автомобильной дороги общего пользования местного назначения по ул. Больничная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Ошминское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 Нижегородской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 протяженностью 300 метров» 7,8% (305)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голосов, </a:t>
            </a:r>
          </a:p>
        </p:txBody>
      </p:sp>
      <p:pic>
        <p:nvPicPr>
          <p:cNvPr id="62467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5491163"/>
            <a:ext cx="15478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58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268" y="5320261"/>
            <a:ext cx="1381873" cy="1162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26" y="5609128"/>
            <a:ext cx="1309440" cy="1192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222" y="5320261"/>
            <a:ext cx="1356189" cy="1279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43" y="5547857"/>
            <a:ext cx="1411011" cy="1253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91919" y="6382089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4694" y="6382089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0907" y="6035939"/>
            <a:ext cx="68833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9347" y="6186156"/>
            <a:ext cx="68833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2279" y="5897227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16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2488" y="365125"/>
            <a:ext cx="10501312" cy="4873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Региональный проект инициативного бюджетирования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«ВАМ РЕШАТЬ»</a:t>
            </a:r>
          </a:p>
        </p:txBody>
      </p:sp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75749" y="1173391"/>
            <a:ext cx="100162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части автомобильной дороги общего пользования местного назначения по ул. Жданова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Пижма Тоншаевского муниципального округа Нижегородской области» 7,9% (309) голосов,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тротуара по ул. Кирова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Пижма Тоншаевского муниципального округа Нижегородской области» 7,9% (308) голосов, </a:t>
            </a:r>
          </a:p>
          <a:p>
            <a:pPr marL="0"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«Ремонт участка автомобильной дороги общего пользования местного назначения по ул.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Октябрьская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Тоншаево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 Нижегородской области» 8,2% (321) голосов,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участка автомобильной дороги общего пользования местного назначения по ул. Майская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Тоншаево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 Нижегородской области» 8,2% (319) голосов,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участка автомобильной дороги общего пользования местного назначения по ул. Запрудная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Тоншаево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 Нижегородской области» 7,8% 304) голосов,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«Ремонт участка автомобильной дороги общего пользования местного назначения по ул. Гайдара протяженностью 665 метров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п.Шайгино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округа» 10,8% (422) голоса, </a:t>
            </a:r>
          </a:p>
          <a:p>
            <a:pPr marL="0" indent="45085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проект «Частичный ремонт объездной дороги к д. Большие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округа по направлению  к месту захоронения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(кладбище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в д. Большие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протяженностью 370 м» 9,0% (350)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голосов.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9894" y="142874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022" y="4941237"/>
            <a:ext cx="1768012" cy="1294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031" y="5289527"/>
            <a:ext cx="1777430" cy="1368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386" y="5526167"/>
            <a:ext cx="1695236" cy="123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62" y="5023523"/>
            <a:ext cx="1665270" cy="12998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133" y="5456459"/>
            <a:ext cx="1660077" cy="13026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54" y="5133029"/>
            <a:ext cx="1447201" cy="1174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2279" y="5897227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6639" y="5804313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2714" y="5938486"/>
            <a:ext cx="3914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4006" y="6378857"/>
            <a:ext cx="68833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05" y="6302494"/>
            <a:ext cx="68833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3082" y="6230291"/>
            <a:ext cx="688330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620446" y="637817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040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8" descr="https://www.fool.com.au/wp-content/uploads/2017/05/Family-with-House-Car-Toy-Symbols-16.9.jpg"/>
          <p:cNvSpPr>
            <a:spLocks noChangeAspect="1" noChangeArrowheads="1"/>
          </p:cNvSpPr>
          <p:nvPr/>
        </p:nvSpPr>
        <p:spPr bwMode="auto">
          <a:xfrm>
            <a:off x="3922713" y="-460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42" name="AutoShape 20" descr="https://www.fool.com.au/wp-content/uploads/2017/05/Family-with-House-Car-Toy-Symbols-16.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2986088" y="312738"/>
            <a:ext cx="9029700" cy="6324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управления муниципальных округов по уровню открытости бюджетных данных </a:t>
            </a: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3079750" y="3836988"/>
            <a:ext cx="9029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2E75B6"/>
                </a:solidFill>
                <a:latin typeface="Cambria" pitchFamily="18" charset="0"/>
              </a:rPr>
              <a:t>  </a:t>
            </a:r>
          </a:p>
        </p:txBody>
      </p:sp>
      <p:pic>
        <p:nvPicPr>
          <p:cNvPr id="6144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Заголовок 1"/>
          <p:cNvSpPr txBox="1">
            <a:spLocks/>
          </p:cNvSpPr>
          <p:nvPr/>
        </p:nvSpPr>
        <p:spPr bwMode="auto">
          <a:xfrm>
            <a:off x="3079750" y="1212351"/>
            <a:ext cx="8270875" cy="16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2019 году управление финансов администрации Тоншаевского района  приняло участие в отборе на получение гранта в целях поощрения муниципальных районов и городских округов Нижегородской области, достигающих наилучших результатов в сфере повышения эффективности бюджетных расходов за 2018 год.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результатам отбора Тоншаевский район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получил грант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990,181 тыс. рублей;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2021 году получен грант в сумме 917,048 тыс. рублей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61447" name="Picture 4" descr="https://www.kupikubok.ru/wa-data/public/shop/products/57/44/4457/images/14018/14018.540x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14" y="1549221"/>
            <a:ext cx="1657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86706" y="3164442"/>
            <a:ext cx="10340993" cy="1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Смотр-конкурс на звание «Лучшее муниципальное образование Нижегородской области в сфере благоустройства и дорожной деятельности»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688423" y="4497463"/>
            <a:ext cx="5476127" cy="1081404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 грант в сумме 1994,0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 грант в сумме 1101,5 тыс. 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грант в сумме 901,3 тыс. рублей</a:t>
            </a:r>
          </a:p>
        </p:txBody>
      </p:sp>
      <p:pic>
        <p:nvPicPr>
          <p:cNvPr id="11" name="Picture 4" descr="https://www.kupikubok.ru/wa-data/public/shop/products/57/44/4457/images/14018/14018.540x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14" y="4317440"/>
            <a:ext cx="1657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142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530453" y="3329893"/>
            <a:ext cx="5722144" cy="1077218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6068616" y="4273067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7251893" y="4548975"/>
            <a:ext cx="3144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955552" y="4791426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6" y="5295931"/>
            <a:ext cx="7053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264259" y="6056674"/>
            <a:ext cx="6254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д.2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Тел. (883151) 2-12-33. 2-11-33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7"/>
              </a:rPr>
              <a:t>https://fin-tonsh.ru/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График </a:t>
            </a:r>
            <a:r>
              <a:rPr lang="ru-RU" altLang="ru-RU" sz="1600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перерыв – 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  <p:extLst>
      <p:ext uri="{BB962C8B-B14F-4D97-AF65-F5344CB8AC3E}">
        <p14:creationId xmlns:p14="http://schemas.microsoft.com/office/powerpoint/2010/main" val="3134719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639692"/>
              </p:ext>
            </p:extLst>
          </p:nvPr>
        </p:nvGraphicFramePr>
        <p:xfrm>
          <a:off x="1916718" y="563019"/>
          <a:ext cx="9113177" cy="6092074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государственного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43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2021 -2024 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житель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Как распределяются расходы по основным функциям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Что такое программный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06869"/>
              </p:ext>
            </p:extLst>
          </p:nvPr>
        </p:nvGraphicFramePr>
        <p:xfrm>
          <a:off x="1172988" y="610394"/>
          <a:ext cx="10233060" cy="6222079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26-28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2022-2024 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2022-2024 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2022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2022-2024 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41-44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2022-2024г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47-48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49-52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2021-2024 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53-54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образование в расчете на одного жителя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87963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36313"/>
              </p:ext>
            </p:extLst>
          </p:nvPr>
        </p:nvGraphicFramePr>
        <p:xfrm>
          <a:off x="969604" y="531627"/>
          <a:ext cx="10613204" cy="6342144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57-58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60-61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185 от 19 ноября 2014 года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    комфортным жильем»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66-67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Национальные проекты в бюджете Тоншаевского муниципального округа на 2022 – 2024 годы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213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71-72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Региональный проект инициативного бюджетирования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itchFamily="18" charset="0"/>
                        </a:rPr>
                        <a:t> «ВАМ РЕШАТЬ»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13444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Качество управления муниципальных округов по уровню открытости бюджетных данных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34123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75-77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1"/>
            <a:ext cx="2520281" cy="2075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9480</TotalTime>
  <Words>8564</Words>
  <Application>Microsoft Office PowerPoint</Application>
  <PresentationFormat>Широкоэкранный</PresentationFormat>
  <Paragraphs>2528</Paragraphs>
  <Slides>77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77</vt:i4>
      </vt:variant>
    </vt:vector>
  </HeadingPairs>
  <TitlesOfParts>
    <vt:vector size="87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</vt:lpstr>
      <vt:lpstr>Worksheet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Понятие бюджетной системы</vt:lpstr>
      <vt:lpstr>Виды бюджета</vt:lpstr>
      <vt:lpstr>Что такое местный бюджет?</vt:lpstr>
      <vt:lpstr>Презентация PowerPoint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2022-2024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2022-2024 годах, тыс. рублей</vt:lpstr>
      <vt:lpstr>Бюджет Тоншаевского муниципального округа  на 2022-2024 года, тыс.руб.</vt:lpstr>
      <vt:lpstr>Бюджет Тоншаевского муниципального округа на 2022-2024 год, тыс.руб.</vt:lpstr>
      <vt:lpstr>Объем налоговых доходов бюджета Тоншаевского муниципального округа на 2022 год</vt:lpstr>
      <vt:lpstr>Структура неналоговых доходов бюджета Тоншаевского муниципального округа на 2022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2022-2024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2022-2024г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2021-2024 годах в Тоншаевском муниципальном округе, тыс. руб. </vt:lpstr>
      <vt:lpstr>Основные муниципальные программы реализуемые в 2021-2024 годах в Тоншаевском муниципальном округе, тыс. руб.</vt:lpstr>
      <vt:lpstr>Основные муниципальные программы реализуемые в 2021-2024 годах в Тоншаевском муниципальном округе, тыс. руб.</vt:lpstr>
      <vt:lpstr>Основные муниципальные программы реализуемые в 2021-2024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Расходы на образование в расчете на одного жителя Тоншаевского муниципального округа,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185 от 19 ноября 2014 года </vt:lpstr>
      <vt:lpstr>МП «Обеспечение граждан Тоншаевского муниципального округа Нижегородской области достойным и комфортным жильем»</vt:lpstr>
      <vt:lpstr>Как формируются и используются средства дорожного фонда</vt:lpstr>
      <vt:lpstr>Национальные проекты в бюджете Тоншаевского муниципального округа на 2022 – 2024 годы</vt:lpstr>
      <vt:lpstr>Национальные проекты в бюджете Тоншаевского муниципального округа на 2022 – 2024 годы</vt:lpstr>
      <vt:lpstr>Презентация PowerPoint</vt:lpstr>
      <vt:lpstr>Верхний предел муниципального долга, тыс. руб.</vt:lpstr>
      <vt:lpstr>Презентация PowerPoint</vt:lpstr>
      <vt:lpstr>Региональный проект инициативного бюджетирования  «ВАМ РЕШАТЬ»</vt:lpstr>
      <vt:lpstr>Региональный проект инициативного бюджетирования  «ВАМ РЕШАТЬ»</vt:lpstr>
      <vt:lpstr>Качество управления муниципальных округов по уровню открытости бюджетных данных </vt:lpstr>
      <vt:lpstr>Официальный сайт администрации Тоншаевского муниципального округа  http://www.tns.omsu-nnov.ru Адрес электронной почты Управления финансов:  fo_tonsh@mts-nn.ru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1035</cp:revision>
  <cp:lastPrinted>2022-08-02T09:55:03Z</cp:lastPrinted>
  <dcterms:created xsi:type="dcterms:W3CDTF">2018-11-28T11:01:22Z</dcterms:created>
  <dcterms:modified xsi:type="dcterms:W3CDTF">2023-02-13T11:18:04Z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