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77"/>
  </p:notesMasterIdLst>
  <p:handoutMasterIdLst>
    <p:handoutMasterId r:id="rId78"/>
  </p:handoutMasterIdLst>
  <p:sldIdLst>
    <p:sldId id="265" r:id="rId5"/>
    <p:sldId id="307" r:id="rId6"/>
    <p:sldId id="349" r:id="rId7"/>
    <p:sldId id="343" r:id="rId8"/>
    <p:sldId id="378" r:id="rId9"/>
    <p:sldId id="270" r:id="rId10"/>
    <p:sldId id="351" r:id="rId11"/>
    <p:sldId id="392" r:id="rId12"/>
    <p:sldId id="325" r:id="rId13"/>
    <p:sldId id="379" r:id="rId14"/>
    <p:sldId id="327" r:id="rId15"/>
    <p:sldId id="326" r:id="rId16"/>
    <p:sldId id="297" r:id="rId17"/>
    <p:sldId id="328" r:id="rId18"/>
    <p:sldId id="355" r:id="rId19"/>
    <p:sldId id="324" r:id="rId20"/>
    <p:sldId id="308" r:id="rId21"/>
    <p:sldId id="354" r:id="rId22"/>
    <p:sldId id="274" r:id="rId23"/>
    <p:sldId id="294" r:id="rId24"/>
    <p:sldId id="273" r:id="rId25"/>
    <p:sldId id="275" r:id="rId26"/>
    <p:sldId id="311" r:id="rId27"/>
    <p:sldId id="298" r:id="rId28"/>
    <p:sldId id="357" r:id="rId29"/>
    <p:sldId id="301" r:id="rId30"/>
    <p:sldId id="346" r:id="rId31"/>
    <p:sldId id="347" r:id="rId32"/>
    <p:sldId id="341" r:id="rId33"/>
    <p:sldId id="360" r:id="rId34"/>
    <p:sldId id="380" r:id="rId35"/>
    <p:sldId id="303" r:id="rId36"/>
    <p:sldId id="304" r:id="rId37"/>
    <p:sldId id="362" r:id="rId38"/>
    <p:sldId id="363" r:id="rId39"/>
    <p:sldId id="386" r:id="rId40"/>
    <p:sldId id="305" r:id="rId41"/>
    <p:sldId id="306" r:id="rId42"/>
    <p:sldId id="292" r:id="rId43"/>
    <p:sldId id="364" r:id="rId44"/>
    <p:sldId id="365" r:id="rId45"/>
    <p:sldId id="381" r:id="rId46"/>
    <p:sldId id="382" r:id="rId47"/>
    <p:sldId id="383" r:id="rId48"/>
    <p:sldId id="338" r:id="rId49"/>
    <p:sldId id="331" r:id="rId50"/>
    <p:sldId id="385" r:id="rId51"/>
    <p:sldId id="398" r:id="rId52"/>
    <p:sldId id="281" r:id="rId53"/>
    <p:sldId id="282" r:id="rId54"/>
    <p:sldId id="283" r:id="rId55"/>
    <p:sldId id="284" r:id="rId56"/>
    <p:sldId id="312" r:id="rId57"/>
    <p:sldId id="367" r:id="rId58"/>
    <p:sldId id="369" r:id="rId59"/>
    <p:sldId id="314" r:id="rId60"/>
    <p:sldId id="370" r:id="rId61"/>
    <p:sldId id="372" r:id="rId62"/>
    <p:sldId id="329" r:id="rId63"/>
    <p:sldId id="373" r:id="rId64"/>
    <p:sldId id="375" r:id="rId65"/>
    <p:sldId id="387" r:id="rId66"/>
    <p:sldId id="388" r:id="rId67"/>
    <p:sldId id="390" r:id="rId68"/>
    <p:sldId id="342" r:id="rId69"/>
    <p:sldId id="316" r:id="rId70"/>
    <p:sldId id="289" r:id="rId71"/>
    <p:sldId id="317" r:id="rId72"/>
    <p:sldId id="293" r:id="rId73"/>
    <p:sldId id="334" r:id="rId74"/>
    <p:sldId id="319" r:id="rId75"/>
    <p:sldId id="335" r:id="rId76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" initials="F" lastIdx="0" clrIdx="0">
    <p:extLst>
      <p:ext uri="{19B8F6BF-5375-455C-9EA6-DF929625EA0E}">
        <p15:presenceInfo xmlns:p15="http://schemas.microsoft.com/office/powerpoint/2012/main" userId="F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4" autoAdjust="0"/>
    <p:restoredTop sz="96253" autoAdjust="0"/>
  </p:normalViewPr>
  <p:slideViewPr>
    <p:cSldViewPr snapToGrid="0">
      <p:cViewPr varScale="1">
        <p:scale>
          <a:sx n="117" d="100"/>
          <a:sy n="117" d="100"/>
        </p:scale>
        <p:origin x="12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4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(услуг), млн.руб</a:t>
            </a:r>
            <a:r>
              <a:rPr lang="ru-RU" sz="1400" b="0" dirty="0">
                <a:solidFill>
                  <a:schemeClr val="tx1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62010726920004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13-44AE-BF0F-C22D0D04FDEE}"/>
                </c:ext>
              </c:extLst>
            </c:dLbl>
            <c:dLbl>
              <c:idx val="1"/>
              <c:layout>
                <c:manualLayout>
                  <c:x val="-6.0481398612921581E-17"/>
                  <c:y val="-0.187793849138422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13-44AE-BF0F-C22D0D04FDEE}"/>
                </c:ext>
              </c:extLst>
            </c:dLbl>
            <c:dLbl>
              <c:idx val="2"/>
              <c:layout>
                <c:manualLayout>
                  <c:x val="3.2990234890471815E-3"/>
                  <c:y val="-0.180126668948990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13-44AE-BF0F-C22D0D04FDEE}"/>
                </c:ext>
              </c:extLst>
            </c:dLbl>
            <c:dLbl>
              <c:idx val="3"/>
              <c:layout>
                <c:manualLayout>
                  <c:x val="0"/>
                  <c:y val="-0.191051865799383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13-44AE-BF0F-C22D0D04FDEE}"/>
                </c:ext>
              </c:extLst>
            </c:dLbl>
            <c:dLbl>
              <c:idx val="4"/>
              <c:layout>
                <c:manualLayout>
                  <c:x val="-1.731987331749802E-2"/>
                  <c:y val="-0.18719806763285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B3-4953-BBD3-99F85E66A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     факт</c:v>
                </c:pt>
                <c:pt idx="1">
                  <c:v>2022 г прогноз</c:v>
                </c:pt>
                <c:pt idx="2">
                  <c:v>2023 г оценка</c:v>
                </c:pt>
                <c:pt idx="3">
                  <c:v>2024 г оценка</c:v>
                </c:pt>
                <c:pt idx="4">
                  <c:v>2025 г оценка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4357.7</c:v>
                </c:pt>
                <c:pt idx="1">
                  <c:v>4953.5</c:v>
                </c:pt>
                <c:pt idx="2">
                  <c:v>5288.5</c:v>
                </c:pt>
                <c:pt idx="3">
                  <c:v>5617.8</c:v>
                </c:pt>
                <c:pt idx="4" formatCode="0.0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3-44AE-BF0F-C22D0D04FD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711296"/>
        <c:axId val="53551488"/>
      </c:barChart>
      <c:catAx>
        <c:axId val="12871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51488"/>
        <c:crosses val="autoZero"/>
        <c:auto val="1"/>
        <c:lblAlgn val="ctr"/>
        <c:lblOffset val="100"/>
        <c:noMultiLvlLbl val="0"/>
      </c:catAx>
      <c:valAx>
        <c:axId val="53551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871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689221896315758"/>
          <c:y val="4.02156232946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</c:v>
                </c:pt>
                <c:pt idx="1">
                  <c:v>2024 г</c:v>
                </c:pt>
                <c:pt idx="2">
                  <c:v>2025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628.1</c:v>
                </c:pt>
                <c:pt idx="1">
                  <c:v>485.4</c:v>
                </c:pt>
                <c:pt idx="2">
                  <c:v>484.4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D-411C-8930-07B9653EE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122672"/>
        <c:axId val="573131200"/>
      </c:barChart>
      <c:catAx>
        <c:axId val="5731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31200"/>
        <c:crosses val="autoZero"/>
        <c:auto val="1"/>
        <c:lblAlgn val="ctr"/>
        <c:lblOffset val="100"/>
        <c:noMultiLvlLbl val="0"/>
      </c:catAx>
      <c:valAx>
        <c:axId val="57313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2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scene3d>
          <a:camera prst="orthographicFront"/>
          <a:lightRig rig="threePt" dir="t"/>
        </a:scene3d>
        <a:sp3d prstMaterial="metal"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9354945523694817E-2"/>
                  <c:y val="-7.2945235766148364E-2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D-4EC1-9D18-0D252EF42E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0230343633557905E-2"/>
                  <c:y val="-5.0565226998159171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/>
                      <a:t>Акцизы;  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/>
                      <a:t>    16,3</a:t>
                    </a:r>
                    <a:endParaRPr lang="ru-RU" sz="1400" b="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202505963806729E-2"/>
                      <c:h val="0.127427931157490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1D-4EC1-9D18-0D252EF42EBC}"/>
            </c:ext>
          </c:extLst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6.1034924338962361E-3"/>
                  <c:y val="-8.9222540061083835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УСН;  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18,6</a:t>
                    </a:r>
                    <a:endParaRPr lang="ru-RU" sz="140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1D-4EC1-9D18-0D252EF42EBC}"/>
            </c:ext>
          </c:extLst>
        </c:ser>
        <c:ser>
          <c:idx val="2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50871853879119E-2"/>
                  <c:y val="-5.5535286829814859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Земельный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baseline="0" dirty="0" smtClean="0">
                        <a:latin typeface="Times New Roman" pitchFamily="18" charset="0"/>
                        <a:cs typeface="Times New Roman" pitchFamily="18" charset="0"/>
                      </a:rPr>
                      <a:t> налог</a:t>
                    </a: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;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4,9</a:t>
                    </a:r>
                    <a:endParaRPr lang="ru-RU" sz="140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1D-4EC1-9D18-0D252EF42EB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имушество физических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62470584228918E-2"/>
                  <c:y val="-7.5119789070628287E-2"/>
                </c:manualLayout>
              </c:layout>
              <c:tx>
                <c:rich>
                  <a:bodyPr/>
                  <a:lstStyle/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Налог на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имущество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физ.лиц;  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    3,9</a:t>
                    </a:r>
                    <a:endParaRPr lang="ru-RU" sz="140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25851825166816"/>
                      <c:h val="0.231499799461317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91D-4EC1-9D18-0D252EF42EB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ЕНВД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793196152336507E-2"/>
                  <c:y val="-0.13248642814237896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ЕНВД;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0,04</a:t>
                    </a:r>
                    <a:endParaRPr lang="ru-RU" sz="1400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91D-4EC1-9D18-0D252EF42EB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Гос.пошлина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904164179880242E-2"/>
                  <c:y val="-8.3524699252827753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Гос</a:t>
                    </a: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пошлина;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1,4</a:t>
                    </a:r>
                    <a:endParaRPr lang="ru-RU" sz="1400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91D-4EC1-9D18-0D252EF42EB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Патент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946495109768095E-2"/>
                  <c:y val="-0.140823320147092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Патент;</a:t>
                    </a:r>
                  </a:p>
                  <a:p>
                    <a:fld id="{83EC55EF-2341-4336-A96C-4F15FE5688ED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B6D-4B25-A2C4-C8F36A7C9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D-4B25-A2C4-C8F36A7C92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9251968"/>
        <c:axId val="1"/>
        <c:axId val="0"/>
      </c:bar3DChart>
      <c:catAx>
        <c:axId val="209251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9251968"/>
        <c:crosses val="autoZero"/>
        <c:crossBetween val="between"/>
        <c:majorUnit val="10"/>
        <c:minorUnit val="10"/>
      </c:valAx>
      <c:spPr>
        <a:noFill/>
        <a:ln w="25406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16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416543899754951"/>
          <c:y val="0.12552266619337588"/>
          <c:w val="0.37259615384615385"/>
          <c:h val="0.79076086956521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,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EB0-4FB9-91A3-517F4534A09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1EB0-4FB9-91A3-517F4534A09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1EB0-4FB9-91A3-517F4534A09B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1EB0-4FB9-91A3-517F4534A09B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1EB0-4FB9-91A3-517F4534A09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1EB0-4FB9-91A3-517F4534A09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B-1EB0-4FB9-91A3-517F4534A09B}"/>
              </c:ext>
            </c:extLst>
          </c:dPt>
          <c:dLbls>
            <c:dLbl>
              <c:idx val="0"/>
              <c:layout>
                <c:manualLayout>
                  <c:x val="7.7291338582677158E-2"/>
                  <c:y val="-0.296692593386917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B0-4FB9-91A3-517F4534A09B}"/>
                </c:ext>
              </c:extLst>
            </c:dLbl>
            <c:dLbl>
              <c:idx val="1"/>
              <c:layout>
                <c:manualLayout>
                  <c:x val="0.34779841848566995"/>
                  <c:y val="1.36134016349806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B0-4FB9-91A3-517F4534A09B}"/>
                </c:ext>
              </c:extLst>
            </c:dLbl>
            <c:dLbl>
              <c:idx val="2"/>
              <c:layout>
                <c:manualLayout>
                  <c:x val="-7.7620641684187044E-2"/>
                  <c:y val="2.6445303061706227E-2"/>
                </c:manualLayout>
              </c:layout>
              <c:tx>
                <c:rich>
                  <a:bodyPr/>
                  <a:lstStyle/>
                  <a:p>
                    <a:fld id="{F32C0C4F-2AED-4E92-8755-4B1ED139D84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4904964279396"/>
                      <c:h val="0.198827987901301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B0-4FB9-91A3-517F4534A09B}"/>
                </c:ext>
              </c:extLst>
            </c:dLbl>
            <c:dLbl>
              <c:idx val="3"/>
              <c:layout>
                <c:manualLayout>
                  <c:x val="-0.14171376964976151"/>
                  <c:y val="-0.102001283345865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B0-4FB9-91A3-517F4534A09B}"/>
                </c:ext>
              </c:extLst>
            </c:dLbl>
            <c:dLbl>
              <c:idx val="4"/>
              <c:layout>
                <c:manualLayout>
                  <c:x val="-0.14848194408373325"/>
                  <c:y val="-0.356721323758483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B0-4FB9-91A3-517F4534A09B}"/>
                </c:ext>
              </c:extLst>
            </c:dLbl>
            <c:dLbl>
              <c:idx val="5"/>
              <c:layout>
                <c:manualLayout>
                  <c:x val="-1.5743268635020119E-3"/>
                  <c:y val="-0.3458267772427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B0-4FB9-91A3-517F4534A09B}"/>
                </c:ext>
              </c:extLst>
            </c:dLbl>
            <c:dLbl>
              <c:idx val="6"/>
              <c:layout>
                <c:manualLayout>
                  <c:x val="0.31554707055782766"/>
                  <c:y val="-0.120022990681478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B0-4FB9-91A3-517F4534A09B}"/>
                </c:ext>
              </c:extLst>
            </c:dLbl>
            <c:numFmt formatCode="0.0%" sourceLinked="0"/>
            <c:spPr>
              <a:noFill/>
              <a:ln w="18878">
                <a:noFill/>
              </a:ln>
            </c:spPr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землю</c:v>
                </c:pt>
                <c:pt idx="1">
                  <c:v>Прочие 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продажи земли</c:v>
                </c:pt>
                <c:pt idx="4">
                  <c:v>Доходы от продажи имущества</c:v>
                </c:pt>
                <c:pt idx="5">
                  <c:v>Штрафы</c:v>
                </c:pt>
                <c:pt idx="6">
                  <c:v>Аренда нежилого фонда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5.4</c:v>
                </c:pt>
                <c:pt idx="1">
                  <c:v>1.3</c:v>
                </c:pt>
                <c:pt idx="2">
                  <c:v>0.05</c:v>
                </c:pt>
                <c:pt idx="3">
                  <c:v>1.7</c:v>
                </c:pt>
                <c:pt idx="4">
                  <c:v>0.1</c:v>
                </c:pt>
                <c:pt idx="5">
                  <c:v>0.6</c:v>
                </c:pt>
                <c:pt idx="6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B0-4FB9-91A3-517F4534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3">
          <a:noFill/>
        </a:ln>
      </c:spPr>
    </c:plotArea>
    <c:plotVisOnly val="1"/>
    <c:dispBlanksAs val="zero"/>
    <c:showDLblsOverMax val="0"/>
  </c:chart>
  <c:txPr>
    <a:bodyPr/>
    <a:lstStyle/>
    <a:p>
      <a:pPr>
        <a:defRPr sz="1334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2024 год</c:v>
                </c:pt>
                <c:pt idx="2">
                  <c:v>2023 год 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25617</c:v>
                </c:pt>
                <c:pt idx="1">
                  <c:v>25175</c:v>
                </c:pt>
                <c:pt idx="2">
                  <c:v>24709</c:v>
                </c:pt>
                <c:pt idx="3">
                  <c:v>20562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D-4EDA-8015-B060EC378E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1132912"/>
        <c:axId val="851137176"/>
      </c:barChart>
      <c:catAx>
        <c:axId val="851132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137176"/>
        <c:crosses val="autoZero"/>
        <c:auto val="1"/>
        <c:lblAlgn val="ctr"/>
        <c:lblOffset val="100"/>
        <c:noMultiLvlLbl val="0"/>
      </c:catAx>
      <c:valAx>
        <c:axId val="851137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3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5857</c:v>
                </c:pt>
                <c:pt idx="1">
                  <c:v>5765</c:v>
                </c:pt>
                <c:pt idx="2">
                  <c:v>5670</c:v>
                </c:pt>
                <c:pt idx="3">
                  <c:v>6558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6-4E07-A756-E3BAE95601A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1026968"/>
        <c:axId val="851027296"/>
      </c:barChart>
      <c:catAx>
        <c:axId val="851026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027296"/>
        <c:crosses val="autoZero"/>
        <c:auto val="1"/>
        <c:lblAlgn val="ctr"/>
        <c:lblOffset val="100"/>
        <c:noMultiLvlLbl val="0"/>
      </c:catAx>
      <c:valAx>
        <c:axId val="85102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02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88FAB04-B90B-42DC-8AAF-0BC625EAFF7F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13E-4728-AAB1-D695E6819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936</c:v>
                </c:pt>
                <c:pt idx="1">
                  <c:v>964.9</c:v>
                </c:pt>
                <c:pt idx="2">
                  <c:v>946.4</c:v>
                </c:pt>
                <c:pt idx="3">
                  <c:v>983.7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1-4C03-8D47-B1815BB143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16761824"/>
        <c:axId val="916758544"/>
      </c:barChart>
      <c:catAx>
        <c:axId val="916761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6758544"/>
        <c:crosses val="autoZero"/>
        <c:auto val="1"/>
        <c:lblAlgn val="ctr"/>
        <c:lblOffset val="100"/>
        <c:noMultiLvlLbl val="0"/>
      </c:catAx>
      <c:valAx>
        <c:axId val="916758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676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6821859320204"/>
          <c:y val="9.1064182322517229E-2"/>
          <c:w val="0.88042899837998234"/>
          <c:h val="0.845891383761893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1E6-49D3-AFDA-6F73FF81949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C0-49DD-8B05-19E875FC2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2024 год</c:v>
                </c:pt>
                <c:pt idx="2">
                  <c:v>2023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4682</c:v>
                </c:pt>
                <c:pt idx="3">
                  <c:v>13718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6-49D3-AFDA-6F73FF81949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1026968"/>
        <c:axId val="851027296"/>
      </c:barChart>
      <c:catAx>
        <c:axId val="851026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027296"/>
        <c:crosses val="autoZero"/>
        <c:auto val="1"/>
        <c:lblAlgn val="ctr"/>
        <c:lblOffset val="100"/>
        <c:noMultiLvlLbl val="0"/>
      </c:catAx>
      <c:valAx>
        <c:axId val="85102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02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в основной капитал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0" dirty="0"/>
              <a:t>.</a:t>
            </a:r>
          </a:p>
        </c:rich>
      </c:tx>
      <c:layout>
        <c:manualLayout>
          <c:xMode val="edge"/>
          <c:yMode val="edge"/>
          <c:x val="0.16527146547299165"/>
          <c:y val="7.95285204734023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240699306460791E-17"/>
                  <c:y val="-0.278111870631555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70-4B2B-8EB9-DD9311F58782}"/>
                </c:ext>
              </c:extLst>
            </c:dLbl>
            <c:dLbl>
              <c:idx val="1"/>
              <c:layout>
                <c:manualLayout>
                  <c:x val="0"/>
                  <c:y val="-0.259736763673771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70-4B2B-8EB9-DD9311F58782}"/>
                </c:ext>
              </c:extLst>
            </c:dLbl>
            <c:dLbl>
              <c:idx val="2"/>
              <c:layout>
                <c:manualLayout>
                  <c:x val="-6.0481398612921581E-17"/>
                  <c:y val="-0.258240796823474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70-4B2B-8EB9-DD9311F58782}"/>
                </c:ext>
              </c:extLst>
            </c:dLbl>
            <c:dLbl>
              <c:idx val="3"/>
              <c:layout>
                <c:manualLayout>
                  <c:x val="-9.8970704671417255E-3"/>
                  <c:y val="-0.276495726495726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70-4B2B-8EB9-DD9311F58782}"/>
                </c:ext>
              </c:extLst>
            </c:dLbl>
            <c:dLbl>
              <c:idx val="4"/>
              <c:layout>
                <c:manualLayout>
                  <c:x val="-7.4228028503564155E-3"/>
                  <c:y val="-0.30677655677655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76-422C-819C-2271F2C65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    факт</c:v>
                </c:pt>
                <c:pt idx="1">
                  <c:v>2022 г  прогноз</c:v>
                </c:pt>
                <c:pt idx="2">
                  <c:v>2023 г оценка</c:v>
                </c:pt>
                <c:pt idx="3">
                  <c:v>2024 г оценка</c:v>
                </c:pt>
                <c:pt idx="4">
                  <c:v>2025 г оценка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363.7</c:v>
                </c:pt>
                <c:pt idx="1">
                  <c:v>326.60000000000002</c:v>
                </c:pt>
                <c:pt idx="2">
                  <c:v>349.9</c:v>
                </c:pt>
                <c:pt idx="3">
                  <c:v>401.2</c:v>
                </c:pt>
                <c:pt idx="4">
                  <c:v>442.7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70-4B2B-8EB9-DD9311F587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589504"/>
        <c:axId val="53591040"/>
      </c:barChart>
      <c:catAx>
        <c:axId val="5358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91040"/>
        <c:crosses val="autoZero"/>
        <c:auto val="1"/>
        <c:lblAlgn val="ctr"/>
        <c:lblOffset val="100"/>
        <c:noMultiLvlLbl val="0"/>
      </c:catAx>
      <c:valAx>
        <c:axId val="53591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895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оплаты труда,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2475587226184071E-4"/>
                  <c:y val="-0.240952350468386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FB-410C-8B9B-90EBDA6A052F}"/>
                </c:ext>
              </c:extLst>
            </c:dLbl>
            <c:dLbl>
              <c:idx val="1"/>
              <c:layout>
                <c:manualLayout>
                  <c:x val="-4.123779361309113E-3"/>
                  <c:y val="-0.232960001396721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FB-410C-8B9B-90EBDA6A052F}"/>
                </c:ext>
              </c:extLst>
            </c:dLbl>
            <c:dLbl>
              <c:idx val="2"/>
              <c:layout>
                <c:manualLayout>
                  <c:x val="1.3196093956188848E-2"/>
                  <c:y val="-0.256209104682313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FB-410C-8B9B-90EBDA6A052F}"/>
                </c:ext>
              </c:extLst>
            </c:dLbl>
            <c:dLbl>
              <c:idx val="3"/>
              <c:layout>
                <c:manualLayout>
                  <c:x val="2.4742676167854314E-3"/>
                  <c:y val="-0.271363044697018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FB-410C-8B9B-90EBDA6A052F}"/>
                </c:ext>
              </c:extLst>
            </c:dLbl>
            <c:dLbl>
              <c:idx val="4"/>
              <c:layout>
                <c:manualLayout>
                  <c:x val="-1.2371338083927279E-2"/>
                  <c:y val="-0.289480167528948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0B-47C2-ABB5-4B94B2DBE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   факт</c:v>
                </c:pt>
                <c:pt idx="1">
                  <c:v>2022 г прогноз</c:v>
                </c:pt>
                <c:pt idx="2">
                  <c:v>2023 г оценка</c:v>
                </c:pt>
                <c:pt idx="3">
                  <c:v>2024 г оценка</c:v>
                </c:pt>
                <c:pt idx="4">
                  <c:v>2025 г оценка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1834.3</c:v>
                </c:pt>
                <c:pt idx="1">
                  <c:v>2010.9</c:v>
                </c:pt>
                <c:pt idx="2">
                  <c:v>2191.9</c:v>
                </c:pt>
                <c:pt idx="3">
                  <c:v>2412</c:v>
                </c:pt>
                <c:pt idx="4">
                  <c:v>2566.4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FB-410C-8B9B-90EBDA6A05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454464"/>
        <c:axId val="129456000"/>
      </c:barChart>
      <c:catAx>
        <c:axId val="12945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56000"/>
        <c:crosses val="autoZero"/>
        <c:auto val="1"/>
        <c:lblAlgn val="ctr"/>
        <c:lblOffset val="100"/>
        <c:noMultiLvlLbl val="0"/>
      </c:catAx>
      <c:valAx>
        <c:axId val="129456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5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) в расчете на 1 жителя, тыс.руб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4877634802775544"/>
          <c:y val="8.61220472440944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240699306460791E-17"/>
                  <c:y val="-0.210780524786096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D9-425D-AB10-9D8D2604EA8A}"/>
                </c:ext>
              </c:extLst>
            </c:dLbl>
            <c:dLbl>
              <c:idx val="1"/>
              <c:layout>
                <c:manualLayout>
                  <c:x val="0"/>
                  <c:y val="-0.206574284146685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D9-425D-AB10-9D8D2604EA8A}"/>
                </c:ext>
              </c:extLst>
            </c:dLbl>
            <c:dLbl>
              <c:idx val="2"/>
              <c:layout>
                <c:manualLayout>
                  <c:x val="7.4228028503562343E-3"/>
                  <c:y val="-0.2344683741862775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dirty="0" smtClean="0"/>
                      <a:t>204,0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D9-425D-AB10-9D8D2604EA8A}"/>
                </c:ext>
              </c:extLst>
            </c:dLbl>
            <c:dLbl>
              <c:idx val="3"/>
              <c:layout>
                <c:manualLayout>
                  <c:x val="-6.5980469780944836E-3"/>
                  <c:y val="-0.229437753013924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D9-425D-AB10-9D8D2604EA8A}"/>
                </c:ext>
              </c:extLst>
            </c:dLbl>
            <c:dLbl>
              <c:idx val="4"/>
              <c:layout>
                <c:manualLayout>
                  <c:x val="-7.4228028503564155E-3"/>
                  <c:y val="-0.217749529190207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56-41A6-BA06-BBDB0F4B8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    факт</c:v>
                </c:pt>
                <c:pt idx="1">
                  <c:v>2022 г прогноз</c:v>
                </c:pt>
                <c:pt idx="2">
                  <c:v>2023 г оценка</c:v>
                </c:pt>
                <c:pt idx="3">
                  <c:v>2024 г оценка</c:v>
                </c:pt>
                <c:pt idx="4">
                  <c:v>2025 г оценка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242.7</c:v>
                </c:pt>
                <c:pt idx="1">
                  <c:v>280.60000000000002</c:v>
                </c:pt>
                <c:pt idx="2">
                  <c:v>304.5</c:v>
                </c:pt>
                <c:pt idx="3">
                  <c:v>328.9</c:v>
                </c:pt>
                <c:pt idx="4">
                  <c:v>357.1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D9-425D-AB10-9D8D2604EA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489920"/>
        <c:axId val="129495808"/>
      </c:barChart>
      <c:catAx>
        <c:axId val="12948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95808"/>
        <c:crosses val="autoZero"/>
        <c:auto val="1"/>
        <c:lblAlgn val="ctr"/>
        <c:lblOffset val="100"/>
        <c:noMultiLvlLbl val="0"/>
      </c:catAx>
      <c:valAx>
        <c:axId val="129495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8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(среднегодовая), человек</a:t>
            </a:r>
            <a:endParaRPr lang="ru-RU" sz="1400" b="0" dirty="0"/>
          </a:p>
        </c:rich>
      </c:tx>
      <c:layout>
        <c:manualLayout>
          <c:xMode val="edge"/>
          <c:yMode val="edge"/>
          <c:x val="0.2197054179836784"/>
          <c:y val="1.26215584771894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33351205208608"/>
          <c:y val="0.31056056056056058"/>
          <c:w val="0.82067625305744141"/>
          <c:h val="0.4502632553813656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dLbls>
            <c:dLbl>
              <c:idx val="0"/>
              <c:layout>
                <c:manualLayout>
                  <c:x val="-1.8144629189759832E-2"/>
                  <c:y val="-9.020979641058381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84-49E1-8345-C1C8461AA0AE}"/>
                </c:ext>
              </c:extLst>
            </c:dLbl>
            <c:dLbl>
              <c:idx val="1"/>
              <c:layout>
                <c:manualLayout>
                  <c:x val="-2.0618896806545262E-2"/>
                  <c:y val="-0.1085337305809747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84-49E1-8345-C1C8461AA0AE}"/>
                </c:ext>
              </c:extLst>
            </c:dLbl>
            <c:dLbl>
              <c:idx val="2"/>
              <c:layout>
                <c:manualLayout>
                  <c:x val="-2.1443652678807074E-2"/>
                  <c:y val="-7.7192842448747967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84-49E1-8345-C1C8461AA0AE}"/>
                </c:ext>
              </c:extLst>
            </c:dLbl>
            <c:dLbl>
              <c:idx val="3"/>
              <c:layout>
                <c:manualLayout>
                  <c:x val="-1.731987331749802E-2"/>
                  <c:y val="-7.282380806002852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84-49E1-8345-C1C8461AA0AE}"/>
                </c:ext>
              </c:extLst>
            </c:dLbl>
            <c:dLbl>
              <c:idx val="4"/>
              <c:layout>
                <c:manualLayout>
                  <c:x val="0"/>
                  <c:y val="-3.75375375375375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09-46B7-980A-7FF21C1EDF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   факт</c:v>
                </c:pt>
                <c:pt idx="1">
                  <c:v>2022 г прогноз</c:v>
                </c:pt>
                <c:pt idx="2">
                  <c:v>2023 г оценка</c:v>
                </c:pt>
                <c:pt idx="3">
                  <c:v>2024 г оценка</c:v>
                </c:pt>
                <c:pt idx="4">
                  <c:v>2025г оценка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17956</c:v>
                </c:pt>
                <c:pt idx="1">
                  <c:v>17656</c:v>
                </c:pt>
                <c:pt idx="2">
                  <c:v>17365</c:v>
                </c:pt>
                <c:pt idx="3">
                  <c:v>17080</c:v>
                </c:pt>
                <c:pt idx="4">
                  <c:v>16800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84-49E1-8345-C1C8461AA0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608320"/>
        <c:axId val="129618304"/>
      </c:lineChart>
      <c:catAx>
        <c:axId val="12960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618304"/>
        <c:crosses val="autoZero"/>
        <c:auto val="1"/>
        <c:lblAlgn val="ctr"/>
        <c:lblOffset val="100"/>
        <c:noMultiLvlLbl val="0"/>
      </c:catAx>
      <c:valAx>
        <c:axId val="129618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608320"/>
        <c:crosses val="autoZero"/>
        <c:crossBetween val="between"/>
        <c:majorUnit val="2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 b="0"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цен, %</a:t>
            </a:r>
            <a:endParaRPr lang="ru-RU" sz="1400" b="0" dirty="0"/>
          </a:p>
        </c:rich>
      </c:tx>
      <c:layout>
        <c:manualLayout>
          <c:xMode val="edge"/>
          <c:yMode val="edge"/>
          <c:x val="0.17516853594013337"/>
          <c:y val="2.6268002731542617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Индект потребительских цен, %</c:v>
                </c:pt>
              </c:strCache>
            </c:strRef>
          </c:tx>
          <c:dLbls>
            <c:dLbl>
              <c:idx val="0"/>
              <c:layout>
                <c:manualLayout>
                  <c:x val="-8.907363420427554E-2"/>
                  <c:y val="-0.117802303697545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46582211665347"/>
                      <c:h val="0.119622728318380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295-4FB5-8F34-F7E9BA8E3BDE}"/>
                </c:ext>
              </c:extLst>
            </c:dLbl>
            <c:dLbl>
              <c:idx val="1"/>
              <c:layout>
                <c:manualLayout>
                  <c:x val="-3.1340723145948803E-2"/>
                  <c:y val="-8.309513847001008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95-4FB5-8F34-F7E9BA8E3BDE}"/>
                </c:ext>
              </c:extLst>
            </c:dLbl>
            <c:dLbl>
              <c:idx val="2"/>
              <c:layout>
                <c:manualLayout>
                  <c:x val="-3.9588476692788664E-2"/>
                  <c:y val="-0.1147165315947275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95-4FB5-8F34-F7E9BA8E3BDE}"/>
                </c:ext>
              </c:extLst>
            </c:dLbl>
            <c:dLbl>
              <c:idx val="3"/>
              <c:layout>
                <c:manualLayout>
                  <c:x val="-1.731987331749802E-2"/>
                  <c:y val="-0.1057988108034150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95-4FB5-8F34-F7E9BA8E3BDE}"/>
                </c:ext>
              </c:extLst>
            </c:dLbl>
            <c:dLbl>
              <c:idx val="4"/>
              <c:layout>
                <c:manualLayout>
                  <c:x val="-1.6495117445236209E-2"/>
                  <c:y val="-0.10927076144467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21-41BE-B7B8-333B4BCA1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   факт</c:v>
                </c:pt>
                <c:pt idx="1">
                  <c:v>2022 г прогноз</c:v>
                </c:pt>
                <c:pt idx="2">
                  <c:v>2023 г оценка</c:v>
                </c:pt>
                <c:pt idx="3">
                  <c:v>2024 г оценка</c:v>
                </c:pt>
                <c:pt idx="4">
                  <c:v>2025 г оценка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107</c:v>
                </c:pt>
                <c:pt idx="1">
                  <c:v>116</c:v>
                </c:pt>
                <c:pt idx="2">
                  <c:v>109</c:v>
                </c:pt>
                <c:pt idx="3">
                  <c:v>104.6</c:v>
                </c:pt>
                <c:pt idx="4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95-4FB5-8F34-F7E9BA8E3B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816064"/>
        <c:axId val="129817600"/>
      </c:lineChart>
      <c:catAx>
        <c:axId val="12981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817600"/>
        <c:crosses val="autoZero"/>
        <c:auto val="1"/>
        <c:lblAlgn val="ctr"/>
        <c:lblOffset val="100"/>
        <c:noMultiLvlLbl val="0"/>
      </c:catAx>
      <c:valAx>
        <c:axId val="129817600"/>
        <c:scaling>
          <c:orientation val="minMax"/>
          <c:max val="118"/>
          <c:min val="103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816064"/>
        <c:crosses val="autoZero"/>
        <c:crossBetween val="between"/>
        <c:majorUnit val="3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 b="0"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1400" b="0" dirty="0"/>
          </a:p>
        </c:rich>
      </c:tx>
      <c:layout>
        <c:manualLayout>
          <c:xMode val="edge"/>
          <c:yMode val="edge"/>
          <c:x val="0.17516856112830254"/>
          <c:y val="2.6267782461394679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3990498811"/>
                  <c:y val="-9.652155630779318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B5-449B-AD0F-C5A306A20A5D}"/>
                </c:ext>
              </c:extLst>
            </c:dLbl>
            <c:dLbl>
              <c:idx val="1"/>
              <c:layout>
                <c:manualLayout>
                  <c:x val="-0.15835312747426764"/>
                  <c:y val="-0.1595635747325305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B5-449B-AD0F-C5A306A20A5D}"/>
                </c:ext>
              </c:extLst>
            </c:dLbl>
            <c:dLbl>
              <c:idx val="2"/>
              <c:layout>
                <c:manualLayout>
                  <c:x val="-0.15752837160200586"/>
                  <c:y val="-0.1408191408809324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B5-449B-AD0F-C5A306A20A5D}"/>
                </c:ext>
              </c:extLst>
            </c:dLbl>
            <c:dLbl>
              <c:idx val="3"/>
              <c:layout>
                <c:manualLayout>
                  <c:x val="-0.15505410398522038"/>
                  <c:y val="-0.1692015936348764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B5-449B-AD0F-C5A306A20A5D}"/>
                </c:ext>
              </c:extLst>
            </c:dLbl>
            <c:dLbl>
              <c:idx val="4"/>
              <c:layout>
                <c:manualLayout>
                  <c:x val="-5.2784375824755869E-2"/>
                  <c:y val="-0.12456402590931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67-416D-974C-7AB2874A62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   факт</c:v>
                </c:pt>
                <c:pt idx="1">
                  <c:v>2022 г прогноз</c:v>
                </c:pt>
                <c:pt idx="2">
                  <c:v>2023 г оценка</c:v>
                </c:pt>
                <c:pt idx="3">
                  <c:v>2024 г оценка</c:v>
                </c:pt>
                <c:pt idx="4">
                  <c:v>2025 г оценка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25145.7</c:v>
                </c:pt>
                <c:pt idx="1">
                  <c:v>27566.2</c:v>
                </c:pt>
                <c:pt idx="2">
                  <c:v>30047.4</c:v>
                </c:pt>
                <c:pt idx="3">
                  <c:v>33064.699999999997</c:v>
                </c:pt>
                <c:pt idx="4">
                  <c:v>35181.199999999997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B5-449B-AD0F-C5A306A20A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905024"/>
        <c:axId val="129906560"/>
      </c:lineChart>
      <c:catAx>
        <c:axId val="12990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906560"/>
        <c:crosses val="autoZero"/>
        <c:auto val="1"/>
        <c:lblAlgn val="ctr"/>
        <c:lblOffset val="100"/>
        <c:noMultiLvlLbl val="0"/>
      </c:catAx>
      <c:valAx>
        <c:axId val="129906560"/>
        <c:scaling>
          <c:orientation val="minMax"/>
          <c:min val="22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90502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</c:v>
                </c:pt>
                <c:pt idx="1">
                  <c:v>2024 г</c:v>
                </c:pt>
                <c:pt idx="2">
                  <c:v>2025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252.5</c:v>
                </c:pt>
                <c:pt idx="1">
                  <c:v>270.60000000000002</c:v>
                </c:pt>
                <c:pt idx="2">
                  <c:v>288.10000000000002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8-4727-905F-297C4B2A54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7844888"/>
        <c:axId val="517842264"/>
      </c:barChart>
      <c:catAx>
        <c:axId val="51784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842264"/>
        <c:crosses val="autoZero"/>
        <c:auto val="1"/>
        <c:lblAlgn val="ctr"/>
        <c:lblOffset val="100"/>
        <c:noMultiLvlLbl val="0"/>
      </c:catAx>
      <c:valAx>
        <c:axId val="517842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84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c:rich>
      </c:tx>
      <c:layout>
        <c:manualLayout>
          <c:xMode val="edge"/>
          <c:yMode val="edge"/>
          <c:x val="0.14520984331304326"/>
          <c:y val="0"/>
        </c:manualLayout>
      </c:layout>
      <c:overlay val="0"/>
      <c:spPr>
        <a:noFill/>
        <a:ln w="6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</c:v>
                </c:pt>
                <c:pt idx="1">
                  <c:v>2024 г</c:v>
                </c:pt>
                <c:pt idx="2">
                  <c:v>2025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11.2</c:v>
                </c:pt>
                <c:pt idx="1">
                  <c:v>11.5</c:v>
                </c:pt>
                <c:pt idx="2">
                  <c:v>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2-486B-BDD0-FAF3B0180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3122672"/>
        <c:axId val="573131200"/>
      </c:barChart>
      <c:catAx>
        <c:axId val="5731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31200"/>
        <c:crosses val="autoZero"/>
        <c:auto val="1"/>
        <c:lblAlgn val="ctr"/>
        <c:lblOffset val="100"/>
        <c:noMultiLvlLbl val="0"/>
      </c:catAx>
      <c:valAx>
        <c:axId val="57313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2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AE72B-19CA-4ABB-BF34-49AE3EF37AE8}" type="doc">
      <dgm:prSet loTypeId="urn:microsoft.com/office/officeart/2005/8/layout/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1AADF88B-E3E5-49D0-85D7-9DC426D2E261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-поддержка). Предоставляются на условиях долевого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расходов других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бюджетов</a:t>
          </a:r>
          <a:endParaRPr lang="ru-RU" sz="1400" dirty="0"/>
        </a:p>
      </dgm:t>
    </dgm:pt>
    <dgm:pt modelId="{6DF919A8-A52F-4EDF-BAAF-9F106A9C3029}" type="parTrans" cxnId="{A6258EC7-8009-4C4C-B5E7-193D88903554}">
      <dgm:prSet/>
      <dgm:spPr/>
      <dgm:t>
        <a:bodyPr/>
        <a:lstStyle/>
        <a:p>
          <a:endParaRPr lang="ru-RU"/>
        </a:p>
      </dgm:t>
    </dgm:pt>
    <dgm:pt modelId="{E7AEEABF-0E82-47B7-88B7-0E53C5ECF3F4}" type="sibTrans" cxnId="{A6258EC7-8009-4C4C-B5E7-193D88903554}">
      <dgm:prSet/>
      <dgm:spPr/>
      <dgm:t>
        <a:bodyPr/>
        <a:lstStyle/>
        <a:p>
          <a:endParaRPr lang="ru-RU"/>
        </a:p>
      </dgm:t>
    </dgm:pt>
    <dgm:pt modelId="{B65DE790-65A7-4547-8BC1-0EFA0A05648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 дар, пожертвование). Предоставляются без определения конкретной цели их использования</a:t>
          </a:r>
          <a:endParaRPr lang="ru-RU" sz="1400" dirty="0"/>
        </a:p>
      </dgm:t>
    </dgm:pt>
    <dgm:pt modelId="{F8AE593B-0774-41EA-A046-5ED340FE766C}" type="sibTrans" cxnId="{2170D49B-0A4A-4EE7-AE8C-339596F8BB19}">
      <dgm:prSet/>
      <dgm:spPr/>
      <dgm:t>
        <a:bodyPr/>
        <a:lstStyle/>
        <a:p>
          <a:endParaRPr lang="ru-RU"/>
        </a:p>
      </dgm:t>
    </dgm:pt>
    <dgm:pt modelId="{9A703613-9002-4B4A-9573-4DD4D90F7ACF}" type="parTrans" cxnId="{2170D49B-0A4A-4EE7-AE8C-339596F8BB19}">
      <dgm:prSet/>
      <dgm:spPr/>
      <dgm:t>
        <a:bodyPr/>
        <a:lstStyle/>
        <a:p>
          <a:endParaRPr lang="ru-RU"/>
        </a:p>
      </dgm:t>
    </dgm:pt>
    <dgm:pt modelId="{0BFD7DFA-29E3-44B9-B3B9-B1D3DBC67724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приходить на помощь). Предоставляются на финансирование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«переданных» другим публично-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правовым образованиям полномочий</a:t>
          </a:r>
          <a:endParaRPr lang="ru-RU" sz="1400" dirty="0"/>
        </a:p>
      </dgm:t>
    </dgm:pt>
    <dgm:pt modelId="{972B2405-7CF2-43D4-B8EB-9E26B4FF7E4F}" type="parTrans" cxnId="{5C825ABE-852E-4AB1-AAF2-988D5466571E}">
      <dgm:prSet/>
      <dgm:spPr/>
      <dgm:t>
        <a:bodyPr/>
        <a:lstStyle/>
        <a:p>
          <a:endParaRPr lang="ru-RU"/>
        </a:p>
      </dgm:t>
    </dgm:pt>
    <dgm:pt modelId="{BFEA0F64-4557-4B0C-A440-1F7F4AE86392}" type="sibTrans" cxnId="{5C825ABE-852E-4AB1-AAF2-988D5466571E}">
      <dgm:prSet/>
      <dgm:spPr/>
      <dgm:t>
        <a:bodyPr/>
        <a:lstStyle/>
        <a:p>
          <a:endParaRPr lang="ru-RU"/>
        </a:p>
      </dgm:t>
    </dgm:pt>
    <dgm:pt modelId="{450B0F18-39BE-4401-8EDC-53D64A0F22F5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r>
            <a:rPr lang="ru-RU" sz="1400" dirty="0" smtClean="0"/>
            <a:t>.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решение вопросов местного значения, не требующих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софинансорования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(гранты, поощрения)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1F522-1712-441E-8C0E-FCB217495608}" type="parTrans" cxnId="{83748BA0-2BDD-4D6A-B0B0-BDF1BCCA7BCD}">
      <dgm:prSet/>
      <dgm:spPr/>
      <dgm:t>
        <a:bodyPr/>
        <a:lstStyle/>
        <a:p>
          <a:endParaRPr lang="ru-RU"/>
        </a:p>
      </dgm:t>
    </dgm:pt>
    <dgm:pt modelId="{6010FCB7-B624-44DE-9319-92E9851ABAEF}" type="sibTrans" cxnId="{83748BA0-2BDD-4D6A-B0B0-BDF1BCCA7BCD}">
      <dgm:prSet/>
      <dgm:spPr/>
      <dgm:t>
        <a:bodyPr/>
        <a:lstStyle/>
        <a:p>
          <a:endParaRPr lang="ru-RU"/>
        </a:p>
      </dgm:t>
    </dgm:pt>
    <dgm:pt modelId="{A174C664-2FE2-4AE8-AA8C-FCFF4FAAC7F6}" type="pres">
      <dgm:prSet presAssocID="{346AE72B-19CA-4ABB-BF34-49AE3EF37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319FD-DF3D-4811-9A5C-B5B5D93C1A80}" type="pres">
      <dgm:prSet presAssocID="{B65DE790-65A7-4547-8BC1-0EFA0A056480}" presName="parentLin" presStyleCnt="0"/>
      <dgm:spPr/>
    </dgm:pt>
    <dgm:pt modelId="{715A4984-562C-4197-A113-4759A21B666D}" type="pres">
      <dgm:prSet presAssocID="{B65DE790-65A7-4547-8BC1-0EFA0A05648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D6FF758-3B21-464B-B0FC-EF318B680643}" type="pres">
      <dgm:prSet presAssocID="{B65DE790-65A7-4547-8BC1-0EFA0A056480}" presName="parentText" presStyleLbl="node1" presStyleIdx="0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4486D-72F9-4BB1-B214-9F9D62ED1AE9}" type="pres">
      <dgm:prSet presAssocID="{B65DE790-65A7-4547-8BC1-0EFA0A056480}" presName="negativeSpace" presStyleCnt="0"/>
      <dgm:spPr/>
    </dgm:pt>
    <dgm:pt modelId="{A57117C9-262B-455F-A5DD-642B96CCD0FB}" type="pres">
      <dgm:prSet presAssocID="{B65DE790-65A7-4547-8BC1-0EFA0A056480}" presName="childText" presStyleLbl="conFgAcc1" presStyleIdx="0" presStyleCnt="4">
        <dgm:presLayoutVars>
          <dgm:bulletEnabled val="1"/>
        </dgm:presLayoutVars>
      </dgm:prSet>
      <dgm:spPr/>
    </dgm:pt>
    <dgm:pt modelId="{56D455F0-2F3B-44A8-AE7B-08A7E1613239}" type="pres">
      <dgm:prSet presAssocID="{F8AE593B-0774-41EA-A046-5ED340FE766C}" presName="spaceBetweenRectangles" presStyleCnt="0"/>
      <dgm:spPr/>
    </dgm:pt>
    <dgm:pt modelId="{0D6EC4A1-339D-44E6-922C-439DC1885AD3}" type="pres">
      <dgm:prSet presAssocID="{0BFD7DFA-29E3-44B9-B3B9-B1D3DBC67724}" presName="parentLin" presStyleCnt="0"/>
      <dgm:spPr/>
    </dgm:pt>
    <dgm:pt modelId="{0093EF5D-7B73-4A9F-80ED-7C336C04B97F}" type="pres">
      <dgm:prSet presAssocID="{0BFD7DFA-29E3-44B9-B3B9-B1D3DBC6772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79F1D1B-2E4A-4B83-850D-0C5776733560}" type="pres">
      <dgm:prSet presAssocID="{0BFD7DFA-29E3-44B9-B3B9-B1D3DBC67724}" presName="parentText" presStyleLbl="node1" presStyleIdx="1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40F24-A402-42D4-8D02-1CAEE3B6C3C0}" type="pres">
      <dgm:prSet presAssocID="{0BFD7DFA-29E3-44B9-B3B9-B1D3DBC67724}" presName="negativeSpace" presStyleCnt="0"/>
      <dgm:spPr/>
    </dgm:pt>
    <dgm:pt modelId="{F107673D-FAC4-4B36-9D5B-E5D45EC18161}" type="pres">
      <dgm:prSet presAssocID="{0BFD7DFA-29E3-44B9-B3B9-B1D3DBC67724}" presName="childText" presStyleLbl="conFgAcc1" presStyleIdx="1" presStyleCnt="4">
        <dgm:presLayoutVars>
          <dgm:bulletEnabled val="1"/>
        </dgm:presLayoutVars>
      </dgm:prSet>
      <dgm:spPr/>
    </dgm:pt>
    <dgm:pt modelId="{1045E548-D276-4716-A9AC-9CB01FAAEE43}" type="pres">
      <dgm:prSet presAssocID="{BFEA0F64-4557-4B0C-A440-1F7F4AE86392}" presName="spaceBetweenRectangles" presStyleCnt="0"/>
      <dgm:spPr/>
    </dgm:pt>
    <dgm:pt modelId="{3A8713A5-210A-4B82-8CB0-F3BA73766AEE}" type="pres">
      <dgm:prSet presAssocID="{1AADF88B-E3E5-49D0-85D7-9DC426D2E261}" presName="parentLin" presStyleCnt="0"/>
      <dgm:spPr/>
    </dgm:pt>
    <dgm:pt modelId="{B0C770A3-E364-4CED-9C79-6A1BDC9A5F33}" type="pres">
      <dgm:prSet presAssocID="{1AADF88B-E3E5-49D0-85D7-9DC426D2E26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9F47C0D-AA1D-4134-A9C6-6E586DDF83BF}" type="pres">
      <dgm:prSet presAssocID="{1AADF88B-E3E5-49D0-85D7-9DC426D2E261}" presName="parentText" presStyleLbl="node1" presStyleIdx="2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59E06-4A7C-499F-A93B-50C7AACC3483}" type="pres">
      <dgm:prSet presAssocID="{1AADF88B-E3E5-49D0-85D7-9DC426D2E261}" presName="negativeSpace" presStyleCnt="0"/>
      <dgm:spPr/>
    </dgm:pt>
    <dgm:pt modelId="{B10ADFBD-17FB-48A8-85E8-10BA12CB7106}" type="pres">
      <dgm:prSet presAssocID="{1AADF88B-E3E5-49D0-85D7-9DC426D2E261}" presName="childText" presStyleLbl="conFgAcc1" presStyleIdx="2" presStyleCnt="4">
        <dgm:presLayoutVars>
          <dgm:bulletEnabled val="1"/>
        </dgm:presLayoutVars>
      </dgm:prSet>
      <dgm:spPr/>
    </dgm:pt>
    <dgm:pt modelId="{E79BB53E-6BD6-414A-95A1-434709863697}" type="pres">
      <dgm:prSet presAssocID="{E7AEEABF-0E82-47B7-88B7-0E53C5ECF3F4}" presName="spaceBetweenRectangles" presStyleCnt="0"/>
      <dgm:spPr/>
    </dgm:pt>
    <dgm:pt modelId="{6F62183E-9CE3-4839-ACE5-954C1F5ED554}" type="pres">
      <dgm:prSet presAssocID="{450B0F18-39BE-4401-8EDC-53D64A0F22F5}" presName="parentLin" presStyleCnt="0"/>
      <dgm:spPr/>
    </dgm:pt>
    <dgm:pt modelId="{302B97AF-93FE-4B07-809C-C1C129218C82}" type="pres">
      <dgm:prSet presAssocID="{450B0F18-39BE-4401-8EDC-53D64A0F22F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1FA0962-5AF7-4F0C-A15E-62537655AE67}" type="pres">
      <dgm:prSet presAssocID="{450B0F18-39BE-4401-8EDC-53D64A0F22F5}" presName="parentText" presStyleLbl="node1" presStyleIdx="3" presStyleCnt="4" custScaleX="124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464FB-3E99-4F1F-A202-CC55CDF48647}" type="pres">
      <dgm:prSet presAssocID="{450B0F18-39BE-4401-8EDC-53D64A0F22F5}" presName="negativeSpace" presStyleCnt="0"/>
      <dgm:spPr/>
    </dgm:pt>
    <dgm:pt modelId="{F4B99F25-1003-4222-8A6A-F1176E567B3B}" type="pres">
      <dgm:prSet presAssocID="{450B0F18-39BE-4401-8EDC-53D64A0F22F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170D49B-0A4A-4EE7-AE8C-339596F8BB19}" srcId="{346AE72B-19CA-4ABB-BF34-49AE3EF37AE8}" destId="{B65DE790-65A7-4547-8BC1-0EFA0A056480}" srcOrd="0" destOrd="0" parTransId="{9A703613-9002-4B4A-9573-4DD4D90F7ACF}" sibTransId="{F8AE593B-0774-41EA-A046-5ED340FE766C}"/>
    <dgm:cxn modelId="{4D829CF4-545E-4049-B27F-89FA13734420}" type="presOf" srcId="{1AADF88B-E3E5-49D0-85D7-9DC426D2E261}" destId="{09F47C0D-AA1D-4134-A9C6-6E586DDF83BF}" srcOrd="1" destOrd="0" presId="urn:microsoft.com/office/officeart/2005/8/layout/list1"/>
    <dgm:cxn modelId="{5C825ABE-852E-4AB1-AAF2-988D5466571E}" srcId="{346AE72B-19CA-4ABB-BF34-49AE3EF37AE8}" destId="{0BFD7DFA-29E3-44B9-B3B9-B1D3DBC67724}" srcOrd="1" destOrd="0" parTransId="{972B2405-7CF2-43D4-B8EB-9E26B4FF7E4F}" sibTransId="{BFEA0F64-4557-4B0C-A440-1F7F4AE86392}"/>
    <dgm:cxn modelId="{18F095B9-F1DC-486A-9880-D9DA6AC060A2}" type="presOf" srcId="{B65DE790-65A7-4547-8BC1-0EFA0A056480}" destId="{715A4984-562C-4197-A113-4759A21B666D}" srcOrd="0" destOrd="0" presId="urn:microsoft.com/office/officeart/2005/8/layout/list1"/>
    <dgm:cxn modelId="{21C016C6-1388-45B3-8654-65872A6D6EB3}" type="presOf" srcId="{1AADF88B-E3E5-49D0-85D7-9DC426D2E261}" destId="{B0C770A3-E364-4CED-9C79-6A1BDC9A5F33}" srcOrd="0" destOrd="0" presId="urn:microsoft.com/office/officeart/2005/8/layout/list1"/>
    <dgm:cxn modelId="{2F30638E-B1FF-49C4-AB04-C5F22D17AE8C}" type="presOf" srcId="{B65DE790-65A7-4547-8BC1-0EFA0A056480}" destId="{1D6FF758-3B21-464B-B0FC-EF318B680643}" srcOrd="1" destOrd="0" presId="urn:microsoft.com/office/officeart/2005/8/layout/list1"/>
    <dgm:cxn modelId="{81EE7C89-C657-465F-910E-EFC32F9CA998}" type="presOf" srcId="{0BFD7DFA-29E3-44B9-B3B9-B1D3DBC67724}" destId="{0093EF5D-7B73-4A9F-80ED-7C336C04B97F}" srcOrd="0" destOrd="0" presId="urn:microsoft.com/office/officeart/2005/8/layout/list1"/>
    <dgm:cxn modelId="{BDBBE7DB-A8EA-4692-A663-4BF9FAF4D171}" type="presOf" srcId="{0BFD7DFA-29E3-44B9-B3B9-B1D3DBC67724}" destId="{B79F1D1B-2E4A-4B83-850D-0C5776733560}" srcOrd="1" destOrd="0" presId="urn:microsoft.com/office/officeart/2005/8/layout/list1"/>
    <dgm:cxn modelId="{A6258EC7-8009-4C4C-B5E7-193D88903554}" srcId="{346AE72B-19CA-4ABB-BF34-49AE3EF37AE8}" destId="{1AADF88B-E3E5-49D0-85D7-9DC426D2E261}" srcOrd="2" destOrd="0" parTransId="{6DF919A8-A52F-4EDF-BAAF-9F106A9C3029}" sibTransId="{E7AEEABF-0E82-47B7-88B7-0E53C5ECF3F4}"/>
    <dgm:cxn modelId="{D0584006-C1BB-491C-BD37-F9DA2E922988}" type="presOf" srcId="{450B0F18-39BE-4401-8EDC-53D64A0F22F5}" destId="{302B97AF-93FE-4B07-809C-C1C129218C82}" srcOrd="0" destOrd="0" presId="urn:microsoft.com/office/officeart/2005/8/layout/list1"/>
    <dgm:cxn modelId="{8302C3D3-C6F6-446F-8ECF-4A42200A1C77}" type="presOf" srcId="{346AE72B-19CA-4ABB-BF34-49AE3EF37AE8}" destId="{A174C664-2FE2-4AE8-AA8C-FCFF4FAAC7F6}" srcOrd="0" destOrd="0" presId="urn:microsoft.com/office/officeart/2005/8/layout/list1"/>
    <dgm:cxn modelId="{83748BA0-2BDD-4D6A-B0B0-BDF1BCCA7BCD}" srcId="{346AE72B-19CA-4ABB-BF34-49AE3EF37AE8}" destId="{450B0F18-39BE-4401-8EDC-53D64A0F22F5}" srcOrd="3" destOrd="0" parTransId="{D3A1F522-1712-441E-8C0E-FCB217495608}" sibTransId="{6010FCB7-B624-44DE-9319-92E9851ABAEF}"/>
    <dgm:cxn modelId="{B12F3779-0B90-4E21-A6C6-702FCA324550}" type="presOf" srcId="{450B0F18-39BE-4401-8EDC-53D64A0F22F5}" destId="{81FA0962-5AF7-4F0C-A15E-62537655AE67}" srcOrd="1" destOrd="0" presId="urn:microsoft.com/office/officeart/2005/8/layout/list1"/>
    <dgm:cxn modelId="{60E8CFD7-8966-4059-8B1A-63DA469EEA41}" type="presParOf" srcId="{A174C664-2FE2-4AE8-AA8C-FCFF4FAAC7F6}" destId="{8A8319FD-DF3D-4811-9A5C-B5B5D93C1A80}" srcOrd="0" destOrd="0" presId="urn:microsoft.com/office/officeart/2005/8/layout/list1"/>
    <dgm:cxn modelId="{FC740EC9-8854-400C-BB8D-566D2E61D49F}" type="presParOf" srcId="{8A8319FD-DF3D-4811-9A5C-B5B5D93C1A80}" destId="{715A4984-562C-4197-A113-4759A21B666D}" srcOrd="0" destOrd="0" presId="urn:microsoft.com/office/officeart/2005/8/layout/list1"/>
    <dgm:cxn modelId="{78AC92EC-4357-45F4-975B-3F12F18A6C2B}" type="presParOf" srcId="{8A8319FD-DF3D-4811-9A5C-B5B5D93C1A80}" destId="{1D6FF758-3B21-464B-B0FC-EF318B680643}" srcOrd="1" destOrd="0" presId="urn:microsoft.com/office/officeart/2005/8/layout/list1"/>
    <dgm:cxn modelId="{847EC3D7-6F2E-4F59-80A7-F5F9A3DBF870}" type="presParOf" srcId="{A174C664-2FE2-4AE8-AA8C-FCFF4FAAC7F6}" destId="{86C4486D-72F9-4BB1-B214-9F9D62ED1AE9}" srcOrd="1" destOrd="0" presId="urn:microsoft.com/office/officeart/2005/8/layout/list1"/>
    <dgm:cxn modelId="{68AE2BB3-136D-4EB3-A99C-E71E4170824D}" type="presParOf" srcId="{A174C664-2FE2-4AE8-AA8C-FCFF4FAAC7F6}" destId="{A57117C9-262B-455F-A5DD-642B96CCD0FB}" srcOrd="2" destOrd="0" presId="urn:microsoft.com/office/officeart/2005/8/layout/list1"/>
    <dgm:cxn modelId="{595259EA-244F-4F8E-8E7A-A64C41936DA4}" type="presParOf" srcId="{A174C664-2FE2-4AE8-AA8C-FCFF4FAAC7F6}" destId="{56D455F0-2F3B-44A8-AE7B-08A7E1613239}" srcOrd="3" destOrd="0" presId="urn:microsoft.com/office/officeart/2005/8/layout/list1"/>
    <dgm:cxn modelId="{95AF4FBC-DE5F-4B96-A874-92755C027E45}" type="presParOf" srcId="{A174C664-2FE2-4AE8-AA8C-FCFF4FAAC7F6}" destId="{0D6EC4A1-339D-44E6-922C-439DC1885AD3}" srcOrd="4" destOrd="0" presId="urn:microsoft.com/office/officeart/2005/8/layout/list1"/>
    <dgm:cxn modelId="{DACF7242-6B1A-40D3-A684-D36F1A326281}" type="presParOf" srcId="{0D6EC4A1-339D-44E6-922C-439DC1885AD3}" destId="{0093EF5D-7B73-4A9F-80ED-7C336C04B97F}" srcOrd="0" destOrd="0" presId="urn:microsoft.com/office/officeart/2005/8/layout/list1"/>
    <dgm:cxn modelId="{732F7D24-79A1-4C91-B34F-3BFD89DEF45D}" type="presParOf" srcId="{0D6EC4A1-339D-44E6-922C-439DC1885AD3}" destId="{B79F1D1B-2E4A-4B83-850D-0C5776733560}" srcOrd="1" destOrd="0" presId="urn:microsoft.com/office/officeart/2005/8/layout/list1"/>
    <dgm:cxn modelId="{16E92134-DE9A-4FDA-96CA-B3B83B3E91ED}" type="presParOf" srcId="{A174C664-2FE2-4AE8-AA8C-FCFF4FAAC7F6}" destId="{3BC40F24-A402-42D4-8D02-1CAEE3B6C3C0}" srcOrd="5" destOrd="0" presId="urn:microsoft.com/office/officeart/2005/8/layout/list1"/>
    <dgm:cxn modelId="{1DEEC38A-5257-48F6-8C4B-0C094490B5BC}" type="presParOf" srcId="{A174C664-2FE2-4AE8-AA8C-FCFF4FAAC7F6}" destId="{F107673D-FAC4-4B36-9D5B-E5D45EC18161}" srcOrd="6" destOrd="0" presId="urn:microsoft.com/office/officeart/2005/8/layout/list1"/>
    <dgm:cxn modelId="{155E6C6C-DAF6-4DF5-8E16-BDCC34153C83}" type="presParOf" srcId="{A174C664-2FE2-4AE8-AA8C-FCFF4FAAC7F6}" destId="{1045E548-D276-4716-A9AC-9CB01FAAEE43}" srcOrd="7" destOrd="0" presId="urn:microsoft.com/office/officeart/2005/8/layout/list1"/>
    <dgm:cxn modelId="{477FF524-F2BE-4622-B686-73DE8225CD94}" type="presParOf" srcId="{A174C664-2FE2-4AE8-AA8C-FCFF4FAAC7F6}" destId="{3A8713A5-210A-4B82-8CB0-F3BA73766AEE}" srcOrd="8" destOrd="0" presId="urn:microsoft.com/office/officeart/2005/8/layout/list1"/>
    <dgm:cxn modelId="{2585A644-A1AE-4E12-BE56-9EC9EF3CCE19}" type="presParOf" srcId="{3A8713A5-210A-4B82-8CB0-F3BA73766AEE}" destId="{B0C770A3-E364-4CED-9C79-6A1BDC9A5F33}" srcOrd="0" destOrd="0" presId="urn:microsoft.com/office/officeart/2005/8/layout/list1"/>
    <dgm:cxn modelId="{12CF33CC-DEAB-46E4-9AFA-5F30E823698C}" type="presParOf" srcId="{3A8713A5-210A-4B82-8CB0-F3BA73766AEE}" destId="{09F47C0D-AA1D-4134-A9C6-6E586DDF83BF}" srcOrd="1" destOrd="0" presId="urn:microsoft.com/office/officeart/2005/8/layout/list1"/>
    <dgm:cxn modelId="{EDBDBD24-AAF3-47B9-B6C1-1EB8E565109B}" type="presParOf" srcId="{A174C664-2FE2-4AE8-AA8C-FCFF4FAAC7F6}" destId="{8CB59E06-4A7C-499F-A93B-50C7AACC3483}" srcOrd="9" destOrd="0" presId="urn:microsoft.com/office/officeart/2005/8/layout/list1"/>
    <dgm:cxn modelId="{CCD48AFF-E6BB-4620-AAC3-2D93EE9E4BA7}" type="presParOf" srcId="{A174C664-2FE2-4AE8-AA8C-FCFF4FAAC7F6}" destId="{B10ADFBD-17FB-48A8-85E8-10BA12CB7106}" srcOrd="10" destOrd="0" presId="urn:microsoft.com/office/officeart/2005/8/layout/list1"/>
    <dgm:cxn modelId="{346A7379-23FB-4562-AF47-CE8BD4C23B68}" type="presParOf" srcId="{A174C664-2FE2-4AE8-AA8C-FCFF4FAAC7F6}" destId="{E79BB53E-6BD6-414A-95A1-434709863697}" srcOrd="11" destOrd="0" presId="urn:microsoft.com/office/officeart/2005/8/layout/list1"/>
    <dgm:cxn modelId="{AAE99F6A-79F4-470B-8998-133C71D35453}" type="presParOf" srcId="{A174C664-2FE2-4AE8-AA8C-FCFF4FAAC7F6}" destId="{6F62183E-9CE3-4839-ACE5-954C1F5ED554}" srcOrd="12" destOrd="0" presId="urn:microsoft.com/office/officeart/2005/8/layout/list1"/>
    <dgm:cxn modelId="{B000A125-F9D6-42F8-B846-BEF61DA550EA}" type="presParOf" srcId="{6F62183E-9CE3-4839-ACE5-954C1F5ED554}" destId="{302B97AF-93FE-4B07-809C-C1C129218C82}" srcOrd="0" destOrd="0" presId="urn:microsoft.com/office/officeart/2005/8/layout/list1"/>
    <dgm:cxn modelId="{4223F86E-ECD8-49F9-B67F-F40C9D405C11}" type="presParOf" srcId="{6F62183E-9CE3-4839-ACE5-954C1F5ED554}" destId="{81FA0962-5AF7-4F0C-A15E-62537655AE67}" srcOrd="1" destOrd="0" presId="urn:microsoft.com/office/officeart/2005/8/layout/list1"/>
    <dgm:cxn modelId="{85E02942-CA19-466F-9023-728C05E9575D}" type="presParOf" srcId="{A174C664-2FE2-4AE8-AA8C-FCFF4FAAC7F6}" destId="{096464FB-3E99-4F1F-A202-CC55CDF48647}" srcOrd="13" destOrd="0" presId="urn:microsoft.com/office/officeart/2005/8/layout/list1"/>
    <dgm:cxn modelId="{9C031A02-5598-446B-9266-7F06786D9CBF}" type="presParOf" srcId="{A174C664-2FE2-4AE8-AA8C-FCFF4FAAC7F6}" destId="{F4B99F25-1003-4222-8A6A-F1176E567B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01.01.2023 г.</a:t>
          </a:r>
        </a:p>
        <a:p>
          <a:r>
            <a:rPr lang="ru-RU" sz="1200" dirty="0" smtClean="0"/>
            <a:t>4,2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000" dirty="0" smtClean="0"/>
            <a:t>Долг по бюджетным кредитам:</a:t>
          </a:r>
        </a:p>
        <a:p>
          <a:r>
            <a:rPr lang="ru-RU" sz="1000" dirty="0" smtClean="0"/>
            <a:t>4,2</a:t>
          </a:r>
          <a:endParaRPr lang="ru-RU" sz="10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000" dirty="0" smtClean="0"/>
            <a:t>Долг по кредитам кредитных организаций:</a:t>
          </a:r>
        </a:p>
        <a:p>
          <a:r>
            <a:rPr lang="ru-RU" sz="1000" dirty="0" smtClean="0"/>
            <a:t>0,0</a:t>
          </a:r>
          <a:endParaRPr lang="ru-RU" sz="10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50177" custScaleY="12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Y="128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0586" custScaleY="130101" custLinFactNeighborX="11515" custLinFactNeighborY="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2EE174C9-2194-4055-9593-A4122B09BC73}" type="presOf" srcId="{BAFB2B4E-080B-4CC8-8B3B-39ECCE942D22}" destId="{8A9D7CB1-B6B2-42BF-B043-ADF1C5BEE41A}" srcOrd="0" destOrd="0" presId="urn:microsoft.com/office/officeart/2005/8/layout/hierarchy1"/>
    <dgm:cxn modelId="{2296A5F9-D3E2-4643-9834-357C2F3E065F}" type="presOf" srcId="{3E37891B-7E34-473F-B5EE-669928D9B5A6}" destId="{BF3F7BB0-58D3-4009-B70C-3C4739A5EA26}" srcOrd="0" destOrd="0" presId="urn:microsoft.com/office/officeart/2005/8/layout/hierarchy1"/>
    <dgm:cxn modelId="{56E9AA75-B133-42B5-9CD2-D02E516D2E6F}" type="presOf" srcId="{604725C7-6DC8-4339-980E-09CDCF87D75C}" destId="{4B0FB33F-377F-474F-9F27-D7626347C3A9}" srcOrd="0" destOrd="0" presId="urn:microsoft.com/office/officeart/2005/8/layout/hierarchy1"/>
    <dgm:cxn modelId="{2D40610E-C94B-461E-AC29-DD60E70B44E9}" type="presOf" srcId="{D4D81FD6-6615-42F4-AA69-4223FEDE9025}" destId="{AB7CBD09-0D67-4C22-83F5-ADF67AD72C14}" srcOrd="0" destOrd="0" presId="urn:microsoft.com/office/officeart/2005/8/layout/hierarchy1"/>
    <dgm:cxn modelId="{556528AC-36C8-4AF7-A902-6AC7B7989D0E}" type="presOf" srcId="{8CCFABD8-6394-4A51-ABF5-59A7F45C1391}" destId="{4A6C4A14-392A-4F36-B41B-819B0DB4EB78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20F48485-445E-4B32-87DF-EABEA218526E}" type="presOf" srcId="{B51B600F-A9B8-487E-8F64-62E4935F9890}" destId="{9C7753FC-881D-4807-9196-A6AA45F75C92}" srcOrd="0" destOrd="0" presId="urn:microsoft.com/office/officeart/2005/8/layout/hierarchy1"/>
    <dgm:cxn modelId="{00AC6D09-3D17-44FA-B594-A8D3B4B6BBEB}" type="presParOf" srcId="{8A9D7CB1-B6B2-42BF-B043-ADF1C5BEE41A}" destId="{4DC3E8D1-C231-4A4D-917C-38B43682E58B}" srcOrd="0" destOrd="0" presId="urn:microsoft.com/office/officeart/2005/8/layout/hierarchy1"/>
    <dgm:cxn modelId="{762653A8-D471-45FA-B1DF-F6ED91AE5DA5}" type="presParOf" srcId="{4DC3E8D1-C231-4A4D-917C-38B43682E58B}" destId="{296F9EAE-A02C-4A9A-930F-1CACA7AD5C6D}" srcOrd="0" destOrd="0" presId="urn:microsoft.com/office/officeart/2005/8/layout/hierarchy1"/>
    <dgm:cxn modelId="{A23A3B43-59C2-4E91-A141-35867276199C}" type="presParOf" srcId="{296F9EAE-A02C-4A9A-930F-1CACA7AD5C6D}" destId="{65F8D749-9F3F-4F42-8516-FD61BA029C40}" srcOrd="0" destOrd="0" presId="urn:microsoft.com/office/officeart/2005/8/layout/hierarchy1"/>
    <dgm:cxn modelId="{375E5369-4BC8-4732-BDA8-7CF10FB686F9}" type="presParOf" srcId="{296F9EAE-A02C-4A9A-930F-1CACA7AD5C6D}" destId="{9C7753FC-881D-4807-9196-A6AA45F75C92}" srcOrd="1" destOrd="0" presId="urn:microsoft.com/office/officeart/2005/8/layout/hierarchy1"/>
    <dgm:cxn modelId="{FC3FD223-E9F2-433D-9BB9-68D3DFB1D02A}" type="presParOf" srcId="{4DC3E8D1-C231-4A4D-917C-38B43682E58B}" destId="{1E3CA534-0259-4EC2-A248-3989B9EE3587}" srcOrd="1" destOrd="0" presId="urn:microsoft.com/office/officeart/2005/8/layout/hierarchy1"/>
    <dgm:cxn modelId="{B949492D-26EC-4B84-B395-520D907BF07A}" type="presParOf" srcId="{1E3CA534-0259-4EC2-A248-3989B9EE3587}" destId="{4A6C4A14-392A-4F36-B41B-819B0DB4EB78}" srcOrd="0" destOrd="0" presId="urn:microsoft.com/office/officeart/2005/8/layout/hierarchy1"/>
    <dgm:cxn modelId="{82FFBE94-F607-461B-90AD-100FAD17C7F0}" type="presParOf" srcId="{1E3CA534-0259-4EC2-A248-3989B9EE3587}" destId="{F207F0AE-1968-4E0A-9C1A-68732305D5BA}" srcOrd="1" destOrd="0" presId="urn:microsoft.com/office/officeart/2005/8/layout/hierarchy1"/>
    <dgm:cxn modelId="{28919ADC-6228-4148-B235-AEB5641F0AEF}" type="presParOf" srcId="{F207F0AE-1968-4E0A-9C1A-68732305D5BA}" destId="{1F6E1A69-1B12-49C8-BA59-8C688C4D8D92}" srcOrd="0" destOrd="0" presId="urn:microsoft.com/office/officeart/2005/8/layout/hierarchy1"/>
    <dgm:cxn modelId="{636F3610-3E35-42BF-9E1F-B8CBA2690871}" type="presParOf" srcId="{1F6E1A69-1B12-49C8-BA59-8C688C4D8D92}" destId="{81EA338B-156B-4039-ACCA-D65E54F5F9CD}" srcOrd="0" destOrd="0" presId="urn:microsoft.com/office/officeart/2005/8/layout/hierarchy1"/>
    <dgm:cxn modelId="{9123B5F0-C9ED-4B0E-ACD4-4BD2CB7A53A4}" type="presParOf" srcId="{1F6E1A69-1B12-49C8-BA59-8C688C4D8D92}" destId="{AB7CBD09-0D67-4C22-83F5-ADF67AD72C14}" srcOrd="1" destOrd="0" presId="urn:microsoft.com/office/officeart/2005/8/layout/hierarchy1"/>
    <dgm:cxn modelId="{FE09728E-D7A9-48E5-BC74-6496A6CF8945}" type="presParOf" srcId="{F207F0AE-1968-4E0A-9C1A-68732305D5BA}" destId="{97523248-4841-4BFD-8136-443ED057A844}" srcOrd="1" destOrd="0" presId="urn:microsoft.com/office/officeart/2005/8/layout/hierarchy1"/>
    <dgm:cxn modelId="{CE4B2A5F-4F8B-4443-9676-5CB659F8943B}" type="presParOf" srcId="{1E3CA534-0259-4EC2-A248-3989B9EE3587}" destId="{BF3F7BB0-58D3-4009-B70C-3C4739A5EA26}" srcOrd="2" destOrd="0" presId="urn:microsoft.com/office/officeart/2005/8/layout/hierarchy1"/>
    <dgm:cxn modelId="{0691A548-B65A-490D-AE15-6F238C79DC1C}" type="presParOf" srcId="{1E3CA534-0259-4EC2-A248-3989B9EE3587}" destId="{EDEE11D8-AC70-4573-8A98-CBAB055E1BDD}" srcOrd="3" destOrd="0" presId="urn:microsoft.com/office/officeart/2005/8/layout/hierarchy1"/>
    <dgm:cxn modelId="{03A976F4-81E4-4C06-B225-23284F55D8A4}" type="presParOf" srcId="{EDEE11D8-AC70-4573-8A98-CBAB055E1BDD}" destId="{C07D777F-624F-4A81-9256-383B023D50B7}" srcOrd="0" destOrd="0" presId="urn:microsoft.com/office/officeart/2005/8/layout/hierarchy1"/>
    <dgm:cxn modelId="{C82B7701-C57F-40EB-A0F0-1B2D9478814C}" type="presParOf" srcId="{C07D777F-624F-4A81-9256-383B023D50B7}" destId="{C02414B1-E6D4-46AF-AA94-CDAE12E1F896}" srcOrd="0" destOrd="0" presId="urn:microsoft.com/office/officeart/2005/8/layout/hierarchy1"/>
    <dgm:cxn modelId="{CCC5A59C-FB61-482B-9A85-D4BEB7E0CC23}" type="presParOf" srcId="{C07D777F-624F-4A81-9256-383B023D50B7}" destId="{4B0FB33F-377F-474F-9F27-D7626347C3A9}" srcOrd="1" destOrd="0" presId="urn:microsoft.com/office/officeart/2005/8/layout/hierarchy1"/>
    <dgm:cxn modelId="{04CE431B-7781-4B56-BDD1-6D4B523329AA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01.01.2025г.</a:t>
          </a:r>
        </a:p>
        <a:p>
          <a:r>
            <a:rPr lang="ru-RU" sz="1200" dirty="0" smtClean="0"/>
            <a:t>0,0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40499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A255260-0618-4AAD-BA88-8A4BB63DDDA8}" type="presOf" srcId="{3E37891B-7E34-473F-B5EE-669928D9B5A6}" destId="{BF3F7BB0-58D3-4009-B70C-3C4739A5EA26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07293306-90BB-416B-96F4-D23DC1075380}" type="presOf" srcId="{8CCFABD8-6394-4A51-ABF5-59A7F45C1391}" destId="{4A6C4A14-392A-4F36-B41B-819B0DB4EB78}" srcOrd="0" destOrd="0" presId="urn:microsoft.com/office/officeart/2005/8/layout/hierarchy1"/>
    <dgm:cxn modelId="{6571D516-CBC3-458F-AAD8-2F93C68653AF}" type="presOf" srcId="{D4D81FD6-6615-42F4-AA69-4223FEDE9025}" destId="{AB7CBD09-0D67-4C22-83F5-ADF67AD72C14}" srcOrd="0" destOrd="0" presId="urn:microsoft.com/office/officeart/2005/8/layout/hierarchy1"/>
    <dgm:cxn modelId="{F4267AD1-C95B-491E-A345-801FE61FC2DC}" type="presOf" srcId="{604725C7-6DC8-4339-980E-09CDCF87D75C}" destId="{4B0FB33F-377F-474F-9F27-D7626347C3A9}" srcOrd="0" destOrd="0" presId="urn:microsoft.com/office/officeart/2005/8/layout/hierarchy1"/>
    <dgm:cxn modelId="{BC0DC5B9-0DE6-49D8-8501-6E78E80AC2D2}" type="presOf" srcId="{B51B600F-A9B8-487E-8F64-62E4935F9890}" destId="{9C7753FC-881D-4807-9196-A6AA45F75C92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F724C87A-7BB3-457F-AC45-1452F42B05F8}" type="presOf" srcId="{BAFB2B4E-080B-4CC8-8B3B-39ECCE942D22}" destId="{8A9D7CB1-B6B2-42BF-B043-ADF1C5BEE41A}" srcOrd="0" destOrd="0" presId="urn:microsoft.com/office/officeart/2005/8/layout/hierarchy1"/>
    <dgm:cxn modelId="{88ED1150-408C-4816-A83F-D755D5A7E302}" type="presParOf" srcId="{8A9D7CB1-B6B2-42BF-B043-ADF1C5BEE41A}" destId="{4DC3E8D1-C231-4A4D-917C-38B43682E58B}" srcOrd="0" destOrd="0" presId="urn:microsoft.com/office/officeart/2005/8/layout/hierarchy1"/>
    <dgm:cxn modelId="{165E40CE-2275-437A-846D-F82424014F2E}" type="presParOf" srcId="{4DC3E8D1-C231-4A4D-917C-38B43682E58B}" destId="{296F9EAE-A02C-4A9A-930F-1CACA7AD5C6D}" srcOrd="0" destOrd="0" presId="urn:microsoft.com/office/officeart/2005/8/layout/hierarchy1"/>
    <dgm:cxn modelId="{CC86BB23-9F2E-449B-BBD6-501AF201F62D}" type="presParOf" srcId="{296F9EAE-A02C-4A9A-930F-1CACA7AD5C6D}" destId="{65F8D749-9F3F-4F42-8516-FD61BA029C40}" srcOrd="0" destOrd="0" presId="urn:microsoft.com/office/officeart/2005/8/layout/hierarchy1"/>
    <dgm:cxn modelId="{F4A2461E-371A-4BC5-9AF2-F83D824D7E4C}" type="presParOf" srcId="{296F9EAE-A02C-4A9A-930F-1CACA7AD5C6D}" destId="{9C7753FC-881D-4807-9196-A6AA45F75C92}" srcOrd="1" destOrd="0" presId="urn:microsoft.com/office/officeart/2005/8/layout/hierarchy1"/>
    <dgm:cxn modelId="{C5D31075-8465-4AA0-AC97-9C1720B60B33}" type="presParOf" srcId="{4DC3E8D1-C231-4A4D-917C-38B43682E58B}" destId="{1E3CA534-0259-4EC2-A248-3989B9EE3587}" srcOrd="1" destOrd="0" presId="urn:microsoft.com/office/officeart/2005/8/layout/hierarchy1"/>
    <dgm:cxn modelId="{214FD5DF-0117-4450-8A54-0D4EE82290EA}" type="presParOf" srcId="{1E3CA534-0259-4EC2-A248-3989B9EE3587}" destId="{4A6C4A14-392A-4F36-B41B-819B0DB4EB78}" srcOrd="0" destOrd="0" presId="urn:microsoft.com/office/officeart/2005/8/layout/hierarchy1"/>
    <dgm:cxn modelId="{25F67CBB-96A9-4DB7-BB99-0DCA1CB3DE10}" type="presParOf" srcId="{1E3CA534-0259-4EC2-A248-3989B9EE3587}" destId="{F207F0AE-1968-4E0A-9C1A-68732305D5BA}" srcOrd="1" destOrd="0" presId="urn:microsoft.com/office/officeart/2005/8/layout/hierarchy1"/>
    <dgm:cxn modelId="{FCFC17B6-6CB7-444C-9B31-B991E8558B69}" type="presParOf" srcId="{F207F0AE-1968-4E0A-9C1A-68732305D5BA}" destId="{1F6E1A69-1B12-49C8-BA59-8C688C4D8D92}" srcOrd="0" destOrd="0" presId="urn:microsoft.com/office/officeart/2005/8/layout/hierarchy1"/>
    <dgm:cxn modelId="{DD136F38-4C4E-462C-87FA-2A4BA2EEF955}" type="presParOf" srcId="{1F6E1A69-1B12-49C8-BA59-8C688C4D8D92}" destId="{81EA338B-156B-4039-ACCA-D65E54F5F9CD}" srcOrd="0" destOrd="0" presId="urn:microsoft.com/office/officeart/2005/8/layout/hierarchy1"/>
    <dgm:cxn modelId="{55FA6354-DCB9-400B-A13B-9D71CCD97362}" type="presParOf" srcId="{1F6E1A69-1B12-49C8-BA59-8C688C4D8D92}" destId="{AB7CBD09-0D67-4C22-83F5-ADF67AD72C14}" srcOrd="1" destOrd="0" presId="urn:microsoft.com/office/officeart/2005/8/layout/hierarchy1"/>
    <dgm:cxn modelId="{ACB19CFE-6A31-4F56-A29C-6C561DC2D299}" type="presParOf" srcId="{F207F0AE-1968-4E0A-9C1A-68732305D5BA}" destId="{97523248-4841-4BFD-8136-443ED057A844}" srcOrd="1" destOrd="0" presId="urn:microsoft.com/office/officeart/2005/8/layout/hierarchy1"/>
    <dgm:cxn modelId="{7F445FBB-2516-4B35-B2F5-A4146C02E6BC}" type="presParOf" srcId="{1E3CA534-0259-4EC2-A248-3989B9EE3587}" destId="{BF3F7BB0-58D3-4009-B70C-3C4739A5EA26}" srcOrd="2" destOrd="0" presId="urn:microsoft.com/office/officeart/2005/8/layout/hierarchy1"/>
    <dgm:cxn modelId="{6A3A8F01-9DA6-4ACE-8302-3FA34213B761}" type="presParOf" srcId="{1E3CA534-0259-4EC2-A248-3989B9EE3587}" destId="{EDEE11D8-AC70-4573-8A98-CBAB055E1BDD}" srcOrd="3" destOrd="0" presId="urn:microsoft.com/office/officeart/2005/8/layout/hierarchy1"/>
    <dgm:cxn modelId="{BE5E2816-11DE-4BF9-9432-83AAD2495698}" type="presParOf" srcId="{EDEE11D8-AC70-4573-8A98-CBAB055E1BDD}" destId="{C07D777F-624F-4A81-9256-383B023D50B7}" srcOrd="0" destOrd="0" presId="urn:microsoft.com/office/officeart/2005/8/layout/hierarchy1"/>
    <dgm:cxn modelId="{0C1F11F5-9FD7-4436-B256-9A71FDCBA3C2}" type="presParOf" srcId="{C07D777F-624F-4A81-9256-383B023D50B7}" destId="{C02414B1-E6D4-46AF-AA94-CDAE12E1F896}" srcOrd="0" destOrd="0" presId="urn:microsoft.com/office/officeart/2005/8/layout/hierarchy1"/>
    <dgm:cxn modelId="{CEBEB04F-08F1-4A5B-B92F-D0BA82C546E5}" type="presParOf" srcId="{C07D777F-624F-4A81-9256-383B023D50B7}" destId="{4B0FB33F-377F-474F-9F27-D7626347C3A9}" srcOrd="1" destOrd="0" presId="urn:microsoft.com/office/officeart/2005/8/layout/hierarchy1"/>
    <dgm:cxn modelId="{F44103CA-8148-4DB2-AF69-386799545116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/>
            <a:t>На </a:t>
          </a:r>
          <a:r>
            <a:rPr lang="ru-RU" sz="1200" b="1" dirty="0" smtClean="0">
              <a:solidFill>
                <a:schemeClr val="tx1"/>
              </a:solidFill>
            </a:rPr>
            <a:t>01.01.2024 г.</a:t>
          </a:r>
        </a:p>
        <a:p>
          <a:r>
            <a:rPr lang="ru-RU" sz="1200" dirty="0" smtClean="0"/>
            <a:t>2,2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2,2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26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D73AB03D-C293-405C-9019-E9E71D1C2EDB}" type="presOf" srcId="{BAFB2B4E-080B-4CC8-8B3B-39ECCE942D22}" destId="{8A9D7CB1-B6B2-42BF-B043-ADF1C5BEE41A}" srcOrd="0" destOrd="0" presId="urn:microsoft.com/office/officeart/2005/8/layout/hierarchy1"/>
    <dgm:cxn modelId="{0D495F68-6015-442A-91DD-17BED425A5BC}" type="presOf" srcId="{D4D81FD6-6615-42F4-AA69-4223FEDE9025}" destId="{AB7CBD09-0D67-4C22-83F5-ADF67AD72C14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A28E495-B262-4547-947E-1B5C66F93714}" type="presOf" srcId="{B51B600F-A9B8-487E-8F64-62E4935F9890}" destId="{9C7753FC-881D-4807-9196-A6AA45F75C92}" srcOrd="0" destOrd="0" presId="urn:microsoft.com/office/officeart/2005/8/layout/hierarchy1"/>
    <dgm:cxn modelId="{EB8AC1CC-FB36-4068-949A-FB2669E116FC}" type="presOf" srcId="{8CCFABD8-6394-4A51-ABF5-59A7F45C1391}" destId="{4A6C4A14-392A-4F36-B41B-819B0DB4EB78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55F0074C-855F-4C10-829D-DAFD29F05622}" type="presOf" srcId="{604725C7-6DC8-4339-980E-09CDCF87D75C}" destId="{4B0FB33F-377F-474F-9F27-D7626347C3A9}" srcOrd="0" destOrd="0" presId="urn:microsoft.com/office/officeart/2005/8/layout/hierarchy1"/>
    <dgm:cxn modelId="{1E02D43C-EFF3-4565-81FE-BE0921B8C00E}" type="presOf" srcId="{3E37891B-7E34-473F-B5EE-669928D9B5A6}" destId="{BF3F7BB0-58D3-4009-B70C-3C4739A5EA26}" srcOrd="0" destOrd="0" presId="urn:microsoft.com/office/officeart/2005/8/layout/hierarchy1"/>
    <dgm:cxn modelId="{1E1E5111-2FD9-4629-AB21-9B31F76E819B}" type="presParOf" srcId="{8A9D7CB1-B6B2-42BF-B043-ADF1C5BEE41A}" destId="{4DC3E8D1-C231-4A4D-917C-38B43682E58B}" srcOrd="0" destOrd="0" presId="urn:microsoft.com/office/officeart/2005/8/layout/hierarchy1"/>
    <dgm:cxn modelId="{DB9B2846-B21E-4CFF-A31A-0029C5FB12C1}" type="presParOf" srcId="{4DC3E8D1-C231-4A4D-917C-38B43682E58B}" destId="{296F9EAE-A02C-4A9A-930F-1CACA7AD5C6D}" srcOrd="0" destOrd="0" presId="urn:microsoft.com/office/officeart/2005/8/layout/hierarchy1"/>
    <dgm:cxn modelId="{1913B5A5-9EEE-4016-926F-CE2DCB17905A}" type="presParOf" srcId="{296F9EAE-A02C-4A9A-930F-1CACA7AD5C6D}" destId="{65F8D749-9F3F-4F42-8516-FD61BA029C40}" srcOrd="0" destOrd="0" presId="urn:microsoft.com/office/officeart/2005/8/layout/hierarchy1"/>
    <dgm:cxn modelId="{1317DDAB-9585-4C1A-BE3F-23A974790A2D}" type="presParOf" srcId="{296F9EAE-A02C-4A9A-930F-1CACA7AD5C6D}" destId="{9C7753FC-881D-4807-9196-A6AA45F75C92}" srcOrd="1" destOrd="0" presId="urn:microsoft.com/office/officeart/2005/8/layout/hierarchy1"/>
    <dgm:cxn modelId="{5332654F-ABC8-4B79-9CFE-D6BA9116CE48}" type="presParOf" srcId="{4DC3E8D1-C231-4A4D-917C-38B43682E58B}" destId="{1E3CA534-0259-4EC2-A248-3989B9EE3587}" srcOrd="1" destOrd="0" presId="urn:microsoft.com/office/officeart/2005/8/layout/hierarchy1"/>
    <dgm:cxn modelId="{39A93DF4-D9CB-4FE6-975D-DAC8681B24FB}" type="presParOf" srcId="{1E3CA534-0259-4EC2-A248-3989B9EE3587}" destId="{4A6C4A14-392A-4F36-B41B-819B0DB4EB78}" srcOrd="0" destOrd="0" presId="urn:microsoft.com/office/officeart/2005/8/layout/hierarchy1"/>
    <dgm:cxn modelId="{50EA947B-6FA5-4B0F-BD45-68611AAEC83E}" type="presParOf" srcId="{1E3CA534-0259-4EC2-A248-3989B9EE3587}" destId="{F207F0AE-1968-4E0A-9C1A-68732305D5BA}" srcOrd="1" destOrd="0" presId="urn:microsoft.com/office/officeart/2005/8/layout/hierarchy1"/>
    <dgm:cxn modelId="{F23043C3-BC84-4341-855F-282ED7A727EA}" type="presParOf" srcId="{F207F0AE-1968-4E0A-9C1A-68732305D5BA}" destId="{1F6E1A69-1B12-49C8-BA59-8C688C4D8D92}" srcOrd="0" destOrd="0" presId="urn:microsoft.com/office/officeart/2005/8/layout/hierarchy1"/>
    <dgm:cxn modelId="{59867ADA-2103-4380-80A0-8A2FAB6C372D}" type="presParOf" srcId="{1F6E1A69-1B12-49C8-BA59-8C688C4D8D92}" destId="{81EA338B-156B-4039-ACCA-D65E54F5F9CD}" srcOrd="0" destOrd="0" presId="urn:microsoft.com/office/officeart/2005/8/layout/hierarchy1"/>
    <dgm:cxn modelId="{0A2CB9B3-E2B7-46E2-B8F8-841AF6DE5816}" type="presParOf" srcId="{1F6E1A69-1B12-49C8-BA59-8C688C4D8D92}" destId="{AB7CBD09-0D67-4C22-83F5-ADF67AD72C14}" srcOrd="1" destOrd="0" presId="urn:microsoft.com/office/officeart/2005/8/layout/hierarchy1"/>
    <dgm:cxn modelId="{00BB02A1-50AF-4D05-8142-DBB4FE59D04A}" type="presParOf" srcId="{F207F0AE-1968-4E0A-9C1A-68732305D5BA}" destId="{97523248-4841-4BFD-8136-443ED057A844}" srcOrd="1" destOrd="0" presId="urn:microsoft.com/office/officeart/2005/8/layout/hierarchy1"/>
    <dgm:cxn modelId="{755B7E63-124F-47F3-8833-445863D6A6EB}" type="presParOf" srcId="{1E3CA534-0259-4EC2-A248-3989B9EE3587}" destId="{BF3F7BB0-58D3-4009-B70C-3C4739A5EA26}" srcOrd="2" destOrd="0" presId="urn:microsoft.com/office/officeart/2005/8/layout/hierarchy1"/>
    <dgm:cxn modelId="{3A6125F1-5B61-4EE3-9317-0B161DB65F9F}" type="presParOf" srcId="{1E3CA534-0259-4EC2-A248-3989B9EE3587}" destId="{EDEE11D8-AC70-4573-8A98-CBAB055E1BDD}" srcOrd="3" destOrd="0" presId="urn:microsoft.com/office/officeart/2005/8/layout/hierarchy1"/>
    <dgm:cxn modelId="{F01C0C6A-43B0-4B7C-8239-D6BE625EB524}" type="presParOf" srcId="{EDEE11D8-AC70-4573-8A98-CBAB055E1BDD}" destId="{C07D777F-624F-4A81-9256-383B023D50B7}" srcOrd="0" destOrd="0" presId="urn:microsoft.com/office/officeart/2005/8/layout/hierarchy1"/>
    <dgm:cxn modelId="{DF9B9DE8-6579-4517-B7D5-C8F5018CC3CF}" type="presParOf" srcId="{C07D777F-624F-4A81-9256-383B023D50B7}" destId="{C02414B1-E6D4-46AF-AA94-CDAE12E1F896}" srcOrd="0" destOrd="0" presId="urn:microsoft.com/office/officeart/2005/8/layout/hierarchy1"/>
    <dgm:cxn modelId="{C4E3204D-18CC-48FA-9C02-487EB09D9E88}" type="presParOf" srcId="{C07D777F-624F-4A81-9256-383B023D50B7}" destId="{4B0FB33F-377F-474F-9F27-D7626347C3A9}" srcOrd="1" destOrd="0" presId="urn:microsoft.com/office/officeart/2005/8/layout/hierarchy1"/>
    <dgm:cxn modelId="{1A63FA66-3E3B-4CB1-ACE0-85A4783BEF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smtClean="0">
              <a:solidFill>
                <a:schemeClr val="tx1"/>
              </a:solidFill>
            </a:rPr>
            <a:t>На 01.01.2026г</a:t>
          </a:r>
          <a:r>
            <a:rPr lang="ru-RU" sz="1200" b="1" dirty="0" smtClean="0">
              <a:solidFill>
                <a:schemeClr val="tx1"/>
              </a:solidFill>
            </a:rPr>
            <a:t>.</a:t>
          </a:r>
        </a:p>
        <a:p>
          <a:r>
            <a:rPr lang="ru-RU" sz="1200" dirty="0" smtClean="0"/>
            <a:t>0,0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36338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0746A091-8929-47CA-8676-647D7FF4DEAE}" type="presOf" srcId="{604725C7-6DC8-4339-980E-09CDCF87D75C}" destId="{4B0FB33F-377F-474F-9F27-D7626347C3A9}" srcOrd="0" destOrd="0" presId="urn:microsoft.com/office/officeart/2005/8/layout/hierarchy1"/>
    <dgm:cxn modelId="{18571C26-989F-40C3-9FD0-FC19C5416E9E}" type="presOf" srcId="{3E37891B-7E34-473F-B5EE-669928D9B5A6}" destId="{BF3F7BB0-58D3-4009-B70C-3C4739A5EA26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2EFD18ED-9BDB-4FF4-9B69-CB22F7F936F2}" type="presOf" srcId="{BAFB2B4E-080B-4CC8-8B3B-39ECCE942D22}" destId="{8A9D7CB1-B6B2-42BF-B043-ADF1C5BEE41A}" srcOrd="0" destOrd="0" presId="urn:microsoft.com/office/officeart/2005/8/layout/hierarchy1"/>
    <dgm:cxn modelId="{76B733A1-8975-4084-93D3-8514E8D1E971}" type="presOf" srcId="{D4D81FD6-6615-42F4-AA69-4223FEDE9025}" destId="{AB7CBD09-0D67-4C22-83F5-ADF67AD72C14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18B4D2AE-3B2F-48C6-96AF-9B64C410ACDF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76D3106-5E8C-49B7-B4BF-7F7889FEEBB9}" type="presOf" srcId="{8CCFABD8-6394-4A51-ABF5-59A7F45C1391}" destId="{4A6C4A14-392A-4F36-B41B-819B0DB4EB78}" srcOrd="0" destOrd="0" presId="urn:microsoft.com/office/officeart/2005/8/layout/hierarchy1"/>
    <dgm:cxn modelId="{79A66AD5-DCD5-41C9-B66E-D7D92B2DF214}" type="presParOf" srcId="{8A9D7CB1-B6B2-42BF-B043-ADF1C5BEE41A}" destId="{4DC3E8D1-C231-4A4D-917C-38B43682E58B}" srcOrd="0" destOrd="0" presId="urn:microsoft.com/office/officeart/2005/8/layout/hierarchy1"/>
    <dgm:cxn modelId="{8085EE2C-E945-40C4-8242-4525CCEFA762}" type="presParOf" srcId="{4DC3E8D1-C231-4A4D-917C-38B43682E58B}" destId="{296F9EAE-A02C-4A9A-930F-1CACA7AD5C6D}" srcOrd="0" destOrd="0" presId="urn:microsoft.com/office/officeart/2005/8/layout/hierarchy1"/>
    <dgm:cxn modelId="{D7065AAB-D89E-4796-810C-82F5DEA2EA1C}" type="presParOf" srcId="{296F9EAE-A02C-4A9A-930F-1CACA7AD5C6D}" destId="{65F8D749-9F3F-4F42-8516-FD61BA029C40}" srcOrd="0" destOrd="0" presId="urn:microsoft.com/office/officeart/2005/8/layout/hierarchy1"/>
    <dgm:cxn modelId="{39B65FDD-3EDC-4B37-AF4A-DEB4C11F8A79}" type="presParOf" srcId="{296F9EAE-A02C-4A9A-930F-1CACA7AD5C6D}" destId="{9C7753FC-881D-4807-9196-A6AA45F75C92}" srcOrd="1" destOrd="0" presId="urn:microsoft.com/office/officeart/2005/8/layout/hierarchy1"/>
    <dgm:cxn modelId="{543A6551-39A8-496F-AB0A-3A195CFA4FC5}" type="presParOf" srcId="{4DC3E8D1-C231-4A4D-917C-38B43682E58B}" destId="{1E3CA534-0259-4EC2-A248-3989B9EE3587}" srcOrd="1" destOrd="0" presId="urn:microsoft.com/office/officeart/2005/8/layout/hierarchy1"/>
    <dgm:cxn modelId="{4829A679-6CE3-472C-A73B-2AAA96BB2A87}" type="presParOf" srcId="{1E3CA534-0259-4EC2-A248-3989B9EE3587}" destId="{4A6C4A14-392A-4F36-B41B-819B0DB4EB78}" srcOrd="0" destOrd="0" presId="urn:microsoft.com/office/officeart/2005/8/layout/hierarchy1"/>
    <dgm:cxn modelId="{537753FD-02CE-4040-8204-4A8A1F9022D0}" type="presParOf" srcId="{1E3CA534-0259-4EC2-A248-3989B9EE3587}" destId="{F207F0AE-1968-4E0A-9C1A-68732305D5BA}" srcOrd="1" destOrd="0" presId="urn:microsoft.com/office/officeart/2005/8/layout/hierarchy1"/>
    <dgm:cxn modelId="{5DECF000-2F80-42A5-8949-A7529D69C346}" type="presParOf" srcId="{F207F0AE-1968-4E0A-9C1A-68732305D5BA}" destId="{1F6E1A69-1B12-49C8-BA59-8C688C4D8D92}" srcOrd="0" destOrd="0" presId="urn:microsoft.com/office/officeart/2005/8/layout/hierarchy1"/>
    <dgm:cxn modelId="{DD27AB46-5025-4264-BF2D-8F1D335AD1B4}" type="presParOf" srcId="{1F6E1A69-1B12-49C8-BA59-8C688C4D8D92}" destId="{81EA338B-156B-4039-ACCA-D65E54F5F9CD}" srcOrd="0" destOrd="0" presId="urn:microsoft.com/office/officeart/2005/8/layout/hierarchy1"/>
    <dgm:cxn modelId="{8625C024-3664-4CCE-81BA-BD03527B7A7B}" type="presParOf" srcId="{1F6E1A69-1B12-49C8-BA59-8C688C4D8D92}" destId="{AB7CBD09-0D67-4C22-83F5-ADF67AD72C14}" srcOrd="1" destOrd="0" presId="urn:microsoft.com/office/officeart/2005/8/layout/hierarchy1"/>
    <dgm:cxn modelId="{0E4A31B7-29F7-49B2-99B2-3FD8978851C0}" type="presParOf" srcId="{F207F0AE-1968-4E0A-9C1A-68732305D5BA}" destId="{97523248-4841-4BFD-8136-443ED057A844}" srcOrd="1" destOrd="0" presId="urn:microsoft.com/office/officeart/2005/8/layout/hierarchy1"/>
    <dgm:cxn modelId="{D76657D5-D383-4C20-9322-C79C7072048D}" type="presParOf" srcId="{1E3CA534-0259-4EC2-A248-3989B9EE3587}" destId="{BF3F7BB0-58D3-4009-B70C-3C4739A5EA26}" srcOrd="2" destOrd="0" presId="urn:microsoft.com/office/officeart/2005/8/layout/hierarchy1"/>
    <dgm:cxn modelId="{FB72AD1B-5D5A-4211-B209-AEC5493B4429}" type="presParOf" srcId="{1E3CA534-0259-4EC2-A248-3989B9EE3587}" destId="{EDEE11D8-AC70-4573-8A98-CBAB055E1BDD}" srcOrd="3" destOrd="0" presId="urn:microsoft.com/office/officeart/2005/8/layout/hierarchy1"/>
    <dgm:cxn modelId="{44FC3AB7-5B08-4413-935F-671DF5A8DC1E}" type="presParOf" srcId="{EDEE11D8-AC70-4573-8A98-CBAB055E1BDD}" destId="{C07D777F-624F-4A81-9256-383B023D50B7}" srcOrd="0" destOrd="0" presId="urn:microsoft.com/office/officeart/2005/8/layout/hierarchy1"/>
    <dgm:cxn modelId="{E20D9B11-708E-446E-A8D0-2148ED10F136}" type="presParOf" srcId="{C07D777F-624F-4A81-9256-383B023D50B7}" destId="{C02414B1-E6D4-46AF-AA94-CDAE12E1F896}" srcOrd="0" destOrd="0" presId="urn:microsoft.com/office/officeart/2005/8/layout/hierarchy1"/>
    <dgm:cxn modelId="{50E5E26A-6245-4687-82CC-8DC73A523916}" type="presParOf" srcId="{C07D777F-624F-4A81-9256-383B023D50B7}" destId="{4B0FB33F-377F-474F-9F27-D7626347C3A9}" srcOrd="1" destOrd="0" presId="urn:microsoft.com/office/officeart/2005/8/layout/hierarchy1"/>
    <dgm:cxn modelId="{D32A06AE-FA12-4A85-88DE-47FE72D96A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93973-FE8F-4789-AEB3-F6A87D1451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362D6E-EAF0-4954-AA4A-B6321CF10A9B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EC127-D00E-43BF-8E6C-2E87B6BC1D31}" type="parTrans" cxnId="{00123FBF-FD90-4ABC-A30C-89FC97A50182}">
      <dgm:prSet/>
      <dgm:spPr/>
      <dgm:t>
        <a:bodyPr/>
        <a:lstStyle/>
        <a:p>
          <a:endParaRPr lang="ru-RU"/>
        </a:p>
      </dgm:t>
    </dgm:pt>
    <dgm:pt modelId="{67D0A883-097B-482F-82AF-449FBBD726C6}" type="sibTrans" cxnId="{00123FBF-FD90-4ABC-A30C-89FC97A50182}">
      <dgm:prSet/>
      <dgm:spPr/>
      <dgm:t>
        <a:bodyPr/>
        <a:lstStyle/>
        <a:p>
          <a:endParaRPr lang="ru-RU"/>
        </a:p>
      </dgm:t>
    </dgm:pt>
    <dgm:pt modelId="{D63EDBC3-F283-4FD8-8B8F-9DAA6E70412E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Тоншаевского муниципального округа Нижегородской области на среднесрочный период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4D09B-BA13-46A9-ADE7-FEE224C3F0EF}" type="parTrans" cxnId="{A1B04067-604E-451E-866E-31A569AC10F2}">
      <dgm:prSet/>
      <dgm:spPr/>
      <dgm:t>
        <a:bodyPr/>
        <a:lstStyle/>
        <a:p>
          <a:endParaRPr lang="ru-RU"/>
        </a:p>
      </dgm:t>
    </dgm:pt>
    <dgm:pt modelId="{DC1A26F2-3552-405F-8581-05315D64D279}" type="sibTrans" cxnId="{A1B04067-604E-451E-866E-31A569AC10F2}">
      <dgm:prSet/>
      <dgm:spPr/>
      <dgm:t>
        <a:bodyPr/>
        <a:lstStyle/>
        <a:p>
          <a:endParaRPr lang="ru-RU"/>
        </a:p>
      </dgm:t>
    </dgm:pt>
    <dgm:pt modelId="{B02829D4-510F-4813-8FD4-60F24A992555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Тоншаевского муниципального округа Нижегородской области на 2023 год и плановый период 2024 и 2025 годов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5F0AC-5A23-40DC-B72E-FD1EE3ACD376}" type="parTrans" cxnId="{2F3477D3-882E-4276-AEAA-A5851F07597B}">
      <dgm:prSet/>
      <dgm:spPr/>
      <dgm:t>
        <a:bodyPr/>
        <a:lstStyle/>
        <a:p>
          <a:endParaRPr lang="ru-RU"/>
        </a:p>
      </dgm:t>
    </dgm:pt>
    <dgm:pt modelId="{81B96F31-B606-4A18-B87A-5A47164A8FBF}" type="sibTrans" cxnId="{2F3477D3-882E-4276-AEAA-A5851F07597B}">
      <dgm:prSet/>
      <dgm:spPr/>
      <dgm:t>
        <a:bodyPr/>
        <a:lstStyle/>
        <a:p>
          <a:endParaRPr lang="ru-RU"/>
        </a:p>
      </dgm:t>
    </dgm:pt>
    <dgm:pt modelId="{EEA8820E-AB6A-4447-BD57-BCB2EAA81265}">
      <dgm:prSet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Тоншаевского муниципального округа на 2023 год и на плановый период 2024-2025 годы</a:t>
          </a:r>
        </a:p>
      </dgm:t>
    </dgm:pt>
    <dgm:pt modelId="{D21D963D-DCD2-49F1-9207-BEA22393BA0B}" type="parTrans" cxnId="{30B02C86-97B1-4B0A-8442-EA8CBFF7A68B}">
      <dgm:prSet/>
      <dgm:spPr/>
      <dgm:t>
        <a:bodyPr/>
        <a:lstStyle/>
        <a:p>
          <a:endParaRPr lang="ru-RU"/>
        </a:p>
      </dgm:t>
    </dgm:pt>
    <dgm:pt modelId="{46FFDCE3-C061-42AA-A13A-1CBCEDDFF357}" type="sibTrans" cxnId="{30B02C86-97B1-4B0A-8442-EA8CBFF7A68B}">
      <dgm:prSet/>
      <dgm:spPr/>
      <dgm:t>
        <a:bodyPr/>
        <a:lstStyle/>
        <a:p>
          <a:endParaRPr lang="ru-RU"/>
        </a:p>
      </dgm:t>
    </dgm:pt>
    <dgm:pt modelId="{7D46C7C4-3426-4B58-AE27-4DAB96A9103E}">
      <dgm:prSet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Тоншаевского муниципального округа</a:t>
          </a:r>
        </a:p>
      </dgm:t>
    </dgm:pt>
    <dgm:pt modelId="{9F8A8791-5856-4E31-9A86-F340DBC8DFFA}" type="parTrans" cxnId="{970D778F-AD6B-435A-AA7D-1FDF680942E0}">
      <dgm:prSet/>
      <dgm:spPr/>
      <dgm:t>
        <a:bodyPr/>
        <a:lstStyle/>
        <a:p>
          <a:endParaRPr lang="ru-RU"/>
        </a:p>
      </dgm:t>
    </dgm:pt>
    <dgm:pt modelId="{D48B5AF4-41A6-4BD6-AF3B-7A2D4025B07A}" type="sibTrans" cxnId="{970D778F-AD6B-435A-AA7D-1FDF680942E0}">
      <dgm:prSet/>
      <dgm:spPr/>
      <dgm:t>
        <a:bodyPr/>
        <a:lstStyle/>
        <a:p>
          <a:endParaRPr lang="ru-RU"/>
        </a:p>
      </dgm:t>
    </dgm:pt>
    <dgm:pt modelId="{34D78461-5A9C-404D-84EE-8AC3E5D6268F}">
      <dgm:prSet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Указы Президента Российской федерации от 7 мая 20от 7 мая 2018 г., № 204, от 21 июля 2020 г. № 474 «О национальных целях развития Российской Федерации на период 12 г., до 2030 года»</a:t>
          </a:r>
        </a:p>
      </dgm:t>
    </dgm:pt>
    <dgm:pt modelId="{21CA5F4F-6A19-46EF-92AE-C9594D33BD7C}" type="parTrans" cxnId="{8CA75378-B1CA-4741-BD6F-E47AFCAB1461}">
      <dgm:prSet/>
      <dgm:spPr/>
      <dgm:t>
        <a:bodyPr/>
        <a:lstStyle/>
        <a:p>
          <a:endParaRPr lang="ru-RU"/>
        </a:p>
      </dgm:t>
    </dgm:pt>
    <dgm:pt modelId="{FC5E2097-1886-4163-8EE3-7203F077E6D1}" type="sibTrans" cxnId="{8CA75378-B1CA-4741-BD6F-E47AFCAB1461}">
      <dgm:prSet/>
      <dgm:spPr/>
      <dgm:t>
        <a:bodyPr/>
        <a:lstStyle/>
        <a:p>
          <a:endParaRPr lang="ru-RU"/>
        </a:p>
      </dgm:t>
    </dgm:pt>
    <dgm:pt modelId="{6DFA99A9-8653-4916-A7B7-90E71C5D0018}" type="pres">
      <dgm:prSet presAssocID="{53493973-FE8F-4789-AEB3-F6A87D1451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9ECAD0-449B-4844-B0D0-BD686752B507}" type="pres">
      <dgm:prSet presAssocID="{BD362D6E-EAF0-4954-AA4A-B6321CF10A9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51FE2-23EF-4190-B334-D81BFB15662F}" type="pres">
      <dgm:prSet presAssocID="{67D0A883-097B-482F-82AF-449FBBD726C6}" presName="spacer" presStyleCnt="0"/>
      <dgm:spPr/>
    </dgm:pt>
    <dgm:pt modelId="{FB64594B-0B79-4EFC-A1F3-D6174DBFC536}" type="pres">
      <dgm:prSet presAssocID="{D63EDBC3-F283-4FD8-8B8F-9DAA6E70412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D0D1B-D333-458B-8E58-4FEEF779640E}" type="pres">
      <dgm:prSet presAssocID="{DC1A26F2-3552-405F-8581-05315D64D279}" presName="spacer" presStyleCnt="0"/>
      <dgm:spPr/>
    </dgm:pt>
    <dgm:pt modelId="{302CB14D-9710-4F69-A820-80A6FC6D5761}" type="pres">
      <dgm:prSet presAssocID="{B02829D4-510F-4813-8FD4-60F24A99255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A3A9E-0EEF-4E82-84B0-E27FDCD4D003}" type="pres">
      <dgm:prSet presAssocID="{81B96F31-B606-4A18-B87A-5A47164A8FBF}" presName="spacer" presStyleCnt="0"/>
      <dgm:spPr/>
    </dgm:pt>
    <dgm:pt modelId="{EF1575FB-FE13-4AD3-9F13-1F57BEF80CEE}" type="pres">
      <dgm:prSet presAssocID="{EEA8820E-AB6A-4447-BD57-BCB2EAA8126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59A74-00AF-491D-A0C7-A01A52B4123E}" type="pres">
      <dgm:prSet presAssocID="{46FFDCE3-C061-42AA-A13A-1CBCEDDFF357}" presName="spacer" presStyleCnt="0"/>
      <dgm:spPr/>
    </dgm:pt>
    <dgm:pt modelId="{383E7995-E042-4FA0-B4BA-A15FC5FBEF54}" type="pres">
      <dgm:prSet presAssocID="{7D46C7C4-3426-4B58-AE27-4DAB96A9103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D0ADC-FFCA-4988-A9E8-E54F6B61774D}" type="pres">
      <dgm:prSet presAssocID="{D48B5AF4-41A6-4BD6-AF3B-7A2D4025B07A}" presName="spacer" presStyleCnt="0"/>
      <dgm:spPr/>
    </dgm:pt>
    <dgm:pt modelId="{DF1CB669-C894-4A85-9C2A-ABFCE9E9A676}" type="pres">
      <dgm:prSet presAssocID="{34D78461-5A9C-404D-84EE-8AC3E5D6268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86735E-AB2B-437E-B727-EF04B3F262C2}" type="presOf" srcId="{53493973-FE8F-4789-AEB3-F6A87D145135}" destId="{6DFA99A9-8653-4916-A7B7-90E71C5D0018}" srcOrd="0" destOrd="0" presId="urn:microsoft.com/office/officeart/2005/8/layout/vList2"/>
    <dgm:cxn modelId="{53AF3B00-5968-495E-B31E-AACB7FF253D4}" type="presOf" srcId="{D63EDBC3-F283-4FD8-8B8F-9DAA6E70412E}" destId="{FB64594B-0B79-4EFC-A1F3-D6174DBFC536}" srcOrd="0" destOrd="0" presId="urn:microsoft.com/office/officeart/2005/8/layout/vList2"/>
    <dgm:cxn modelId="{16498545-F64C-4CAB-B7F1-03621409FB36}" type="presOf" srcId="{BD362D6E-EAF0-4954-AA4A-B6321CF10A9B}" destId="{E89ECAD0-449B-4844-B0D0-BD686752B507}" srcOrd="0" destOrd="0" presId="urn:microsoft.com/office/officeart/2005/8/layout/vList2"/>
    <dgm:cxn modelId="{00123FBF-FD90-4ABC-A30C-89FC97A50182}" srcId="{53493973-FE8F-4789-AEB3-F6A87D145135}" destId="{BD362D6E-EAF0-4954-AA4A-B6321CF10A9B}" srcOrd="0" destOrd="0" parTransId="{2DFEC127-D00E-43BF-8E6C-2E87B6BC1D31}" sibTransId="{67D0A883-097B-482F-82AF-449FBBD726C6}"/>
    <dgm:cxn modelId="{92413C08-78B7-455B-8A96-FD679B9BDD9D}" type="presOf" srcId="{EEA8820E-AB6A-4447-BD57-BCB2EAA81265}" destId="{EF1575FB-FE13-4AD3-9F13-1F57BEF80CEE}" srcOrd="0" destOrd="0" presId="urn:microsoft.com/office/officeart/2005/8/layout/vList2"/>
    <dgm:cxn modelId="{8CA75378-B1CA-4741-BD6F-E47AFCAB1461}" srcId="{53493973-FE8F-4789-AEB3-F6A87D145135}" destId="{34D78461-5A9C-404D-84EE-8AC3E5D6268F}" srcOrd="5" destOrd="0" parTransId="{21CA5F4F-6A19-46EF-92AE-C9594D33BD7C}" sibTransId="{FC5E2097-1886-4163-8EE3-7203F077E6D1}"/>
    <dgm:cxn modelId="{2F3477D3-882E-4276-AEAA-A5851F07597B}" srcId="{53493973-FE8F-4789-AEB3-F6A87D145135}" destId="{B02829D4-510F-4813-8FD4-60F24A992555}" srcOrd="2" destOrd="0" parTransId="{5495F0AC-5A23-40DC-B72E-FD1EE3ACD376}" sibTransId="{81B96F31-B606-4A18-B87A-5A47164A8FBF}"/>
    <dgm:cxn modelId="{30B02C86-97B1-4B0A-8442-EA8CBFF7A68B}" srcId="{53493973-FE8F-4789-AEB3-F6A87D145135}" destId="{EEA8820E-AB6A-4447-BD57-BCB2EAA81265}" srcOrd="3" destOrd="0" parTransId="{D21D963D-DCD2-49F1-9207-BEA22393BA0B}" sibTransId="{46FFDCE3-C061-42AA-A13A-1CBCEDDFF357}"/>
    <dgm:cxn modelId="{E2DA6707-B24B-4BA1-B3B7-189E3DA07B0E}" type="presOf" srcId="{34D78461-5A9C-404D-84EE-8AC3E5D6268F}" destId="{DF1CB669-C894-4A85-9C2A-ABFCE9E9A676}" srcOrd="0" destOrd="0" presId="urn:microsoft.com/office/officeart/2005/8/layout/vList2"/>
    <dgm:cxn modelId="{A1B04067-604E-451E-866E-31A569AC10F2}" srcId="{53493973-FE8F-4789-AEB3-F6A87D145135}" destId="{D63EDBC3-F283-4FD8-8B8F-9DAA6E70412E}" srcOrd="1" destOrd="0" parTransId="{8334D09B-BA13-46A9-ADE7-FEE224C3F0EF}" sibTransId="{DC1A26F2-3552-405F-8581-05315D64D279}"/>
    <dgm:cxn modelId="{970D778F-AD6B-435A-AA7D-1FDF680942E0}" srcId="{53493973-FE8F-4789-AEB3-F6A87D145135}" destId="{7D46C7C4-3426-4B58-AE27-4DAB96A9103E}" srcOrd="4" destOrd="0" parTransId="{9F8A8791-5856-4E31-9A86-F340DBC8DFFA}" sibTransId="{D48B5AF4-41A6-4BD6-AF3B-7A2D4025B07A}"/>
    <dgm:cxn modelId="{A219E2E2-83FB-4BB3-9B4E-7D87ABB1A46E}" type="presOf" srcId="{7D46C7C4-3426-4B58-AE27-4DAB96A9103E}" destId="{383E7995-E042-4FA0-B4BA-A15FC5FBEF54}" srcOrd="0" destOrd="0" presId="urn:microsoft.com/office/officeart/2005/8/layout/vList2"/>
    <dgm:cxn modelId="{3A84F6A7-17BB-4C77-A665-2624DB62B130}" type="presOf" srcId="{B02829D4-510F-4813-8FD4-60F24A992555}" destId="{302CB14D-9710-4F69-A820-80A6FC6D5761}" srcOrd="0" destOrd="0" presId="urn:microsoft.com/office/officeart/2005/8/layout/vList2"/>
    <dgm:cxn modelId="{D754FD1C-B257-4D46-8436-6BF9F345C509}" type="presParOf" srcId="{6DFA99A9-8653-4916-A7B7-90E71C5D0018}" destId="{E89ECAD0-449B-4844-B0D0-BD686752B507}" srcOrd="0" destOrd="0" presId="urn:microsoft.com/office/officeart/2005/8/layout/vList2"/>
    <dgm:cxn modelId="{1B8F647D-7B62-4596-A3DD-E25DACAB63D7}" type="presParOf" srcId="{6DFA99A9-8653-4916-A7B7-90E71C5D0018}" destId="{2C751FE2-23EF-4190-B334-D81BFB15662F}" srcOrd="1" destOrd="0" presId="urn:microsoft.com/office/officeart/2005/8/layout/vList2"/>
    <dgm:cxn modelId="{4A2A934F-1AB4-45F8-AB89-829BF2FCCFEF}" type="presParOf" srcId="{6DFA99A9-8653-4916-A7B7-90E71C5D0018}" destId="{FB64594B-0B79-4EFC-A1F3-D6174DBFC536}" srcOrd="2" destOrd="0" presId="urn:microsoft.com/office/officeart/2005/8/layout/vList2"/>
    <dgm:cxn modelId="{7F8D0A8D-1961-46A6-8583-53DA93A3677A}" type="presParOf" srcId="{6DFA99A9-8653-4916-A7B7-90E71C5D0018}" destId="{A56D0D1B-D333-458B-8E58-4FEEF779640E}" srcOrd="3" destOrd="0" presId="urn:microsoft.com/office/officeart/2005/8/layout/vList2"/>
    <dgm:cxn modelId="{82C4F6D5-204E-4926-B92E-4674F64DC0CA}" type="presParOf" srcId="{6DFA99A9-8653-4916-A7B7-90E71C5D0018}" destId="{302CB14D-9710-4F69-A820-80A6FC6D5761}" srcOrd="4" destOrd="0" presId="urn:microsoft.com/office/officeart/2005/8/layout/vList2"/>
    <dgm:cxn modelId="{A0CF1D4E-EDF1-4369-AF06-487840F9E7CB}" type="presParOf" srcId="{6DFA99A9-8653-4916-A7B7-90E71C5D0018}" destId="{57EA3A9E-0EEF-4E82-84B0-E27FDCD4D003}" srcOrd="5" destOrd="0" presId="urn:microsoft.com/office/officeart/2005/8/layout/vList2"/>
    <dgm:cxn modelId="{FDC9A79A-6D3B-417A-B773-71383EC63AA0}" type="presParOf" srcId="{6DFA99A9-8653-4916-A7B7-90E71C5D0018}" destId="{EF1575FB-FE13-4AD3-9F13-1F57BEF80CEE}" srcOrd="6" destOrd="0" presId="urn:microsoft.com/office/officeart/2005/8/layout/vList2"/>
    <dgm:cxn modelId="{95FA8F8B-70FA-4221-8924-86CCF2A63111}" type="presParOf" srcId="{6DFA99A9-8653-4916-A7B7-90E71C5D0018}" destId="{C3A59A74-00AF-491D-A0C7-A01A52B4123E}" srcOrd="7" destOrd="0" presId="urn:microsoft.com/office/officeart/2005/8/layout/vList2"/>
    <dgm:cxn modelId="{1FEFF784-7344-4503-9702-A1FDEFBB3671}" type="presParOf" srcId="{6DFA99A9-8653-4916-A7B7-90E71C5D0018}" destId="{383E7995-E042-4FA0-B4BA-A15FC5FBEF54}" srcOrd="8" destOrd="0" presId="urn:microsoft.com/office/officeart/2005/8/layout/vList2"/>
    <dgm:cxn modelId="{67A939E8-DB0C-4663-9062-C284EB57C9C7}" type="presParOf" srcId="{6DFA99A9-8653-4916-A7B7-90E71C5D0018}" destId="{0BCD0ADC-FFCA-4988-A9E8-E54F6B61774D}" srcOrd="9" destOrd="0" presId="urn:microsoft.com/office/officeart/2005/8/layout/vList2"/>
    <dgm:cxn modelId="{D59DB389-3DB8-4CDB-83F0-2C425B60D512}" type="presParOf" srcId="{6DFA99A9-8653-4916-A7B7-90E71C5D0018}" destId="{DF1CB669-C894-4A85-9C2A-ABFCE9E9A67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Июнь-июль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основных показателей прогноза социально-экономического развития Тоншаевского муниципального округа  на трехлетний период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E174530D-88FE-47A7-A5B9-75B659623737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Август-сентябрь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00E28-BE1F-4C87-9756-B28667B1FFAA}" type="parTrans" cxnId="{385C2D8A-95F9-4294-97A4-7439CC7EDD24}">
      <dgm:prSet/>
      <dgm:spPr/>
      <dgm:t>
        <a:bodyPr/>
        <a:lstStyle/>
        <a:p>
          <a:endParaRPr lang="ru-RU"/>
        </a:p>
      </dgm:t>
    </dgm:pt>
    <dgm:pt modelId="{F0062DDF-5860-45B3-91E6-C15E50CF9FEE}" type="sibTrans" cxnId="{385C2D8A-95F9-4294-97A4-7439CC7EDD24}">
      <dgm:prSet/>
      <dgm:spPr/>
      <dgm:t>
        <a:bodyPr/>
        <a:lstStyle/>
        <a:p>
          <a:endParaRPr lang="ru-RU"/>
        </a:p>
      </dgm:t>
    </dgm:pt>
    <dgm:pt modelId="{DE1312F1-8A1F-4E0B-A403-3931099014E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структурных подразделений администрации Тоншаевского муниципального округа, органов местного самоуправления по подготовке обоснований бюджетных ассигнований и бюджетных заявок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E4F7E676-8F1D-4E54-A516-663DE2D7D38D}" type="parTrans" cxnId="{194BF104-8299-4BA5-8E7B-93B6C26BD011}">
      <dgm:prSet/>
      <dgm:spPr/>
      <dgm:t>
        <a:bodyPr/>
        <a:lstStyle/>
        <a:p>
          <a:endParaRPr lang="ru-RU"/>
        </a:p>
      </dgm:t>
    </dgm:pt>
    <dgm:pt modelId="{8236E87B-13CD-42B3-A90D-644AB9D1CD5B}" type="sibTrans" cxnId="{194BF104-8299-4BA5-8E7B-93B6C26BD011}">
      <dgm:prSet/>
      <dgm:spPr/>
      <dgm:t>
        <a:bodyPr/>
        <a:lstStyle/>
        <a:p>
          <a:endParaRPr lang="ru-RU"/>
        </a:p>
      </dgm:t>
    </dgm:pt>
    <dgm:pt modelId="{60B7B381-FBD3-44B4-A239-F1BB07FCA47A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Тоншаевского муниципального округа.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08E860D3-0083-47F9-9125-CB91E9352513}" type="parTrans" cxnId="{FFC4B1F4-A8A3-4BAE-9345-4E9B1FA63F5F}">
      <dgm:prSet/>
      <dgm:spPr/>
      <dgm:t>
        <a:bodyPr/>
        <a:lstStyle/>
        <a:p>
          <a:endParaRPr lang="ru-RU"/>
        </a:p>
      </dgm:t>
    </dgm:pt>
    <dgm:pt modelId="{7907BAD3-10F9-42DF-8E93-306F7FD2DA4F}" type="sibTrans" cxnId="{FFC4B1F4-A8A3-4BAE-9345-4E9B1FA63F5F}">
      <dgm:prSet/>
      <dgm:spPr/>
      <dgm:t>
        <a:bodyPr/>
        <a:lstStyle/>
        <a:p>
          <a:endParaRPr lang="ru-RU"/>
        </a:p>
      </dgm:t>
    </dgm:pt>
    <dgm:pt modelId="{036D7227-E583-4DB0-B712-23677623B0A9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E00CC-6816-4719-94A6-B271D9F20CE4}" type="parTrans" cxnId="{50DB5DA4-E3BA-43CA-915B-2C5778E353C7}">
      <dgm:prSet/>
      <dgm:spPr/>
      <dgm:t>
        <a:bodyPr/>
        <a:lstStyle/>
        <a:p>
          <a:endParaRPr lang="ru-RU"/>
        </a:p>
      </dgm:t>
    </dgm:pt>
    <dgm:pt modelId="{B9A72715-95BD-4299-8FE6-7380952285DB}" type="sibTrans" cxnId="{50DB5DA4-E3BA-43CA-915B-2C5778E353C7}">
      <dgm:prSet/>
      <dgm:spPr/>
      <dgm:t>
        <a:bodyPr/>
        <a:lstStyle/>
        <a:p>
          <a:endParaRPr lang="ru-RU"/>
        </a:p>
      </dgm:t>
    </dgm:pt>
    <dgm:pt modelId="{6930EBCB-2FEA-486B-AD56-747EE2196DB1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администрацией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D3212-0610-441F-8115-1040F382B5F9}" type="parTrans" cxnId="{290D4D24-DBDB-4F56-94C4-B219029ABD7A}">
      <dgm:prSet/>
      <dgm:spPr/>
      <dgm:t>
        <a:bodyPr/>
        <a:lstStyle/>
        <a:p>
          <a:endParaRPr lang="ru-RU"/>
        </a:p>
      </dgm:t>
    </dgm:pt>
    <dgm:pt modelId="{88CAB073-1A87-45BF-9263-94C659E69F6F}" type="sibTrans" cxnId="{290D4D24-DBDB-4F56-94C4-B219029ABD7A}">
      <dgm:prSet/>
      <dgm:spPr/>
      <dgm:t>
        <a:bodyPr/>
        <a:lstStyle/>
        <a:p>
          <a:endParaRPr lang="ru-RU"/>
        </a:p>
      </dgm:t>
    </dgm:pt>
    <dgm:pt modelId="{5EEC53FB-30E8-4510-B383-897FC33C6CA5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проекта бюджета в  Совет депутатов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85A46-A3CD-40B7-8498-7D13455374EA}" type="parTrans" cxnId="{4B1E0CEC-4FE8-4B4A-B53D-9196190F130A}">
      <dgm:prSet/>
      <dgm:spPr/>
      <dgm:t>
        <a:bodyPr/>
        <a:lstStyle/>
        <a:p>
          <a:endParaRPr lang="ru-RU"/>
        </a:p>
      </dgm:t>
    </dgm:pt>
    <dgm:pt modelId="{FE269324-2747-4771-B268-DB361AE8F100}" type="sibTrans" cxnId="{4B1E0CEC-4FE8-4B4A-B53D-9196190F130A}">
      <dgm:prSet/>
      <dgm:spPr/>
      <dgm:t>
        <a:bodyPr/>
        <a:lstStyle/>
        <a:p>
          <a:endParaRPr lang="ru-RU"/>
        </a:p>
      </dgm:t>
    </dgm:pt>
    <dgm:pt modelId="{145021B9-B10E-4760-857B-F428E927145B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основных направлений бюджетной  и налоговой политики на трехлетний период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70F6B-E317-4B26-883D-094760D5BCE5}" type="sibTrans" cxnId="{5E3D10A5-1D7D-4FB6-82FF-C3F29793A49A}">
      <dgm:prSet/>
      <dgm:spPr/>
      <dgm:t>
        <a:bodyPr/>
        <a:lstStyle/>
        <a:p>
          <a:endParaRPr lang="ru-RU"/>
        </a:p>
      </dgm:t>
    </dgm:pt>
    <dgm:pt modelId="{FAC1D803-6305-45A2-B6D9-743A35DD6141}" type="parTrans" cxnId="{5E3D10A5-1D7D-4FB6-82FF-C3F29793A49A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3" custScaleY="123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8CEA3-55E0-4B09-998C-DA25F4B13724}" type="pres">
      <dgm:prSet presAssocID="{C1CABB5A-21D4-4327-B549-7361847C74F0}" presName="sp" presStyleCnt="0"/>
      <dgm:spPr/>
    </dgm:pt>
    <dgm:pt modelId="{F60470E2-6781-4C05-A657-81FC028A3DDF}" type="pres">
      <dgm:prSet presAssocID="{E174530D-88FE-47A7-A5B9-75B659623737}" presName="composite" presStyleCnt="0"/>
      <dgm:spPr/>
    </dgm:pt>
    <dgm:pt modelId="{9FD4CF9C-0B18-4490-B109-E41CB2EB37A4}" type="pres">
      <dgm:prSet presAssocID="{E174530D-88FE-47A7-A5B9-75B65962373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28E0-472B-4A74-9CBB-B2E294B2378C}" type="pres">
      <dgm:prSet presAssocID="{E174530D-88FE-47A7-A5B9-75B659623737}" presName="descendantText" presStyleLbl="alignAcc1" presStyleIdx="1" presStyleCnt="3" custScaleY="116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BDCE3-9384-410B-A9E6-C4CF1B113EE2}" type="pres">
      <dgm:prSet presAssocID="{F0062DDF-5860-45B3-91E6-C15E50CF9FEE}" presName="sp" presStyleCnt="0"/>
      <dgm:spPr/>
    </dgm:pt>
    <dgm:pt modelId="{6B0431FD-02BF-4B12-9D53-D413EF86FFEC}" type="pres">
      <dgm:prSet presAssocID="{036D7227-E583-4DB0-B712-23677623B0A9}" presName="composite" presStyleCnt="0"/>
      <dgm:spPr/>
    </dgm:pt>
    <dgm:pt modelId="{334DC0AE-39C2-4BEE-9E3F-4748E036524C}" type="pres">
      <dgm:prSet presAssocID="{036D7227-E583-4DB0-B712-23677623B0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9F7E2-42B6-4DDE-9792-9A413B27FBF3}" type="pres">
      <dgm:prSet presAssocID="{036D7227-E583-4DB0-B712-23677623B0A9}" presName="descendantText" presStyleLbl="alignAcc1" presStyleIdx="2" presStyleCnt="3" custLinFactNeighborX="0" custLinFactNeighborY="2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A2647B-BEC3-4B7C-9916-82CFF755C3CE}" type="presOf" srcId="{E7A7FB1F-D6E2-41F1-88F0-DF68ABA8E1C0}" destId="{D80BA84C-6447-4164-BC89-803FC8730CB1}" srcOrd="0" destOrd="0" presId="urn:microsoft.com/office/officeart/2005/8/layout/chevron2"/>
    <dgm:cxn modelId="{6EE24118-7DBA-4AFD-9A32-EFEFC48A502D}" type="presOf" srcId="{6930EBCB-2FEA-486B-AD56-747EE2196DB1}" destId="{8329F7E2-42B6-4DDE-9792-9A413B27FBF3}" srcOrd="0" destOrd="0" presId="urn:microsoft.com/office/officeart/2005/8/layout/chevron2"/>
    <dgm:cxn modelId="{194BF104-8299-4BA5-8E7B-93B6C26BD011}" srcId="{E174530D-88FE-47A7-A5B9-75B659623737}" destId="{DE1312F1-8A1F-4E0B-A403-3931099014EC}" srcOrd="0" destOrd="0" parTransId="{E4F7E676-8F1D-4E54-A516-663DE2D7D38D}" sibTransId="{8236E87B-13CD-42B3-A90D-644AB9D1CD5B}"/>
    <dgm:cxn modelId="{FFC4B1F4-A8A3-4BAE-9345-4E9B1FA63F5F}" srcId="{E174530D-88FE-47A7-A5B9-75B659623737}" destId="{60B7B381-FBD3-44B4-A239-F1BB07FCA47A}" srcOrd="1" destOrd="0" parTransId="{08E860D3-0083-47F9-9125-CB91E9352513}" sibTransId="{7907BAD3-10F9-42DF-8E93-306F7FD2DA4F}"/>
    <dgm:cxn modelId="{385C2D8A-95F9-4294-97A4-7439CC7EDD24}" srcId="{F98E0647-1508-4258-9899-083A2CC6824E}" destId="{E174530D-88FE-47A7-A5B9-75B659623737}" srcOrd="1" destOrd="0" parTransId="{77D00E28-BE1F-4C87-9756-B28667B1FFAA}" sibTransId="{F0062DDF-5860-45B3-91E6-C15E50CF9FEE}"/>
    <dgm:cxn modelId="{5E3D10A5-1D7D-4FB6-82FF-C3F29793A49A}" srcId="{E7A7FB1F-D6E2-41F1-88F0-DF68ABA8E1C0}" destId="{145021B9-B10E-4760-857B-F428E927145B}" srcOrd="1" destOrd="0" parTransId="{FAC1D803-6305-45A2-B6D9-743A35DD6141}" sibTransId="{C8E70F6B-E317-4B26-883D-094760D5BCE5}"/>
    <dgm:cxn modelId="{582ADD02-A18A-4410-9D53-920E786ACD08}" type="presOf" srcId="{145021B9-B10E-4760-857B-F428E927145B}" destId="{B1FF6FBA-5B4B-4F0C-A9E3-7068FB0712D3}" srcOrd="0" destOrd="1" presId="urn:microsoft.com/office/officeart/2005/8/layout/chevron2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171C076B-27A2-4C3C-8E1B-270DC6C6CEB3}" type="presOf" srcId="{60B7B381-FBD3-44B4-A239-F1BB07FCA47A}" destId="{9B8328E0-472B-4A74-9CBB-B2E294B2378C}" srcOrd="0" destOrd="1" presId="urn:microsoft.com/office/officeart/2005/8/layout/chevron2"/>
    <dgm:cxn modelId="{71A68FFC-7A82-4BC2-B1CF-01E9D3BDC9DD}" type="presOf" srcId="{E174530D-88FE-47A7-A5B9-75B659623737}" destId="{9FD4CF9C-0B18-4490-B109-E41CB2EB37A4}" srcOrd="0" destOrd="0" presId="urn:microsoft.com/office/officeart/2005/8/layout/chevron2"/>
    <dgm:cxn modelId="{9542CE50-F945-4823-89CB-AEF08FF47A51}" type="presOf" srcId="{F98E0647-1508-4258-9899-083A2CC6824E}" destId="{A70001E4-65D0-41F3-A8FE-1BACA712EA9D}" srcOrd="0" destOrd="0" presId="urn:microsoft.com/office/officeart/2005/8/layout/chevron2"/>
    <dgm:cxn modelId="{4B1E0CEC-4FE8-4B4A-B53D-9196190F130A}" srcId="{036D7227-E583-4DB0-B712-23677623B0A9}" destId="{5EEC53FB-30E8-4510-B383-897FC33C6CA5}" srcOrd="1" destOrd="0" parTransId="{3EB85A46-A3CD-40B7-8498-7D13455374EA}" sibTransId="{FE269324-2747-4771-B268-DB361AE8F100}"/>
    <dgm:cxn modelId="{290D4D24-DBDB-4F56-94C4-B219029ABD7A}" srcId="{036D7227-E583-4DB0-B712-23677623B0A9}" destId="{6930EBCB-2FEA-486B-AD56-747EE2196DB1}" srcOrd="0" destOrd="0" parTransId="{199D3212-0610-441F-8115-1040F382B5F9}" sibTransId="{88CAB073-1A87-45BF-9263-94C659E69F6F}"/>
    <dgm:cxn modelId="{668DC0C8-FDAE-4F76-8726-1465787C0E75}" type="presOf" srcId="{5EEC53FB-30E8-4510-B383-897FC33C6CA5}" destId="{8329F7E2-42B6-4DDE-9792-9A413B27FBF3}" srcOrd="0" destOrd="1" presId="urn:microsoft.com/office/officeart/2005/8/layout/chevron2"/>
    <dgm:cxn modelId="{D287CAA4-203F-4616-A7BC-254CD7DB33DC}" type="presOf" srcId="{036D7227-E583-4DB0-B712-23677623B0A9}" destId="{334DC0AE-39C2-4BEE-9E3F-4748E036524C}" srcOrd="0" destOrd="0" presId="urn:microsoft.com/office/officeart/2005/8/layout/chevron2"/>
    <dgm:cxn modelId="{018339C4-F06C-4D16-942B-F37998571650}" type="presOf" srcId="{DE1312F1-8A1F-4E0B-A403-3931099014EC}" destId="{9B8328E0-472B-4A74-9CBB-B2E294B2378C}" srcOrd="0" destOrd="0" presId="urn:microsoft.com/office/officeart/2005/8/layout/chevron2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386A23DC-04B4-4D57-885C-183300262B82}" type="presOf" srcId="{A8A2D356-6385-41EE-81C6-ED0B7A798EFC}" destId="{B1FF6FBA-5B4B-4F0C-A9E3-7068FB0712D3}" srcOrd="0" destOrd="0" presId="urn:microsoft.com/office/officeart/2005/8/layout/chevron2"/>
    <dgm:cxn modelId="{50DB5DA4-E3BA-43CA-915B-2C5778E353C7}" srcId="{F98E0647-1508-4258-9899-083A2CC6824E}" destId="{036D7227-E583-4DB0-B712-23677623B0A9}" srcOrd="2" destOrd="0" parTransId="{FD7E00CC-6816-4719-94A6-B271D9F20CE4}" sibTransId="{B9A72715-95BD-4299-8FE6-7380952285DB}"/>
    <dgm:cxn modelId="{F92B4C2C-7D3E-49D2-B06A-2D036F2296D0}" type="presParOf" srcId="{A70001E4-65D0-41F3-A8FE-1BACA712EA9D}" destId="{3C4D7145-DD4E-41C9-BBA8-11A4C5E6350A}" srcOrd="0" destOrd="0" presId="urn:microsoft.com/office/officeart/2005/8/layout/chevron2"/>
    <dgm:cxn modelId="{CBEB16E8-FA93-40BE-90EA-B1E4818EEBB0}" type="presParOf" srcId="{3C4D7145-DD4E-41C9-BBA8-11A4C5E6350A}" destId="{D80BA84C-6447-4164-BC89-803FC8730CB1}" srcOrd="0" destOrd="0" presId="urn:microsoft.com/office/officeart/2005/8/layout/chevron2"/>
    <dgm:cxn modelId="{D6316F48-97E6-4080-9172-B80E99C8DD70}" type="presParOf" srcId="{3C4D7145-DD4E-41C9-BBA8-11A4C5E6350A}" destId="{B1FF6FBA-5B4B-4F0C-A9E3-7068FB0712D3}" srcOrd="1" destOrd="0" presId="urn:microsoft.com/office/officeart/2005/8/layout/chevron2"/>
    <dgm:cxn modelId="{16E17EE9-892A-47AD-B3B4-B2957451C671}" type="presParOf" srcId="{A70001E4-65D0-41F3-A8FE-1BACA712EA9D}" destId="{CAA8CEA3-55E0-4B09-998C-DA25F4B13724}" srcOrd="1" destOrd="0" presId="urn:microsoft.com/office/officeart/2005/8/layout/chevron2"/>
    <dgm:cxn modelId="{0B6B7AA2-FFA0-4E26-917A-AF0413F16664}" type="presParOf" srcId="{A70001E4-65D0-41F3-A8FE-1BACA712EA9D}" destId="{F60470E2-6781-4C05-A657-81FC028A3DDF}" srcOrd="2" destOrd="0" presId="urn:microsoft.com/office/officeart/2005/8/layout/chevron2"/>
    <dgm:cxn modelId="{3F54C7C5-793A-4D5B-B268-F45CD9706C5F}" type="presParOf" srcId="{F60470E2-6781-4C05-A657-81FC028A3DDF}" destId="{9FD4CF9C-0B18-4490-B109-E41CB2EB37A4}" srcOrd="0" destOrd="0" presId="urn:microsoft.com/office/officeart/2005/8/layout/chevron2"/>
    <dgm:cxn modelId="{33C61B1D-8690-45EF-92F4-93FCA83AF8B6}" type="presParOf" srcId="{F60470E2-6781-4C05-A657-81FC028A3DDF}" destId="{9B8328E0-472B-4A74-9CBB-B2E294B2378C}" srcOrd="1" destOrd="0" presId="urn:microsoft.com/office/officeart/2005/8/layout/chevron2"/>
    <dgm:cxn modelId="{4E0E44E7-FE71-4605-94A6-CF3BC8D93D33}" type="presParOf" srcId="{A70001E4-65D0-41F3-A8FE-1BACA712EA9D}" destId="{D34BDCE3-9384-410B-A9E6-C4CF1B113EE2}" srcOrd="3" destOrd="0" presId="urn:microsoft.com/office/officeart/2005/8/layout/chevron2"/>
    <dgm:cxn modelId="{F65E95CC-45B7-4979-8492-342188064E5E}" type="presParOf" srcId="{A70001E4-65D0-41F3-A8FE-1BACA712EA9D}" destId="{6B0431FD-02BF-4B12-9D53-D413EF86FFEC}" srcOrd="4" destOrd="0" presId="urn:microsoft.com/office/officeart/2005/8/layout/chevron2"/>
    <dgm:cxn modelId="{3A55B933-F4D0-414B-ACCE-2802F1E414FA}" type="presParOf" srcId="{6B0431FD-02BF-4B12-9D53-D413EF86FFEC}" destId="{334DC0AE-39C2-4BEE-9E3F-4748E036524C}" srcOrd="0" destOrd="0" presId="urn:microsoft.com/office/officeart/2005/8/layout/chevron2"/>
    <dgm:cxn modelId="{389B753E-9C1B-4ACA-870B-4F52E1B1CCF3}" type="presParOf" srcId="{6B0431FD-02BF-4B12-9D53-D413EF86FFEC}" destId="{8329F7E2-42B6-4DDE-9792-9A413B27FB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Ноябрь-декабрь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заседаниях комиссией Совета депутатов собрания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49FDCF62-DC79-41AB-8221-AEF0E474B602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бюджета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38FB6-8FC4-4657-9D18-FA4FA9358AA0}" type="parTrans" cxnId="{53B934C5-25CC-4BFB-87A4-77A9BAE3A35D}">
      <dgm:prSet/>
      <dgm:spPr/>
      <dgm:t>
        <a:bodyPr/>
        <a:lstStyle/>
        <a:p>
          <a:endParaRPr lang="ru-RU"/>
        </a:p>
      </dgm:t>
    </dgm:pt>
    <dgm:pt modelId="{131ADD98-4B0A-4894-8297-0B050B959186}" type="sibTrans" cxnId="{53B934C5-25CC-4BFB-87A4-77A9BAE3A35D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1" custScaleX="99821" custLinFactNeighborX="-47492" custLinFactNeighborY="191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1" custScaleX="100605" custScaleY="100000" custLinFactNeighborX="799" custLinFactNeighborY="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5C2CE7-4D9D-4A06-A18C-E726F9365FD0}" type="presOf" srcId="{49FDCF62-DC79-41AB-8221-AEF0E474B602}" destId="{B1FF6FBA-5B4B-4F0C-A9E3-7068FB0712D3}" srcOrd="0" destOrd="1" presId="urn:microsoft.com/office/officeart/2005/8/layout/chevron2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53B934C5-25CC-4BFB-87A4-77A9BAE3A35D}" srcId="{E7A7FB1F-D6E2-41F1-88F0-DF68ABA8E1C0}" destId="{49FDCF62-DC79-41AB-8221-AEF0E474B602}" srcOrd="1" destOrd="0" parTransId="{1C738FB6-8FC4-4657-9D18-FA4FA9358AA0}" sibTransId="{131ADD98-4B0A-4894-8297-0B050B959186}"/>
    <dgm:cxn modelId="{0AA65E2A-ED5D-4B6A-8647-AA1E04CA6FA1}" type="presOf" srcId="{E7A7FB1F-D6E2-41F1-88F0-DF68ABA8E1C0}" destId="{D80BA84C-6447-4164-BC89-803FC8730CB1}" srcOrd="0" destOrd="0" presId="urn:microsoft.com/office/officeart/2005/8/layout/chevron2"/>
    <dgm:cxn modelId="{905110D7-8EF2-4540-AA41-84DC37394827}" type="presOf" srcId="{F98E0647-1508-4258-9899-083A2CC6824E}" destId="{A70001E4-65D0-41F3-A8FE-1BACA712EA9D}" srcOrd="0" destOrd="0" presId="urn:microsoft.com/office/officeart/2005/8/layout/chevron2"/>
    <dgm:cxn modelId="{621B6D53-71F9-4A35-89DC-579E97F1A527}" type="presOf" srcId="{A8A2D356-6385-41EE-81C6-ED0B7A798EFC}" destId="{B1FF6FBA-5B4B-4F0C-A9E3-7068FB0712D3}" srcOrd="0" destOrd="0" presId="urn:microsoft.com/office/officeart/2005/8/layout/chevron2"/>
    <dgm:cxn modelId="{CCABE166-920C-40D3-8DD2-7AAC44F10540}" type="presParOf" srcId="{A70001E4-65D0-41F3-A8FE-1BACA712EA9D}" destId="{3C4D7145-DD4E-41C9-BBA8-11A4C5E6350A}" srcOrd="0" destOrd="0" presId="urn:microsoft.com/office/officeart/2005/8/layout/chevron2"/>
    <dgm:cxn modelId="{F9420BB2-DC17-4240-99CD-6ACFAB07668E}" type="presParOf" srcId="{3C4D7145-DD4E-41C9-BBA8-11A4C5E6350A}" destId="{D80BA84C-6447-4164-BC89-803FC8730CB1}" srcOrd="0" destOrd="0" presId="urn:microsoft.com/office/officeart/2005/8/layout/chevron2"/>
    <dgm:cxn modelId="{36A1F76D-AE4D-4841-AA8F-5B28DE9E4DCC}" type="presParOf" srcId="{3C4D7145-DD4E-41C9-BBA8-11A4C5E6350A}" destId="{B1FF6FBA-5B4B-4F0C-A9E3-7068FB0712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0017DE-EA5B-4352-83C5-7D20AD6C5A3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FD964E-FF4E-4FA9-9198-40C4A6B16B89}">
      <dgm:prSet phldrT="[Текст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D9158-5D84-42B1-86D0-19A7D58C6042}" type="parTrans" cxnId="{B70728F0-2BCB-423C-8C52-280A3E61F058}">
      <dgm:prSet/>
      <dgm:spPr/>
      <dgm:t>
        <a:bodyPr/>
        <a:lstStyle/>
        <a:p>
          <a:endParaRPr lang="ru-RU"/>
        </a:p>
      </dgm:t>
    </dgm:pt>
    <dgm:pt modelId="{0904FFE0-73AA-4318-B329-32365194A931}" type="sibTrans" cxnId="{B70728F0-2BCB-423C-8C52-280A3E61F058}">
      <dgm:prSet/>
      <dgm:spPr/>
      <dgm:t>
        <a:bodyPr/>
        <a:lstStyle/>
        <a:p>
          <a:endParaRPr lang="ru-RU"/>
        </a:p>
      </dgm:t>
    </dgm:pt>
    <dgm:pt modelId="{EB747497-C265-4816-9CEE-E96D232318DF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проектом бюджета Тоншаевского муниципального округа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6B1D6-5018-45F8-9423-C228A09E26EE}" type="parTrans" cxnId="{67D2B441-C25A-4C4D-B45E-D738837AEBB3}">
      <dgm:prSet/>
      <dgm:spPr/>
      <dgm:t>
        <a:bodyPr/>
        <a:lstStyle/>
        <a:p>
          <a:endParaRPr lang="ru-RU"/>
        </a:p>
      </dgm:t>
    </dgm:pt>
    <dgm:pt modelId="{C7B9DD17-649A-47D3-8C2B-B2E301176E7A}" type="sibTrans" cxnId="{67D2B441-C25A-4C4D-B45E-D738837AEBB3}">
      <dgm:prSet/>
      <dgm:spPr/>
      <dgm:t>
        <a:bodyPr/>
        <a:lstStyle/>
        <a:p>
          <a:endParaRPr lang="ru-RU"/>
        </a:p>
      </dgm:t>
    </dgm:pt>
    <dgm:pt modelId="{292877F7-1EB6-4C8A-8106-ECD90430A015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замечаний и предложени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endParaRPr lang="en-US" sz="11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05175-F815-414A-906E-41B79BAE2E62}" type="parTrans" cxnId="{711DED4C-E0FB-4D12-8AC2-B775F39E3AD9}">
      <dgm:prSet/>
      <dgm:spPr/>
      <dgm:t>
        <a:bodyPr/>
        <a:lstStyle/>
        <a:p>
          <a:endParaRPr lang="ru-RU"/>
        </a:p>
      </dgm:t>
    </dgm:pt>
    <dgm:pt modelId="{74B922D8-E8C3-4BCD-8118-DE551BAE3CAE}" type="sibTrans" cxnId="{711DED4C-E0FB-4D12-8AC2-B775F39E3AD9}">
      <dgm:prSet/>
      <dgm:spPr/>
      <dgm:t>
        <a:bodyPr/>
        <a:lstStyle/>
        <a:p>
          <a:endParaRPr lang="ru-RU"/>
        </a:p>
      </dgm:t>
    </dgm:pt>
    <dgm:pt modelId="{5A1A0289-DA99-46E0-956E-8C58ABB05178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в письменной форме своих предложений</a:t>
          </a:r>
          <a:endParaRPr lang="en-US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E40B1-DEE0-400F-AC35-E3C8C74EDA14}" type="parTrans" cxnId="{886D49B4-2EEC-47F3-8137-958B191585AF}">
      <dgm:prSet/>
      <dgm:spPr/>
      <dgm:t>
        <a:bodyPr/>
        <a:lstStyle/>
        <a:p>
          <a:endParaRPr lang="ru-RU" dirty="0"/>
        </a:p>
      </dgm:t>
    </dgm:pt>
    <dgm:pt modelId="{A9656533-3702-4D1A-9341-6A0A7F7FA91F}" type="sibTrans" cxnId="{886D49B4-2EEC-47F3-8137-958B191585AF}">
      <dgm:prSet/>
      <dgm:spPr/>
      <dgm:t>
        <a:bodyPr/>
        <a:lstStyle/>
        <a:p>
          <a:endParaRPr lang="ru-RU"/>
        </a:p>
      </dgm:t>
    </dgm:pt>
    <dgm:pt modelId="{5CB1D52A-37FF-491A-B5AE-6973DCCC4F33}">
      <dgm:prSet phldrT="[Текст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публичных слушаниях</a:t>
          </a:r>
          <a:endParaRPr lang="en-US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C471D2-8D6F-44C9-A11F-31F74B6C45A4}" type="parTrans" cxnId="{42E15417-72DE-4C7F-839F-F88279A5A9ED}">
      <dgm:prSet/>
      <dgm:spPr/>
      <dgm:t>
        <a:bodyPr/>
        <a:lstStyle/>
        <a:p>
          <a:endParaRPr lang="ru-RU"/>
        </a:p>
      </dgm:t>
    </dgm:pt>
    <dgm:pt modelId="{FD7542D7-A46C-43C4-B98F-E0BEBD112E6C}" type="sibTrans" cxnId="{42E15417-72DE-4C7F-839F-F88279A5A9ED}">
      <dgm:prSet/>
      <dgm:spPr/>
      <dgm:t>
        <a:bodyPr/>
        <a:lstStyle/>
        <a:p>
          <a:endParaRPr lang="ru-RU"/>
        </a:p>
      </dgm:t>
    </dgm:pt>
    <dgm:pt modelId="{41776136-734B-4F38-B52B-F773BDAF90F9}" type="pres">
      <dgm:prSet presAssocID="{060017DE-EA5B-4352-83C5-7D20AD6C5A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9D394C-0EEF-45E7-8865-85FCCAB979B3}" type="pres">
      <dgm:prSet presAssocID="{C6FD964E-FF4E-4FA9-9198-40C4A6B16B89}" presName="centerShape" presStyleLbl="node0" presStyleIdx="0" presStyleCnt="1" custScaleX="129579" custScaleY="116631"/>
      <dgm:spPr/>
      <dgm:t>
        <a:bodyPr/>
        <a:lstStyle/>
        <a:p>
          <a:endParaRPr lang="ru-RU"/>
        </a:p>
      </dgm:t>
    </dgm:pt>
    <dgm:pt modelId="{5B235F19-566E-4123-8A12-F1B87605EA93}" type="pres">
      <dgm:prSet presAssocID="{78A05175-F815-414A-906E-41B79BAE2E62}" presName="Name9" presStyleLbl="parChTrans1D2" presStyleIdx="0" presStyleCnt="4"/>
      <dgm:spPr/>
      <dgm:t>
        <a:bodyPr/>
        <a:lstStyle/>
        <a:p>
          <a:endParaRPr lang="ru-RU"/>
        </a:p>
      </dgm:t>
    </dgm:pt>
    <dgm:pt modelId="{FD0084FC-68F7-488A-8690-F63393D6F9AA}" type="pres">
      <dgm:prSet presAssocID="{78A05175-F815-414A-906E-41B79BAE2E6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D41E2B0-BBAB-4383-82FB-CD3F91158E45}" type="pres">
      <dgm:prSet presAssocID="{292877F7-1EB6-4C8A-8106-ECD90430A015}" presName="node" presStyleLbl="node1" presStyleIdx="0" presStyleCnt="4" custScaleX="14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AAD9C-58C9-4EB6-AB2D-2ABA991D7802}" type="pres">
      <dgm:prSet presAssocID="{A78E40B1-DEE0-400F-AC35-E3C8C74EDA14}" presName="Name9" presStyleLbl="parChTrans1D2" presStyleIdx="1" presStyleCnt="4"/>
      <dgm:spPr/>
      <dgm:t>
        <a:bodyPr/>
        <a:lstStyle/>
        <a:p>
          <a:endParaRPr lang="ru-RU"/>
        </a:p>
      </dgm:t>
    </dgm:pt>
    <dgm:pt modelId="{478D159A-057C-4D96-B5A3-E7AB28097450}" type="pres">
      <dgm:prSet presAssocID="{A78E40B1-DEE0-400F-AC35-E3C8C74EDA1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54D889E-A7D1-4F43-BA41-143B7804F5CA}" type="pres">
      <dgm:prSet presAssocID="{5A1A0289-DA99-46E0-956E-8C58ABB05178}" presName="node" presStyleLbl="node1" presStyleIdx="1" presStyleCnt="4" custScaleX="135717" custRadScaleRad="125702" custRadScaleInc="-4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379C4-5496-4AA1-B319-F1A6589AD69D}" type="pres">
      <dgm:prSet presAssocID="{90C471D2-8D6F-44C9-A11F-31F74B6C45A4}" presName="Name9" presStyleLbl="parChTrans1D2" presStyleIdx="2" presStyleCnt="4"/>
      <dgm:spPr/>
      <dgm:t>
        <a:bodyPr/>
        <a:lstStyle/>
        <a:p>
          <a:endParaRPr lang="ru-RU"/>
        </a:p>
      </dgm:t>
    </dgm:pt>
    <dgm:pt modelId="{B927D89E-D016-4AF0-AF14-13908812E1FF}" type="pres">
      <dgm:prSet presAssocID="{90C471D2-8D6F-44C9-A11F-31F74B6C45A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0A50A6B-6598-4DF2-A012-49BE1C78BDE7}" type="pres">
      <dgm:prSet presAssocID="{5CB1D52A-37FF-491A-B5AE-6973DCCC4F33}" presName="node" presStyleLbl="node1" presStyleIdx="2" presStyleCnt="4" custScaleX="14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C37DD-A918-490C-9086-C3CE6A3456F5}" type="pres">
      <dgm:prSet presAssocID="{0136B1D6-5018-45F8-9423-C228A09E26EE}" presName="Name9" presStyleLbl="parChTrans1D2" presStyleIdx="3" presStyleCnt="4"/>
      <dgm:spPr/>
      <dgm:t>
        <a:bodyPr/>
        <a:lstStyle/>
        <a:p>
          <a:endParaRPr lang="ru-RU"/>
        </a:p>
      </dgm:t>
    </dgm:pt>
    <dgm:pt modelId="{BE4D8DE8-29D2-4163-B521-83FD7A4630E6}" type="pres">
      <dgm:prSet presAssocID="{0136B1D6-5018-45F8-9423-C228A09E26E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8A14479-C69F-4D92-B100-4AF4F0B144E0}" type="pres">
      <dgm:prSet presAssocID="{EB747497-C265-4816-9CEE-E96D232318DF}" presName="node" presStyleLbl="node1" presStyleIdx="3" presStyleCnt="4" custScaleX="132238" custRadScaleRad="135097" custRadScaleInc="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7131A-4BE1-47B0-A1AA-A740DEA79382}" type="presOf" srcId="{A78E40B1-DEE0-400F-AC35-E3C8C74EDA14}" destId="{478D159A-057C-4D96-B5A3-E7AB28097450}" srcOrd="1" destOrd="0" presId="urn:microsoft.com/office/officeart/2005/8/layout/radial1"/>
    <dgm:cxn modelId="{28D84F87-6DC9-4377-8209-ED0EAC5FC17F}" type="presOf" srcId="{90C471D2-8D6F-44C9-A11F-31F74B6C45A4}" destId="{B927D89E-D016-4AF0-AF14-13908812E1FF}" srcOrd="1" destOrd="0" presId="urn:microsoft.com/office/officeart/2005/8/layout/radial1"/>
    <dgm:cxn modelId="{8D3B0AD5-8E11-445D-A98E-26962A4DF4C5}" type="presOf" srcId="{5A1A0289-DA99-46E0-956E-8C58ABB05178}" destId="{F54D889E-A7D1-4F43-BA41-143B7804F5CA}" srcOrd="0" destOrd="0" presId="urn:microsoft.com/office/officeart/2005/8/layout/radial1"/>
    <dgm:cxn modelId="{00A8DF44-59B5-49AB-8C9D-15DD4AADB5BF}" type="presOf" srcId="{78A05175-F815-414A-906E-41B79BAE2E62}" destId="{5B235F19-566E-4123-8A12-F1B87605EA93}" srcOrd="0" destOrd="0" presId="urn:microsoft.com/office/officeart/2005/8/layout/radial1"/>
    <dgm:cxn modelId="{711DED4C-E0FB-4D12-8AC2-B775F39E3AD9}" srcId="{C6FD964E-FF4E-4FA9-9198-40C4A6B16B89}" destId="{292877F7-1EB6-4C8A-8106-ECD90430A015}" srcOrd="0" destOrd="0" parTransId="{78A05175-F815-414A-906E-41B79BAE2E62}" sibTransId="{74B922D8-E8C3-4BCD-8118-DE551BAE3CAE}"/>
    <dgm:cxn modelId="{42E15417-72DE-4C7F-839F-F88279A5A9ED}" srcId="{C6FD964E-FF4E-4FA9-9198-40C4A6B16B89}" destId="{5CB1D52A-37FF-491A-B5AE-6973DCCC4F33}" srcOrd="2" destOrd="0" parTransId="{90C471D2-8D6F-44C9-A11F-31F74B6C45A4}" sibTransId="{FD7542D7-A46C-43C4-B98F-E0BEBD112E6C}"/>
    <dgm:cxn modelId="{496C7964-264A-44A3-97F3-3D91E55CA89E}" type="presOf" srcId="{0136B1D6-5018-45F8-9423-C228A09E26EE}" destId="{597C37DD-A918-490C-9086-C3CE6A3456F5}" srcOrd="0" destOrd="0" presId="urn:microsoft.com/office/officeart/2005/8/layout/radial1"/>
    <dgm:cxn modelId="{B70728F0-2BCB-423C-8C52-280A3E61F058}" srcId="{060017DE-EA5B-4352-83C5-7D20AD6C5A35}" destId="{C6FD964E-FF4E-4FA9-9198-40C4A6B16B89}" srcOrd="0" destOrd="0" parTransId="{18BD9158-5D84-42B1-86D0-19A7D58C6042}" sibTransId="{0904FFE0-73AA-4318-B329-32365194A931}"/>
    <dgm:cxn modelId="{DF6967F7-4C43-4448-9378-13BCFB269814}" type="presOf" srcId="{78A05175-F815-414A-906E-41B79BAE2E62}" destId="{FD0084FC-68F7-488A-8690-F63393D6F9AA}" srcOrd="1" destOrd="0" presId="urn:microsoft.com/office/officeart/2005/8/layout/radial1"/>
    <dgm:cxn modelId="{27877861-4C2B-42A9-9BFE-3BF13EAE678F}" type="presOf" srcId="{5CB1D52A-37FF-491A-B5AE-6973DCCC4F33}" destId="{50A50A6B-6598-4DF2-A012-49BE1C78BDE7}" srcOrd="0" destOrd="0" presId="urn:microsoft.com/office/officeart/2005/8/layout/radial1"/>
    <dgm:cxn modelId="{E271F5CC-E34D-41A3-82F4-EEDA3CE86484}" type="presOf" srcId="{A78E40B1-DEE0-400F-AC35-E3C8C74EDA14}" destId="{1B0AAD9C-58C9-4EB6-AB2D-2ABA991D7802}" srcOrd="0" destOrd="0" presId="urn:microsoft.com/office/officeart/2005/8/layout/radial1"/>
    <dgm:cxn modelId="{F156671A-1F6F-4D4A-82EB-81A0474B3EEA}" type="presOf" srcId="{060017DE-EA5B-4352-83C5-7D20AD6C5A35}" destId="{41776136-734B-4F38-B52B-F773BDAF90F9}" srcOrd="0" destOrd="0" presId="urn:microsoft.com/office/officeart/2005/8/layout/radial1"/>
    <dgm:cxn modelId="{DFF1AE3B-99BF-405D-B38A-3F5FE37251FE}" type="presOf" srcId="{EB747497-C265-4816-9CEE-E96D232318DF}" destId="{58A14479-C69F-4D92-B100-4AF4F0B144E0}" srcOrd="0" destOrd="0" presId="urn:microsoft.com/office/officeart/2005/8/layout/radial1"/>
    <dgm:cxn modelId="{D62B0CB5-F680-4C39-9241-4295212ADA84}" type="presOf" srcId="{90C471D2-8D6F-44C9-A11F-31F74B6C45A4}" destId="{B3A379C4-5496-4AA1-B319-F1A6589AD69D}" srcOrd="0" destOrd="0" presId="urn:microsoft.com/office/officeart/2005/8/layout/radial1"/>
    <dgm:cxn modelId="{EC00A846-B0C1-4B89-B326-065595A5DF30}" type="presOf" srcId="{C6FD964E-FF4E-4FA9-9198-40C4A6B16B89}" destId="{5C9D394C-0EEF-45E7-8865-85FCCAB979B3}" srcOrd="0" destOrd="0" presId="urn:microsoft.com/office/officeart/2005/8/layout/radial1"/>
    <dgm:cxn modelId="{1D23D99F-99A1-4216-A9D9-DE9F6725D2D1}" type="presOf" srcId="{0136B1D6-5018-45F8-9423-C228A09E26EE}" destId="{BE4D8DE8-29D2-4163-B521-83FD7A4630E6}" srcOrd="1" destOrd="0" presId="urn:microsoft.com/office/officeart/2005/8/layout/radial1"/>
    <dgm:cxn modelId="{67D2B441-C25A-4C4D-B45E-D738837AEBB3}" srcId="{C6FD964E-FF4E-4FA9-9198-40C4A6B16B89}" destId="{EB747497-C265-4816-9CEE-E96D232318DF}" srcOrd="3" destOrd="0" parTransId="{0136B1D6-5018-45F8-9423-C228A09E26EE}" sibTransId="{C7B9DD17-649A-47D3-8C2B-B2E301176E7A}"/>
    <dgm:cxn modelId="{886D49B4-2EEC-47F3-8137-958B191585AF}" srcId="{C6FD964E-FF4E-4FA9-9198-40C4A6B16B89}" destId="{5A1A0289-DA99-46E0-956E-8C58ABB05178}" srcOrd="1" destOrd="0" parTransId="{A78E40B1-DEE0-400F-AC35-E3C8C74EDA14}" sibTransId="{A9656533-3702-4D1A-9341-6A0A7F7FA91F}"/>
    <dgm:cxn modelId="{4940FDDF-4B31-4767-8242-2791A873651B}" type="presOf" srcId="{292877F7-1EB6-4C8A-8106-ECD90430A015}" destId="{5D41E2B0-BBAB-4383-82FB-CD3F91158E45}" srcOrd="0" destOrd="0" presId="urn:microsoft.com/office/officeart/2005/8/layout/radial1"/>
    <dgm:cxn modelId="{5426F798-ECFD-4CF7-9329-C38F6C6F91D8}" type="presParOf" srcId="{41776136-734B-4F38-B52B-F773BDAF90F9}" destId="{5C9D394C-0EEF-45E7-8865-85FCCAB979B3}" srcOrd="0" destOrd="0" presId="urn:microsoft.com/office/officeart/2005/8/layout/radial1"/>
    <dgm:cxn modelId="{0F62D848-F7E9-4DD0-8C6F-93A0ECBB2C5A}" type="presParOf" srcId="{41776136-734B-4F38-B52B-F773BDAF90F9}" destId="{5B235F19-566E-4123-8A12-F1B87605EA93}" srcOrd="1" destOrd="0" presId="urn:microsoft.com/office/officeart/2005/8/layout/radial1"/>
    <dgm:cxn modelId="{EE62BE92-3015-490A-8B38-C581BABA3847}" type="presParOf" srcId="{5B235F19-566E-4123-8A12-F1B87605EA93}" destId="{FD0084FC-68F7-488A-8690-F63393D6F9AA}" srcOrd="0" destOrd="0" presId="urn:microsoft.com/office/officeart/2005/8/layout/radial1"/>
    <dgm:cxn modelId="{7CA4C430-5ABF-4004-BD66-9271B61A84E9}" type="presParOf" srcId="{41776136-734B-4F38-B52B-F773BDAF90F9}" destId="{5D41E2B0-BBAB-4383-82FB-CD3F91158E45}" srcOrd="2" destOrd="0" presId="urn:microsoft.com/office/officeart/2005/8/layout/radial1"/>
    <dgm:cxn modelId="{12380B4B-0504-4653-A16F-2586298E756C}" type="presParOf" srcId="{41776136-734B-4F38-B52B-F773BDAF90F9}" destId="{1B0AAD9C-58C9-4EB6-AB2D-2ABA991D7802}" srcOrd="3" destOrd="0" presId="urn:microsoft.com/office/officeart/2005/8/layout/radial1"/>
    <dgm:cxn modelId="{6AFA32A1-AAA6-4A56-9531-B285183D498B}" type="presParOf" srcId="{1B0AAD9C-58C9-4EB6-AB2D-2ABA991D7802}" destId="{478D159A-057C-4D96-B5A3-E7AB28097450}" srcOrd="0" destOrd="0" presId="urn:microsoft.com/office/officeart/2005/8/layout/radial1"/>
    <dgm:cxn modelId="{1C3A3C33-D128-4365-AB6E-213902CF5D41}" type="presParOf" srcId="{41776136-734B-4F38-B52B-F773BDAF90F9}" destId="{F54D889E-A7D1-4F43-BA41-143B7804F5CA}" srcOrd="4" destOrd="0" presId="urn:microsoft.com/office/officeart/2005/8/layout/radial1"/>
    <dgm:cxn modelId="{654A328B-5A7C-483A-9ADF-FDAB7CCBAA92}" type="presParOf" srcId="{41776136-734B-4F38-B52B-F773BDAF90F9}" destId="{B3A379C4-5496-4AA1-B319-F1A6589AD69D}" srcOrd="5" destOrd="0" presId="urn:microsoft.com/office/officeart/2005/8/layout/radial1"/>
    <dgm:cxn modelId="{7CDCEA62-19E8-4467-92B7-083C7F4A49DA}" type="presParOf" srcId="{B3A379C4-5496-4AA1-B319-F1A6589AD69D}" destId="{B927D89E-D016-4AF0-AF14-13908812E1FF}" srcOrd="0" destOrd="0" presId="urn:microsoft.com/office/officeart/2005/8/layout/radial1"/>
    <dgm:cxn modelId="{37396D3D-771C-4609-A2F6-4DA00C187611}" type="presParOf" srcId="{41776136-734B-4F38-B52B-F773BDAF90F9}" destId="{50A50A6B-6598-4DF2-A012-49BE1C78BDE7}" srcOrd="6" destOrd="0" presId="urn:microsoft.com/office/officeart/2005/8/layout/radial1"/>
    <dgm:cxn modelId="{6F0F7732-5DDF-4148-A4CA-7CA30D587DF3}" type="presParOf" srcId="{41776136-734B-4F38-B52B-F773BDAF90F9}" destId="{597C37DD-A918-490C-9086-C3CE6A3456F5}" srcOrd="7" destOrd="0" presId="urn:microsoft.com/office/officeart/2005/8/layout/radial1"/>
    <dgm:cxn modelId="{DDAEC609-826C-4329-97CA-D47C2EFBDFB6}" type="presParOf" srcId="{597C37DD-A918-490C-9086-C3CE6A3456F5}" destId="{BE4D8DE8-29D2-4163-B521-83FD7A4630E6}" srcOrd="0" destOrd="0" presId="urn:microsoft.com/office/officeart/2005/8/layout/radial1"/>
    <dgm:cxn modelId="{F6A0709D-7661-4313-B3DD-940D71CB5728}" type="presParOf" srcId="{41776136-734B-4F38-B52B-F773BDAF90F9}" destId="{58A14479-C69F-4D92-B100-4AF4F0B144E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359537-67BC-49E0-AD29-06CC1E491838}" type="doc">
      <dgm:prSet loTypeId="urn:microsoft.com/office/officeart/2005/8/layout/vList4#1" loCatId="pictur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B100EC69-8F0E-44DF-8AD9-28A84E5600E6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endParaRPr lang="ru-RU" sz="1800" dirty="0" smtClean="0"/>
        </a:p>
        <a:p>
          <a:pPr algn="l"/>
          <a:r>
            <a:rPr lang="ru-RU" sz="1400" dirty="0" smtClean="0"/>
            <a:t>Обеспечение сбалансированности и долгосрочной устойчивости бюджета округа</a:t>
          </a:r>
        </a:p>
        <a:p>
          <a:pPr algn="l"/>
          <a:endParaRPr lang="ru-RU" sz="1800" dirty="0"/>
        </a:p>
      </dgm:t>
    </dgm:pt>
    <dgm:pt modelId="{911451FD-A7A6-4E4E-AEF0-C20EE3A8B484}" type="parTrans" cxnId="{CC0A7DB3-069E-497C-B69C-6DCBCAD4FECD}">
      <dgm:prSet/>
      <dgm:spPr/>
      <dgm:t>
        <a:bodyPr/>
        <a:lstStyle/>
        <a:p>
          <a:endParaRPr lang="ru-RU"/>
        </a:p>
      </dgm:t>
    </dgm:pt>
    <dgm:pt modelId="{04A5E0AA-9F4E-47BD-86FB-A67594518FF9}" type="sibTrans" cxnId="{CC0A7DB3-069E-497C-B69C-6DCBCAD4FECD}">
      <dgm:prSet/>
      <dgm:spPr/>
      <dgm:t>
        <a:bodyPr/>
        <a:lstStyle/>
        <a:p>
          <a:endParaRPr lang="ru-RU"/>
        </a:p>
      </dgm:t>
    </dgm:pt>
    <dgm:pt modelId="{D5C83434-2A91-4BA2-9B6A-604784B3B1C1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1400" dirty="0" smtClean="0"/>
            <a:t>Повышение качества финансового менеджмента в органах исполнительной власти</a:t>
          </a:r>
          <a:endParaRPr lang="ru-RU" sz="1400" dirty="0"/>
        </a:p>
      </dgm:t>
    </dgm:pt>
    <dgm:pt modelId="{4942F4A9-1307-407C-9866-F1459ECF5DDE}" type="parTrans" cxnId="{8591E0B3-594B-4A24-B50F-6C08FA44A18B}">
      <dgm:prSet/>
      <dgm:spPr/>
      <dgm:t>
        <a:bodyPr/>
        <a:lstStyle/>
        <a:p>
          <a:endParaRPr lang="ru-RU"/>
        </a:p>
      </dgm:t>
    </dgm:pt>
    <dgm:pt modelId="{11169694-85EF-4285-9731-A5FF0A95774A}" type="sibTrans" cxnId="{8591E0B3-594B-4A24-B50F-6C08FA44A18B}">
      <dgm:prSet/>
      <dgm:spPr/>
      <dgm:t>
        <a:bodyPr/>
        <a:lstStyle/>
        <a:p>
          <a:endParaRPr lang="ru-RU"/>
        </a:p>
      </dgm:t>
    </dgm:pt>
    <dgm:pt modelId="{9933C8A4-3805-4119-9968-616163675D4B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1400" dirty="0" smtClean="0"/>
            <a:t>Увеличение налогового потенциала округа</a:t>
          </a:r>
          <a:endParaRPr lang="ru-RU" sz="1400" dirty="0"/>
        </a:p>
      </dgm:t>
    </dgm:pt>
    <dgm:pt modelId="{35133D9B-82A1-4A7C-8F02-DC8E37B23229}" type="parTrans" cxnId="{F81FDE96-9E09-4EAB-BE9D-FB8CCB60DAC8}">
      <dgm:prSet/>
      <dgm:spPr/>
      <dgm:t>
        <a:bodyPr/>
        <a:lstStyle/>
        <a:p>
          <a:endParaRPr lang="ru-RU"/>
        </a:p>
      </dgm:t>
    </dgm:pt>
    <dgm:pt modelId="{28036FC4-6D76-4552-B1B7-D08328086B68}" type="sibTrans" cxnId="{F81FDE96-9E09-4EAB-BE9D-FB8CCB60DAC8}">
      <dgm:prSet/>
      <dgm:spPr/>
      <dgm:t>
        <a:bodyPr/>
        <a:lstStyle/>
        <a:p>
          <a:endParaRPr lang="ru-RU"/>
        </a:p>
      </dgm:t>
    </dgm:pt>
    <dgm:pt modelId="{7878E3CA-745B-45FB-916B-66206345E6D0}" type="pres">
      <dgm:prSet presAssocID="{86359537-67BC-49E0-AD29-06CC1E49183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BB8DF-DD88-453E-A15E-7CE49C0283CB}" type="pres">
      <dgm:prSet presAssocID="{B100EC69-8F0E-44DF-8AD9-28A84E5600E6}" presName="comp" presStyleCnt="0"/>
      <dgm:spPr/>
    </dgm:pt>
    <dgm:pt modelId="{905C2AA5-E58C-468E-8406-33EA8541FEB6}" type="pres">
      <dgm:prSet presAssocID="{B100EC69-8F0E-44DF-8AD9-28A84E5600E6}" presName="box" presStyleLbl="node1" presStyleIdx="0" presStyleCnt="3" custScaleX="100000" custScaleY="43640" custLinFactY="-32542" custLinFactNeighborX="-30466" custLinFactNeighborY="-100000"/>
      <dgm:spPr/>
      <dgm:t>
        <a:bodyPr/>
        <a:lstStyle/>
        <a:p>
          <a:endParaRPr lang="ru-RU"/>
        </a:p>
      </dgm:t>
    </dgm:pt>
    <dgm:pt modelId="{B435BFEE-D798-4E08-8925-71700F6C505D}" type="pres">
      <dgm:prSet presAssocID="{B100EC69-8F0E-44DF-8AD9-28A84E5600E6}" presName="img" presStyleLbl="fgImgPlace1" presStyleIdx="0" presStyleCnt="3" custScaleX="101198" custScaleY="36023" custLinFactNeighborX="-7374" custLinFactNeighborY="-3598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7B36F6-F39F-46B0-A00A-BE49D788680C}" type="pres">
      <dgm:prSet presAssocID="{B100EC69-8F0E-44DF-8AD9-28A84E5600E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77A0A-5DA3-4AC5-9F5B-949681404810}" type="pres">
      <dgm:prSet presAssocID="{04A5E0AA-9F4E-47BD-86FB-A67594518FF9}" presName="spacer" presStyleCnt="0"/>
      <dgm:spPr/>
    </dgm:pt>
    <dgm:pt modelId="{9C05E202-B559-40B9-936F-5412F2ABF1E4}" type="pres">
      <dgm:prSet presAssocID="{D5C83434-2A91-4BA2-9B6A-604784B3B1C1}" presName="comp" presStyleCnt="0"/>
      <dgm:spPr/>
    </dgm:pt>
    <dgm:pt modelId="{0EF2F32A-2448-45E2-B79D-FAF86166E3EB}" type="pres">
      <dgm:prSet presAssocID="{D5C83434-2A91-4BA2-9B6A-604784B3B1C1}" presName="box" presStyleLbl="node1" presStyleIdx="1" presStyleCnt="3" custAng="0" custScaleY="35775" custLinFactNeighborX="-765" custLinFactNeighborY="-2495"/>
      <dgm:spPr/>
      <dgm:t>
        <a:bodyPr/>
        <a:lstStyle/>
        <a:p>
          <a:endParaRPr lang="ru-RU"/>
        </a:p>
      </dgm:t>
    </dgm:pt>
    <dgm:pt modelId="{A8283709-45D8-41E3-9DFB-68AEF3D6C4AD}" type="pres">
      <dgm:prSet presAssocID="{D5C83434-2A91-4BA2-9B6A-604784B3B1C1}" presName="img" presStyleLbl="fgImgPlace1" presStyleIdx="1" presStyleCnt="3" custScaleX="78369" custScaleY="28020" custLinFactNeighborX="-16024" custLinFactNeighborY="-168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E16F49-8992-4F1C-BF5C-547440143C76}" type="pres">
      <dgm:prSet presAssocID="{D5C83434-2A91-4BA2-9B6A-604784B3B1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6733-8EDC-49EC-8E5C-3626479D541B}" type="pres">
      <dgm:prSet presAssocID="{11169694-85EF-4285-9731-A5FF0A95774A}" presName="spacer" presStyleCnt="0"/>
      <dgm:spPr/>
    </dgm:pt>
    <dgm:pt modelId="{CA4BCFAE-058D-4AE7-A100-845C9BA295AF}" type="pres">
      <dgm:prSet presAssocID="{9933C8A4-3805-4119-9968-616163675D4B}" presName="comp" presStyleCnt="0"/>
      <dgm:spPr/>
    </dgm:pt>
    <dgm:pt modelId="{12C2ABA5-EB23-41FE-A72E-7347477A111C}" type="pres">
      <dgm:prSet presAssocID="{9933C8A4-3805-4119-9968-616163675D4B}" presName="box" presStyleLbl="node1" presStyleIdx="2" presStyleCnt="3" custScaleY="37415" custLinFactNeighborY="-1764"/>
      <dgm:spPr/>
      <dgm:t>
        <a:bodyPr/>
        <a:lstStyle/>
        <a:p>
          <a:endParaRPr lang="ru-RU"/>
        </a:p>
      </dgm:t>
    </dgm:pt>
    <dgm:pt modelId="{5FA7256A-C9D2-419E-AE3F-9A424C4D162A}" type="pres">
      <dgm:prSet presAssocID="{9933C8A4-3805-4119-9968-616163675D4B}" presName="img" presStyleLbl="fgImgPlace1" presStyleIdx="2" presStyleCnt="3" custFlipVert="1" custFlipHor="0" custScaleX="5650" custScaleY="2270" custLinFactX="446026" custLinFactY="-100000" custLinFactNeighborX="500000" custLinFactNeighborY="-100752"/>
      <dgm:spPr/>
      <dgm:t>
        <a:bodyPr/>
        <a:lstStyle/>
        <a:p>
          <a:endParaRPr lang="ru-RU"/>
        </a:p>
      </dgm:t>
    </dgm:pt>
    <dgm:pt modelId="{2DDABCFB-5149-42FF-8713-09D32B6F02A1}" type="pres">
      <dgm:prSet presAssocID="{9933C8A4-3805-4119-9968-616163675D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CFED1-6089-423F-9DE5-FA9D4E0692DC}" type="presOf" srcId="{B100EC69-8F0E-44DF-8AD9-28A84E5600E6}" destId="{727B36F6-F39F-46B0-A00A-BE49D788680C}" srcOrd="1" destOrd="0" presId="urn:microsoft.com/office/officeart/2005/8/layout/vList4#1"/>
    <dgm:cxn modelId="{88721754-747D-4E2D-AC21-0AFF2C7AD2AC}" type="presOf" srcId="{9933C8A4-3805-4119-9968-616163675D4B}" destId="{2DDABCFB-5149-42FF-8713-09D32B6F02A1}" srcOrd="1" destOrd="0" presId="urn:microsoft.com/office/officeart/2005/8/layout/vList4#1"/>
    <dgm:cxn modelId="{4E9CA1C9-3A3B-421B-9CA3-4799898EDD0B}" type="presOf" srcId="{9933C8A4-3805-4119-9968-616163675D4B}" destId="{12C2ABA5-EB23-41FE-A72E-7347477A111C}" srcOrd="0" destOrd="0" presId="urn:microsoft.com/office/officeart/2005/8/layout/vList4#1"/>
    <dgm:cxn modelId="{CC0A7DB3-069E-497C-B69C-6DCBCAD4FECD}" srcId="{86359537-67BC-49E0-AD29-06CC1E491838}" destId="{B100EC69-8F0E-44DF-8AD9-28A84E5600E6}" srcOrd="0" destOrd="0" parTransId="{911451FD-A7A6-4E4E-AEF0-C20EE3A8B484}" sibTransId="{04A5E0AA-9F4E-47BD-86FB-A67594518FF9}"/>
    <dgm:cxn modelId="{8591E0B3-594B-4A24-B50F-6C08FA44A18B}" srcId="{86359537-67BC-49E0-AD29-06CC1E491838}" destId="{D5C83434-2A91-4BA2-9B6A-604784B3B1C1}" srcOrd="1" destOrd="0" parTransId="{4942F4A9-1307-407C-9866-F1459ECF5DDE}" sibTransId="{11169694-85EF-4285-9731-A5FF0A95774A}"/>
    <dgm:cxn modelId="{D566C80B-C837-4CB4-8E83-BA4151010B8C}" type="presOf" srcId="{D5C83434-2A91-4BA2-9B6A-604784B3B1C1}" destId="{96E16F49-8992-4F1C-BF5C-547440143C76}" srcOrd="1" destOrd="0" presId="urn:microsoft.com/office/officeart/2005/8/layout/vList4#1"/>
    <dgm:cxn modelId="{809B6804-D084-40E1-B288-7D5DE6D48675}" type="presOf" srcId="{D5C83434-2A91-4BA2-9B6A-604784B3B1C1}" destId="{0EF2F32A-2448-45E2-B79D-FAF86166E3EB}" srcOrd="0" destOrd="0" presId="urn:microsoft.com/office/officeart/2005/8/layout/vList4#1"/>
    <dgm:cxn modelId="{F81FDE96-9E09-4EAB-BE9D-FB8CCB60DAC8}" srcId="{86359537-67BC-49E0-AD29-06CC1E491838}" destId="{9933C8A4-3805-4119-9968-616163675D4B}" srcOrd="2" destOrd="0" parTransId="{35133D9B-82A1-4A7C-8F02-DC8E37B23229}" sibTransId="{28036FC4-6D76-4552-B1B7-D08328086B68}"/>
    <dgm:cxn modelId="{56174705-9A46-49C2-B232-0A3099CE89E9}" type="presOf" srcId="{86359537-67BC-49E0-AD29-06CC1E491838}" destId="{7878E3CA-745B-45FB-916B-66206345E6D0}" srcOrd="0" destOrd="0" presId="urn:microsoft.com/office/officeart/2005/8/layout/vList4#1"/>
    <dgm:cxn modelId="{80639871-F64C-4C37-B4C7-87AD11CF6D4D}" type="presOf" srcId="{B100EC69-8F0E-44DF-8AD9-28A84E5600E6}" destId="{905C2AA5-E58C-468E-8406-33EA8541FEB6}" srcOrd="0" destOrd="0" presId="urn:microsoft.com/office/officeart/2005/8/layout/vList4#1"/>
    <dgm:cxn modelId="{E45FCC22-0AC6-4622-8197-CF08B624F323}" type="presParOf" srcId="{7878E3CA-745B-45FB-916B-66206345E6D0}" destId="{713BB8DF-DD88-453E-A15E-7CE49C0283CB}" srcOrd="0" destOrd="0" presId="urn:microsoft.com/office/officeart/2005/8/layout/vList4#1"/>
    <dgm:cxn modelId="{CD1489FF-7586-4E46-A495-D00056991F42}" type="presParOf" srcId="{713BB8DF-DD88-453E-A15E-7CE49C0283CB}" destId="{905C2AA5-E58C-468E-8406-33EA8541FEB6}" srcOrd="0" destOrd="0" presId="urn:microsoft.com/office/officeart/2005/8/layout/vList4#1"/>
    <dgm:cxn modelId="{70A9FB16-BC23-42E3-A71F-F1208C00E1AE}" type="presParOf" srcId="{713BB8DF-DD88-453E-A15E-7CE49C0283CB}" destId="{B435BFEE-D798-4E08-8925-71700F6C505D}" srcOrd="1" destOrd="0" presId="urn:microsoft.com/office/officeart/2005/8/layout/vList4#1"/>
    <dgm:cxn modelId="{3BD945F0-EF1B-4DC0-AF0A-2332EDEC67D0}" type="presParOf" srcId="{713BB8DF-DD88-453E-A15E-7CE49C0283CB}" destId="{727B36F6-F39F-46B0-A00A-BE49D788680C}" srcOrd="2" destOrd="0" presId="urn:microsoft.com/office/officeart/2005/8/layout/vList4#1"/>
    <dgm:cxn modelId="{2A097ABA-DB12-4FFC-8A2F-2868BE3B0D03}" type="presParOf" srcId="{7878E3CA-745B-45FB-916B-66206345E6D0}" destId="{BF077A0A-5DA3-4AC5-9F5B-949681404810}" srcOrd="1" destOrd="0" presId="urn:microsoft.com/office/officeart/2005/8/layout/vList4#1"/>
    <dgm:cxn modelId="{294A5CA5-9008-4C5F-97A4-0D3DB112FEB7}" type="presParOf" srcId="{7878E3CA-745B-45FB-916B-66206345E6D0}" destId="{9C05E202-B559-40B9-936F-5412F2ABF1E4}" srcOrd="2" destOrd="0" presId="urn:microsoft.com/office/officeart/2005/8/layout/vList4#1"/>
    <dgm:cxn modelId="{80D0D0C1-DCAF-4480-A706-727E804FAFE4}" type="presParOf" srcId="{9C05E202-B559-40B9-936F-5412F2ABF1E4}" destId="{0EF2F32A-2448-45E2-B79D-FAF86166E3EB}" srcOrd="0" destOrd="0" presId="urn:microsoft.com/office/officeart/2005/8/layout/vList4#1"/>
    <dgm:cxn modelId="{F016CE92-E414-48ED-A93C-6CC81F6BA8AE}" type="presParOf" srcId="{9C05E202-B559-40B9-936F-5412F2ABF1E4}" destId="{A8283709-45D8-41E3-9DFB-68AEF3D6C4AD}" srcOrd="1" destOrd="0" presId="urn:microsoft.com/office/officeart/2005/8/layout/vList4#1"/>
    <dgm:cxn modelId="{781B0C3D-8027-4440-B3ED-46F6AE56911C}" type="presParOf" srcId="{9C05E202-B559-40B9-936F-5412F2ABF1E4}" destId="{96E16F49-8992-4F1C-BF5C-547440143C76}" srcOrd="2" destOrd="0" presId="urn:microsoft.com/office/officeart/2005/8/layout/vList4#1"/>
    <dgm:cxn modelId="{8E2E5CD1-CE01-4088-88EA-6FCA060335EF}" type="presParOf" srcId="{7878E3CA-745B-45FB-916B-66206345E6D0}" destId="{18266733-8EDC-49EC-8E5C-3626479D541B}" srcOrd="3" destOrd="0" presId="urn:microsoft.com/office/officeart/2005/8/layout/vList4#1"/>
    <dgm:cxn modelId="{5DB36365-DDF3-4176-9929-BB499036CCD6}" type="presParOf" srcId="{7878E3CA-745B-45FB-916B-66206345E6D0}" destId="{CA4BCFAE-058D-4AE7-A100-845C9BA295AF}" srcOrd="4" destOrd="0" presId="urn:microsoft.com/office/officeart/2005/8/layout/vList4#1"/>
    <dgm:cxn modelId="{05727775-181A-4CC2-B171-4F49A139D863}" type="presParOf" srcId="{CA4BCFAE-058D-4AE7-A100-845C9BA295AF}" destId="{12C2ABA5-EB23-41FE-A72E-7347477A111C}" srcOrd="0" destOrd="0" presId="urn:microsoft.com/office/officeart/2005/8/layout/vList4#1"/>
    <dgm:cxn modelId="{5977A5F0-3CE4-47AE-93E0-DBCD7DD2DDEB}" type="presParOf" srcId="{CA4BCFAE-058D-4AE7-A100-845C9BA295AF}" destId="{5FA7256A-C9D2-419E-AE3F-9A424C4D162A}" srcOrd="1" destOrd="0" presId="urn:microsoft.com/office/officeart/2005/8/layout/vList4#1"/>
    <dgm:cxn modelId="{EB828251-D58C-45BE-B399-F83DB6BC303B}" type="presParOf" srcId="{CA4BCFAE-058D-4AE7-A100-845C9BA295AF}" destId="{2DDABCFB-5149-42FF-8713-09D32B6F02A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F065C5-CB50-425A-B39B-41BE13C967ED}" type="doc">
      <dgm:prSet loTypeId="urn:microsoft.com/office/officeart/2005/8/layout/vList3#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F0E395E-7EA5-493C-9108-D220E6C2B5F7}" type="pres">
      <dgm:prSet presAssocID="{E0F065C5-CB50-425A-B39B-41BE13C967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66353-5D7E-4C37-8CEA-A018C0B8A8AC}" type="presOf" srcId="{E0F065C5-CB50-425A-B39B-41BE13C967ED}" destId="{BF0E395E-7EA5-493C-9108-D220E6C2B5F7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D15FA2-78F8-45C4-A35D-65C9EA4E32B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28998E-CF03-45F3-A794-5A47426AD509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Отрасли социальной сферы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8F55A-D3F4-4F19-B734-B418881B158D}" type="parTrans" cxnId="{74FD164C-244E-4177-AC8E-7AE534B5232C}">
      <dgm:prSet/>
      <dgm:spPr/>
      <dgm:t>
        <a:bodyPr/>
        <a:lstStyle/>
        <a:p>
          <a:endParaRPr lang="ru-RU"/>
        </a:p>
      </dgm:t>
    </dgm:pt>
    <dgm:pt modelId="{13755722-6490-4907-93DF-9D86FA174F48}" type="sibTrans" cxnId="{74FD164C-244E-4177-AC8E-7AE534B5232C}">
      <dgm:prSet/>
      <dgm:spPr/>
      <dgm:t>
        <a:bodyPr/>
        <a:lstStyle/>
        <a:p>
          <a:endParaRPr lang="ru-RU"/>
        </a:p>
      </dgm:t>
    </dgm:pt>
    <dgm:pt modelId="{D5D797C7-35B7-4737-B19E-E8D38297DD6E}">
      <dgm:prSet phldrT="[Текст]" custT="1"/>
      <dgm:spPr>
        <a:solidFill>
          <a:schemeClr val="bg2">
            <a:lumMod val="2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B4502-7A12-46A0-BE0A-887AE05A0DAC}" type="parTrans" cxnId="{F4866F88-B4FE-44E2-8A92-3C78804C5357}">
      <dgm:prSet/>
      <dgm:spPr/>
      <dgm:t>
        <a:bodyPr/>
        <a:lstStyle/>
        <a:p>
          <a:endParaRPr lang="ru-RU"/>
        </a:p>
      </dgm:t>
    </dgm:pt>
    <dgm:pt modelId="{CF05FE75-F909-420C-8C7C-57AC49EBE24E}" type="sibTrans" cxnId="{F4866F88-B4FE-44E2-8A92-3C78804C5357}">
      <dgm:prSet/>
      <dgm:spPr/>
      <dgm:t>
        <a:bodyPr/>
        <a:lstStyle/>
        <a:p>
          <a:endParaRPr lang="ru-RU"/>
        </a:p>
      </dgm:t>
    </dgm:pt>
    <dgm:pt modelId="{6E89F466-1A61-4887-9130-F3E0EDE9D149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и кинематография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EA98C-88DC-42D0-A3F8-B0F751342CB8}" type="parTrans" cxnId="{29850A07-60D0-4EFA-9142-24EAAACDA5E4}">
      <dgm:prSet/>
      <dgm:spPr/>
      <dgm:t>
        <a:bodyPr/>
        <a:lstStyle/>
        <a:p>
          <a:endParaRPr lang="ru-RU"/>
        </a:p>
      </dgm:t>
    </dgm:pt>
    <dgm:pt modelId="{8DDCA971-0D8F-49AB-B377-499D7C03E369}" type="sibTrans" cxnId="{29850A07-60D0-4EFA-9142-24EAAACDA5E4}">
      <dgm:prSet/>
      <dgm:spPr/>
      <dgm:t>
        <a:bodyPr/>
        <a:lstStyle/>
        <a:p>
          <a:endParaRPr lang="ru-RU"/>
        </a:p>
      </dgm:t>
    </dgm:pt>
    <dgm:pt modelId="{ADC9F7EC-020B-4FCA-BE82-CB859EAEE5DC}">
      <dgm:prSet phldrT="[Текст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политика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55AD9A-0121-490C-92FE-28F343C600DE}" type="parTrans" cxnId="{D45AA243-59A9-4498-AABB-84ABDCF60BC0}">
      <dgm:prSet/>
      <dgm:spPr/>
      <dgm:t>
        <a:bodyPr/>
        <a:lstStyle/>
        <a:p>
          <a:endParaRPr lang="ru-RU"/>
        </a:p>
      </dgm:t>
    </dgm:pt>
    <dgm:pt modelId="{81AA085B-60B9-4257-ADB9-228730104D80}" type="sibTrans" cxnId="{D45AA243-59A9-4498-AABB-84ABDCF60BC0}">
      <dgm:prSet/>
      <dgm:spPr/>
      <dgm:t>
        <a:bodyPr/>
        <a:lstStyle/>
        <a:p>
          <a:endParaRPr lang="ru-RU"/>
        </a:p>
      </dgm:t>
    </dgm:pt>
    <dgm:pt modelId="{F9B20DDD-5EED-47E7-B199-0039FCC44FDE}">
      <dgm:prSet phldrT="[Текст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0EA23-8527-4C9E-AC99-337DA8C5B77E}" type="parTrans" cxnId="{5F72159B-D574-4E2C-A513-A9BCE6467FA1}">
      <dgm:prSet/>
      <dgm:spPr/>
      <dgm:t>
        <a:bodyPr/>
        <a:lstStyle/>
        <a:p>
          <a:endParaRPr lang="ru-RU"/>
        </a:p>
      </dgm:t>
    </dgm:pt>
    <dgm:pt modelId="{1E4CEE7A-6031-4BB7-8CE4-E2FE7AA5E491}" type="sibTrans" cxnId="{5F72159B-D574-4E2C-A513-A9BCE6467FA1}">
      <dgm:prSet/>
      <dgm:spPr/>
      <dgm:t>
        <a:bodyPr/>
        <a:lstStyle/>
        <a:p>
          <a:endParaRPr lang="ru-RU"/>
        </a:p>
      </dgm:t>
    </dgm:pt>
    <dgm:pt modelId="{8FD892D1-DD2E-4B1D-AA1B-355930BC8F30}" type="pres">
      <dgm:prSet presAssocID="{51D15FA2-78F8-45C4-A35D-65C9EA4E32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F9B26-3A81-46B7-A397-42C16EC0DE2D}" type="pres">
      <dgm:prSet presAssocID="{51D15FA2-78F8-45C4-A35D-65C9EA4E32BC}" presName="matrix" presStyleCnt="0"/>
      <dgm:spPr/>
    </dgm:pt>
    <dgm:pt modelId="{6DAFFDFC-D3B2-45E1-910C-4C3166D6EFBB}" type="pres">
      <dgm:prSet presAssocID="{51D15FA2-78F8-45C4-A35D-65C9EA4E32BC}" presName="tile1" presStyleLbl="node1" presStyleIdx="0" presStyleCnt="4"/>
      <dgm:spPr/>
      <dgm:t>
        <a:bodyPr/>
        <a:lstStyle/>
        <a:p>
          <a:endParaRPr lang="ru-RU"/>
        </a:p>
      </dgm:t>
    </dgm:pt>
    <dgm:pt modelId="{6AF15485-1AD5-47CD-A631-3AB7A4CB054E}" type="pres">
      <dgm:prSet presAssocID="{51D15FA2-78F8-45C4-A35D-65C9EA4E32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0A9E4-A0B1-42D7-B18E-069AB9A28D7E}" type="pres">
      <dgm:prSet presAssocID="{51D15FA2-78F8-45C4-A35D-65C9EA4E32BC}" presName="tile2" presStyleLbl="node1" presStyleIdx="1" presStyleCnt="4"/>
      <dgm:spPr/>
      <dgm:t>
        <a:bodyPr/>
        <a:lstStyle/>
        <a:p>
          <a:endParaRPr lang="ru-RU"/>
        </a:p>
      </dgm:t>
    </dgm:pt>
    <dgm:pt modelId="{554C1C59-0401-458E-AFD0-3F59837DD084}" type="pres">
      <dgm:prSet presAssocID="{51D15FA2-78F8-45C4-A35D-65C9EA4E32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23C28-BF3D-4A2F-9DCC-DF7122DE5DE4}" type="pres">
      <dgm:prSet presAssocID="{51D15FA2-78F8-45C4-A35D-65C9EA4E32BC}" presName="tile3" presStyleLbl="node1" presStyleIdx="2" presStyleCnt="4" custScaleX="101947" custLinFactNeighborX="850" custLinFactNeighborY="0"/>
      <dgm:spPr/>
      <dgm:t>
        <a:bodyPr/>
        <a:lstStyle/>
        <a:p>
          <a:endParaRPr lang="ru-RU"/>
        </a:p>
      </dgm:t>
    </dgm:pt>
    <dgm:pt modelId="{39D98A12-D524-40C6-9E69-F0FC04816F38}" type="pres">
      <dgm:prSet presAssocID="{51D15FA2-78F8-45C4-A35D-65C9EA4E32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02934-D44B-4F60-B411-1E9E4F30D835}" type="pres">
      <dgm:prSet presAssocID="{51D15FA2-78F8-45C4-A35D-65C9EA4E32BC}" presName="tile4" presStyleLbl="node1" presStyleIdx="3" presStyleCnt="4"/>
      <dgm:spPr/>
      <dgm:t>
        <a:bodyPr/>
        <a:lstStyle/>
        <a:p>
          <a:endParaRPr lang="ru-RU"/>
        </a:p>
      </dgm:t>
    </dgm:pt>
    <dgm:pt modelId="{38FB93AA-783A-4EAB-8B7E-852D631ED808}" type="pres">
      <dgm:prSet presAssocID="{51D15FA2-78F8-45C4-A35D-65C9EA4E32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486B6-91A9-456F-B293-6C738E58053A}" type="pres">
      <dgm:prSet presAssocID="{51D15FA2-78F8-45C4-A35D-65C9EA4E32BC}" presName="centerTile" presStyleLbl="fgShp" presStyleIdx="0" presStyleCnt="1" custScaleX="116737" custScaleY="1559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EB8DD98-9ED7-4128-B116-6615B4BB2DDC}" type="presOf" srcId="{6E89F466-1A61-4887-9130-F3E0EDE9D149}" destId="{554C1C59-0401-458E-AFD0-3F59837DD084}" srcOrd="1" destOrd="0" presId="urn:microsoft.com/office/officeart/2005/8/layout/matrix1"/>
    <dgm:cxn modelId="{D45AA243-59A9-4498-AABB-84ABDCF60BC0}" srcId="{2E28998E-CF03-45F3-A794-5A47426AD509}" destId="{ADC9F7EC-020B-4FCA-BE82-CB859EAEE5DC}" srcOrd="2" destOrd="0" parTransId="{9255AD9A-0121-490C-92FE-28F343C600DE}" sibTransId="{81AA085B-60B9-4257-ADB9-228730104D80}"/>
    <dgm:cxn modelId="{F4866F88-B4FE-44E2-8A92-3C78804C5357}" srcId="{2E28998E-CF03-45F3-A794-5A47426AD509}" destId="{D5D797C7-35B7-4737-B19E-E8D38297DD6E}" srcOrd="0" destOrd="0" parTransId="{00AB4502-7A12-46A0-BE0A-887AE05A0DAC}" sibTransId="{CF05FE75-F909-420C-8C7C-57AC49EBE24E}"/>
    <dgm:cxn modelId="{C2B1AF39-C209-4B54-B949-B16396796E49}" type="presOf" srcId="{2E28998E-CF03-45F3-A794-5A47426AD509}" destId="{42A486B6-91A9-456F-B293-6C738E58053A}" srcOrd="0" destOrd="0" presId="urn:microsoft.com/office/officeart/2005/8/layout/matrix1"/>
    <dgm:cxn modelId="{90A0A62F-93BA-4683-8C45-3AD559101DD7}" type="presOf" srcId="{F9B20DDD-5EED-47E7-B199-0039FCC44FDE}" destId="{C5102934-D44B-4F60-B411-1E9E4F30D835}" srcOrd="0" destOrd="0" presId="urn:microsoft.com/office/officeart/2005/8/layout/matrix1"/>
    <dgm:cxn modelId="{15ACFDF6-B40C-472E-94AD-A7709B82717A}" type="presOf" srcId="{ADC9F7EC-020B-4FCA-BE82-CB859EAEE5DC}" destId="{61223C28-BF3D-4A2F-9DCC-DF7122DE5DE4}" srcOrd="0" destOrd="0" presId="urn:microsoft.com/office/officeart/2005/8/layout/matrix1"/>
    <dgm:cxn modelId="{383AFD79-719C-431B-8739-28DFC923C4A4}" type="presOf" srcId="{D5D797C7-35B7-4737-B19E-E8D38297DD6E}" destId="{6AF15485-1AD5-47CD-A631-3AB7A4CB054E}" srcOrd="1" destOrd="0" presId="urn:microsoft.com/office/officeart/2005/8/layout/matrix1"/>
    <dgm:cxn modelId="{9C5FBCDF-4DA7-4A58-AA42-D467EE5604A6}" type="presOf" srcId="{51D15FA2-78F8-45C4-A35D-65C9EA4E32BC}" destId="{8FD892D1-DD2E-4B1D-AA1B-355930BC8F30}" srcOrd="0" destOrd="0" presId="urn:microsoft.com/office/officeart/2005/8/layout/matrix1"/>
    <dgm:cxn modelId="{29850A07-60D0-4EFA-9142-24EAAACDA5E4}" srcId="{2E28998E-CF03-45F3-A794-5A47426AD509}" destId="{6E89F466-1A61-4887-9130-F3E0EDE9D149}" srcOrd="1" destOrd="0" parTransId="{19BEA98C-88DC-42D0-A3F8-B0F751342CB8}" sibTransId="{8DDCA971-0D8F-49AB-B377-499D7C03E369}"/>
    <dgm:cxn modelId="{95ED2D58-E641-4145-9111-8C083B176072}" type="presOf" srcId="{D5D797C7-35B7-4737-B19E-E8D38297DD6E}" destId="{6DAFFDFC-D3B2-45E1-910C-4C3166D6EFBB}" srcOrd="0" destOrd="0" presId="urn:microsoft.com/office/officeart/2005/8/layout/matrix1"/>
    <dgm:cxn modelId="{74FD164C-244E-4177-AC8E-7AE534B5232C}" srcId="{51D15FA2-78F8-45C4-A35D-65C9EA4E32BC}" destId="{2E28998E-CF03-45F3-A794-5A47426AD509}" srcOrd="0" destOrd="0" parTransId="{9AF8F55A-D3F4-4F19-B734-B418881B158D}" sibTransId="{13755722-6490-4907-93DF-9D86FA174F48}"/>
    <dgm:cxn modelId="{714D0650-8BF9-410A-A3AA-4D9CCFAAF313}" type="presOf" srcId="{ADC9F7EC-020B-4FCA-BE82-CB859EAEE5DC}" destId="{39D98A12-D524-40C6-9E69-F0FC04816F38}" srcOrd="1" destOrd="0" presId="urn:microsoft.com/office/officeart/2005/8/layout/matrix1"/>
    <dgm:cxn modelId="{5F72159B-D574-4E2C-A513-A9BCE6467FA1}" srcId="{2E28998E-CF03-45F3-A794-5A47426AD509}" destId="{F9B20DDD-5EED-47E7-B199-0039FCC44FDE}" srcOrd="3" destOrd="0" parTransId="{7CB0EA23-8527-4C9E-AC99-337DA8C5B77E}" sibTransId="{1E4CEE7A-6031-4BB7-8CE4-E2FE7AA5E491}"/>
    <dgm:cxn modelId="{C02E6E42-F463-4597-804F-0FF7975AA293}" type="presOf" srcId="{F9B20DDD-5EED-47E7-B199-0039FCC44FDE}" destId="{38FB93AA-783A-4EAB-8B7E-852D631ED808}" srcOrd="1" destOrd="0" presId="urn:microsoft.com/office/officeart/2005/8/layout/matrix1"/>
    <dgm:cxn modelId="{F3140A50-5960-4430-9CEA-74F9BF55B4D5}" type="presOf" srcId="{6E89F466-1A61-4887-9130-F3E0EDE9D149}" destId="{FA00A9E4-A0B1-42D7-B18E-069AB9A28D7E}" srcOrd="0" destOrd="0" presId="urn:microsoft.com/office/officeart/2005/8/layout/matrix1"/>
    <dgm:cxn modelId="{CD5876F0-EF54-4316-92FA-E388AB11070F}" type="presParOf" srcId="{8FD892D1-DD2E-4B1D-AA1B-355930BC8F30}" destId="{8A6F9B26-3A81-46B7-A397-42C16EC0DE2D}" srcOrd="0" destOrd="0" presId="urn:microsoft.com/office/officeart/2005/8/layout/matrix1"/>
    <dgm:cxn modelId="{0AEDB68D-3BFF-42E5-B36C-5AAD2C6A3947}" type="presParOf" srcId="{8A6F9B26-3A81-46B7-A397-42C16EC0DE2D}" destId="{6DAFFDFC-D3B2-45E1-910C-4C3166D6EFBB}" srcOrd="0" destOrd="0" presId="urn:microsoft.com/office/officeart/2005/8/layout/matrix1"/>
    <dgm:cxn modelId="{84449EBA-CDCC-44C1-8A8B-AD38D07B1355}" type="presParOf" srcId="{8A6F9B26-3A81-46B7-A397-42C16EC0DE2D}" destId="{6AF15485-1AD5-47CD-A631-3AB7A4CB054E}" srcOrd="1" destOrd="0" presId="urn:microsoft.com/office/officeart/2005/8/layout/matrix1"/>
    <dgm:cxn modelId="{C1A7B4E5-7E03-4E74-966C-B6B61E9CFDF8}" type="presParOf" srcId="{8A6F9B26-3A81-46B7-A397-42C16EC0DE2D}" destId="{FA00A9E4-A0B1-42D7-B18E-069AB9A28D7E}" srcOrd="2" destOrd="0" presId="urn:microsoft.com/office/officeart/2005/8/layout/matrix1"/>
    <dgm:cxn modelId="{3F326950-2608-4DDA-B6F5-F1E1394DA29C}" type="presParOf" srcId="{8A6F9B26-3A81-46B7-A397-42C16EC0DE2D}" destId="{554C1C59-0401-458E-AFD0-3F59837DD084}" srcOrd="3" destOrd="0" presId="urn:microsoft.com/office/officeart/2005/8/layout/matrix1"/>
    <dgm:cxn modelId="{EE4EC8B7-222C-469D-AC4E-9A9BE61D1AE6}" type="presParOf" srcId="{8A6F9B26-3A81-46B7-A397-42C16EC0DE2D}" destId="{61223C28-BF3D-4A2F-9DCC-DF7122DE5DE4}" srcOrd="4" destOrd="0" presId="urn:microsoft.com/office/officeart/2005/8/layout/matrix1"/>
    <dgm:cxn modelId="{52B2BC83-8463-4A78-BAFB-875286762C44}" type="presParOf" srcId="{8A6F9B26-3A81-46B7-A397-42C16EC0DE2D}" destId="{39D98A12-D524-40C6-9E69-F0FC04816F38}" srcOrd="5" destOrd="0" presId="urn:microsoft.com/office/officeart/2005/8/layout/matrix1"/>
    <dgm:cxn modelId="{275A8C76-D3EC-4798-B358-BA13F0ECC325}" type="presParOf" srcId="{8A6F9B26-3A81-46B7-A397-42C16EC0DE2D}" destId="{C5102934-D44B-4F60-B411-1E9E4F30D835}" srcOrd="6" destOrd="0" presId="urn:microsoft.com/office/officeart/2005/8/layout/matrix1"/>
    <dgm:cxn modelId="{89674646-C669-4AC5-90EA-3E06448CB851}" type="presParOf" srcId="{8A6F9B26-3A81-46B7-A397-42C16EC0DE2D}" destId="{38FB93AA-783A-4EAB-8B7E-852D631ED808}" srcOrd="7" destOrd="0" presId="urn:microsoft.com/office/officeart/2005/8/layout/matrix1"/>
    <dgm:cxn modelId="{EF824C43-C212-429F-800A-E5492A314FDF}" type="presParOf" srcId="{8FD892D1-DD2E-4B1D-AA1B-355930BC8F30}" destId="{42A486B6-91A9-456F-B293-6C738E58053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60D842-4713-4CA0-A363-1D47605A00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C4A74-4544-42B5-B4CB-BFDB5CD47F02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dirty="0" smtClean="0"/>
            <a:t>11 - дошкольных учреждения; количество </a:t>
          </a:r>
          <a:r>
            <a:rPr lang="ru-RU" dirty="0" smtClean="0">
              <a:solidFill>
                <a:schemeClr val="bg1"/>
              </a:solidFill>
            </a:rPr>
            <a:t>детей -645</a:t>
          </a:r>
          <a:endParaRPr lang="ru-RU" dirty="0">
            <a:solidFill>
              <a:schemeClr val="bg1"/>
            </a:solidFill>
          </a:endParaRPr>
        </a:p>
      </dgm:t>
    </dgm:pt>
    <dgm:pt modelId="{B18F5596-2C44-4E23-9ADB-38D1BCB7AD1E}" type="parTrans" cxnId="{BD6077F6-C92F-4594-BB8B-ACEFD3A66652}">
      <dgm:prSet/>
      <dgm:spPr/>
      <dgm:t>
        <a:bodyPr/>
        <a:lstStyle/>
        <a:p>
          <a:endParaRPr lang="ru-RU"/>
        </a:p>
      </dgm:t>
    </dgm:pt>
    <dgm:pt modelId="{4A8B77D0-29F6-460C-ABEE-EEB8B49C269F}" type="sibTrans" cxnId="{BD6077F6-C92F-4594-BB8B-ACEFD3A66652}">
      <dgm:prSet/>
      <dgm:spPr/>
      <dgm:t>
        <a:bodyPr/>
        <a:lstStyle/>
        <a:p>
          <a:endParaRPr lang="ru-RU"/>
        </a:p>
      </dgm:t>
    </dgm:pt>
    <dgm:pt modelId="{B967BD45-BE3E-4B44-AF56-8035234A61EC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9 - общеобразовательных учреждения; количество </a:t>
          </a:r>
          <a:r>
            <a:rPr lang="ru-RU" dirty="0" smtClean="0">
              <a:solidFill>
                <a:schemeClr val="bg1"/>
              </a:solidFill>
            </a:rPr>
            <a:t>обучающихся - 1798</a:t>
          </a:r>
          <a:endParaRPr lang="ru-RU" dirty="0">
            <a:solidFill>
              <a:schemeClr val="bg1"/>
            </a:solidFill>
          </a:endParaRPr>
        </a:p>
      </dgm:t>
    </dgm:pt>
    <dgm:pt modelId="{F92B46A2-EF62-44B3-A7EE-3FC8A4C3BDED}" type="parTrans" cxnId="{EA3398B2-8B0F-416D-940B-88DA961BE5C4}">
      <dgm:prSet/>
      <dgm:spPr/>
      <dgm:t>
        <a:bodyPr/>
        <a:lstStyle/>
        <a:p>
          <a:endParaRPr lang="ru-RU"/>
        </a:p>
      </dgm:t>
    </dgm:pt>
    <dgm:pt modelId="{C33A90E5-000E-44CF-BFF9-549695A7F71D}" type="sibTrans" cxnId="{EA3398B2-8B0F-416D-940B-88DA961BE5C4}">
      <dgm:prSet/>
      <dgm:spPr/>
      <dgm:t>
        <a:bodyPr/>
        <a:lstStyle/>
        <a:p>
          <a:endParaRPr lang="ru-RU"/>
        </a:p>
      </dgm:t>
    </dgm:pt>
    <dgm:pt modelId="{4AC25025-8D6B-4FA0-A1D3-E56FE629AD5B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3 - учреждения дополнительного образования; количество обучающихся -1014</a:t>
          </a:r>
          <a:endParaRPr lang="ru-RU" dirty="0">
            <a:solidFill>
              <a:srgbClr val="FF0000"/>
            </a:solidFill>
          </a:endParaRPr>
        </a:p>
      </dgm:t>
    </dgm:pt>
    <dgm:pt modelId="{8BB5CC1A-1A49-43C0-B5BD-9653335C5DE9}" type="parTrans" cxnId="{51D110EC-9C06-4A45-93F9-C99396948B64}">
      <dgm:prSet/>
      <dgm:spPr/>
      <dgm:t>
        <a:bodyPr/>
        <a:lstStyle/>
        <a:p>
          <a:endParaRPr lang="ru-RU"/>
        </a:p>
      </dgm:t>
    </dgm:pt>
    <dgm:pt modelId="{3D68C7E0-5E79-4029-A721-0DA7F6A77068}" type="sibTrans" cxnId="{51D110EC-9C06-4A45-93F9-C99396948B64}">
      <dgm:prSet/>
      <dgm:spPr/>
      <dgm:t>
        <a:bodyPr/>
        <a:lstStyle/>
        <a:p>
          <a:endParaRPr lang="ru-RU"/>
        </a:p>
      </dgm:t>
    </dgm:pt>
    <dgm:pt modelId="{F92BAD68-5A35-44BA-BFCF-0443AC2A7327}" type="pres">
      <dgm:prSet presAssocID="{C060D842-4713-4CA0-A363-1D47605A00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89EF7B-E296-4227-987A-655D11C0733B}" type="pres">
      <dgm:prSet presAssocID="{C060D842-4713-4CA0-A363-1D47605A000B}" presName="Name1" presStyleCnt="0"/>
      <dgm:spPr/>
    </dgm:pt>
    <dgm:pt modelId="{909B4BF0-DE1A-4BF7-ABAC-0D34A884CFD1}" type="pres">
      <dgm:prSet presAssocID="{C060D842-4713-4CA0-A363-1D47605A000B}" presName="cycle" presStyleCnt="0"/>
      <dgm:spPr/>
    </dgm:pt>
    <dgm:pt modelId="{9EDD70FE-CC8C-489B-9369-7D3C82EE83E9}" type="pres">
      <dgm:prSet presAssocID="{C060D842-4713-4CA0-A363-1D47605A000B}" presName="srcNode" presStyleLbl="node1" presStyleIdx="0" presStyleCnt="3"/>
      <dgm:spPr/>
    </dgm:pt>
    <dgm:pt modelId="{B03939D9-190B-4340-9ECA-2C19788487F0}" type="pres">
      <dgm:prSet presAssocID="{C060D842-4713-4CA0-A363-1D47605A000B}" presName="conn" presStyleLbl="parChTrans1D2" presStyleIdx="0" presStyleCnt="1" custLinFactNeighborX="-27196" custLinFactNeighborY="462"/>
      <dgm:spPr/>
      <dgm:t>
        <a:bodyPr/>
        <a:lstStyle/>
        <a:p>
          <a:endParaRPr lang="ru-RU"/>
        </a:p>
      </dgm:t>
    </dgm:pt>
    <dgm:pt modelId="{9CD8A9FD-E24E-4D66-AC52-3BDF2A651EB7}" type="pres">
      <dgm:prSet presAssocID="{C060D842-4713-4CA0-A363-1D47605A000B}" presName="extraNode" presStyleLbl="node1" presStyleIdx="0" presStyleCnt="3"/>
      <dgm:spPr/>
    </dgm:pt>
    <dgm:pt modelId="{46E2A4F8-D50D-4F08-8920-E39737A755A5}" type="pres">
      <dgm:prSet presAssocID="{C060D842-4713-4CA0-A363-1D47605A000B}" presName="dstNode" presStyleLbl="node1" presStyleIdx="0" presStyleCnt="3"/>
      <dgm:spPr/>
    </dgm:pt>
    <dgm:pt modelId="{7E2A6318-0328-473C-BFD2-17A958163117}" type="pres">
      <dgm:prSet presAssocID="{3CCC4A74-4544-42B5-B4CB-BFDB5CD47F02}" presName="text_1" presStyleLbl="node1" presStyleIdx="0" presStyleCnt="3" custLinFactNeighborX="2472" custLinFactNeighborY="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5F156-E13A-443B-B7E6-63313AEA7CCC}" type="pres">
      <dgm:prSet presAssocID="{3CCC4A74-4544-42B5-B4CB-BFDB5CD47F02}" presName="accent_1" presStyleCnt="0"/>
      <dgm:spPr/>
    </dgm:pt>
    <dgm:pt modelId="{0E8BBEF4-4942-4798-8CB7-9EB284900719}" type="pres">
      <dgm:prSet presAssocID="{3CCC4A74-4544-42B5-B4CB-BFDB5CD47F02}" presName="accentRepeatNode" presStyleLbl="solidFgAcc1" presStyleIdx="0" presStyleCnt="3" custLinFactNeighborX="6531"/>
      <dgm:spPr/>
      <dgm:t>
        <a:bodyPr/>
        <a:lstStyle/>
        <a:p>
          <a:endParaRPr lang="ru-RU"/>
        </a:p>
      </dgm:t>
    </dgm:pt>
    <dgm:pt modelId="{E171A4C1-9F25-4D3F-8B2C-50C86DCC9454}" type="pres">
      <dgm:prSet presAssocID="{B967BD45-BE3E-4B44-AF56-8035234A61EC}" presName="text_2" presStyleLbl="node1" presStyleIdx="1" presStyleCnt="3" custLinFactNeighborX="-962" custLinFactNeighborY="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E54A-A2B8-4925-8FD3-BC616FE58BCC}" type="pres">
      <dgm:prSet presAssocID="{B967BD45-BE3E-4B44-AF56-8035234A61EC}" presName="accent_2" presStyleCnt="0"/>
      <dgm:spPr/>
    </dgm:pt>
    <dgm:pt modelId="{56B44E38-4078-482C-B14D-B4B65B89CE26}" type="pres">
      <dgm:prSet presAssocID="{B967BD45-BE3E-4B44-AF56-8035234A61EC}" presName="accentRepeatNode" presStyleLbl="solidFgAcc1" presStyleIdx="1" presStyleCnt="3"/>
      <dgm:spPr/>
    </dgm:pt>
    <dgm:pt modelId="{55948F53-C7A3-47F6-A69F-88E574CB77A0}" type="pres">
      <dgm:prSet presAssocID="{4AC25025-8D6B-4FA0-A1D3-E56FE629AD5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9CFAD-640C-4B07-AA6D-F044EF455442}" type="pres">
      <dgm:prSet presAssocID="{4AC25025-8D6B-4FA0-A1D3-E56FE629AD5B}" presName="accent_3" presStyleCnt="0"/>
      <dgm:spPr/>
    </dgm:pt>
    <dgm:pt modelId="{3039821B-82B0-4E24-AB3D-773863BB5139}" type="pres">
      <dgm:prSet presAssocID="{4AC25025-8D6B-4FA0-A1D3-E56FE629AD5B}" presName="accentRepeatNode" presStyleLbl="solidFgAcc1" presStyleIdx="2" presStyleCnt="3"/>
      <dgm:spPr/>
    </dgm:pt>
  </dgm:ptLst>
  <dgm:cxnLst>
    <dgm:cxn modelId="{51D110EC-9C06-4A45-93F9-C99396948B64}" srcId="{C060D842-4713-4CA0-A363-1D47605A000B}" destId="{4AC25025-8D6B-4FA0-A1D3-E56FE629AD5B}" srcOrd="2" destOrd="0" parTransId="{8BB5CC1A-1A49-43C0-B5BD-9653335C5DE9}" sibTransId="{3D68C7E0-5E79-4029-A721-0DA7F6A77068}"/>
    <dgm:cxn modelId="{F91E4453-EC10-4412-B48C-B0D3F320E4AC}" type="presOf" srcId="{B967BD45-BE3E-4B44-AF56-8035234A61EC}" destId="{E171A4C1-9F25-4D3F-8B2C-50C86DCC9454}" srcOrd="0" destOrd="0" presId="urn:microsoft.com/office/officeart/2008/layout/VerticalCurvedList"/>
    <dgm:cxn modelId="{31138145-796A-456D-97DC-D2F9AF8A3717}" type="presOf" srcId="{3CCC4A74-4544-42B5-B4CB-BFDB5CD47F02}" destId="{7E2A6318-0328-473C-BFD2-17A958163117}" srcOrd="0" destOrd="0" presId="urn:microsoft.com/office/officeart/2008/layout/VerticalCurvedList"/>
    <dgm:cxn modelId="{EA3398B2-8B0F-416D-940B-88DA961BE5C4}" srcId="{C060D842-4713-4CA0-A363-1D47605A000B}" destId="{B967BD45-BE3E-4B44-AF56-8035234A61EC}" srcOrd="1" destOrd="0" parTransId="{F92B46A2-EF62-44B3-A7EE-3FC8A4C3BDED}" sibTransId="{C33A90E5-000E-44CF-BFF9-549695A7F71D}"/>
    <dgm:cxn modelId="{9BF8C189-D246-4EEE-B73A-8B1D48C02327}" type="presOf" srcId="{C060D842-4713-4CA0-A363-1D47605A000B}" destId="{F92BAD68-5A35-44BA-BFCF-0443AC2A7327}" srcOrd="0" destOrd="0" presId="urn:microsoft.com/office/officeart/2008/layout/VerticalCurvedList"/>
    <dgm:cxn modelId="{67F263CF-A5EA-4A67-85F1-80B7BED726F8}" type="presOf" srcId="{4AC25025-8D6B-4FA0-A1D3-E56FE629AD5B}" destId="{55948F53-C7A3-47F6-A69F-88E574CB77A0}" srcOrd="0" destOrd="0" presId="urn:microsoft.com/office/officeart/2008/layout/VerticalCurvedList"/>
    <dgm:cxn modelId="{7E333ADD-51B7-4C42-88A5-5F7A7AE4AE0E}" type="presOf" srcId="{4A8B77D0-29F6-460C-ABEE-EEB8B49C269F}" destId="{B03939D9-190B-4340-9ECA-2C19788487F0}" srcOrd="0" destOrd="0" presId="urn:microsoft.com/office/officeart/2008/layout/VerticalCurvedList"/>
    <dgm:cxn modelId="{BD6077F6-C92F-4594-BB8B-ACEFD3A66652}" srcId="{C060D842-4713-4CA0-A363-1D47605A000B}" destId="{3CCC4A74-4544-42B5-B4CB-BFDB5CD47F02}" srcOrd="0" destOrd="0" parTransId="{B18F5596-2C44-4E23-9ADB-38D1BCB7AD1E}" sibTransId="{4A8B77D0-29F6-460C-ABEE-EEB8B49C269F}"/>
    <dgm:cxn modelId="{7C3F2002-1CDC-4254-B7D8-AD981B586A4C}" type="presParOf" srcId="{F92BAD68-5A35-44BA-BFCF-0443AC2A7327}" destId="{1489EF7B-E296-4227-987A-655D11C0733B}" srcOrd="0" destOrd="0" presId="urn:microsoft.com/office/officeart/2008/layout/VerticalCurvedList"/>
    <dgm:cxn modelId="{6FE6C683-A808-450D-B351-CD378090B038}" type="presParOf" srcId="{1489EF7B-E296-4227-987A-655D11C0733B}" destId="{909B4BF0-DE1A-4BF7-ABAC-0D34A884CFD1}" srcOrd="0" destOrd="0" presId="urn:microsoft.com/office/officeart/2008/layout/VerticalCurvedList"/>
    <dgm:cxn modelId="{981CAC37-71F3-4DAD-BFF8-36080DACDD0E}" type="presParOf" srcId="{909B4BF0-DE1A-4BF7-ABAC-0D34A884CFD1}" destId="{9EDD70FE-CC8C-489B-9369-7D3C82EE83E9}" srcOrd="0" destOrd="0" presId="urn:microsoft.com/office/officeart/2008/layout/VerticalCurvedList"/>
    <dgm:cxn modelId="{99C12EC5-F18B-48B1-8889-B791DB2DEF28}" type="presParOf" srcId="{909B4BF0-DE1A-4BF7-ABAC-0D34A884CFD1}" destId="{B03939D9-190B-4340-9ECA-2C19788487F0}" srcOrd="1" destOrd="0" presId="urn:microsoft.com/office/officeart/2008/layout/VerticalCurvedList"/>
    <dgm:cxn modelId="{9117C2BB-E02B-4631-B8DF-57BA29A01604}" type="presParOf" srcId="{909B4BF0-DE1A-4BF7-ABAC-0D34A884CFD1}" destId="{9CD8A9FD-E24E-4D66-AC52-3BDF2A651EB7}" srcOrd="2" destOrd="0" presId="urn:microsoft.com/office/officeart/2008/layout/VerticalCurvedList"/>
    <dgm:cxn modelId="{CEC7B059-D20C-4147-9C66-F6227DA2DFB4}" type="presParOf" srcId="{909B4BF0-DE1A-4BF7-ABAC-0D34A884CFD1}" destId="{46E2A4F8-D50D-4F08-8920-E39737A755A5}" srcOrd="3" destOrd="0" presId="urn:microsoft.com/office/officeart/2008/layout/VerticalCurvedList"/>
    <dgm:cxn modelId="{26EFE019-FFAB-45E2-A2CC-A1A237EDF889}" type="presParOf" srcId="{1489EF7B-E296-4227-987A-655D11C0733B}" destId="{7E2A6318-0328-473C-BFD2-17A958163117}" srcOrd="1" destOrd="0" presId="urn:microsoft.com/office/officeart/2008/layout/VerticalCurvedList"/>
    <dgm:cxn modelId="{3FE9A577-C0CB-4CA8-B4EF-2A4898F71564}" type="presParOf" srcId="{1489EF7B-E296-4227-987A-655D11C0733B}" destId="{3A05F156-E13A-443B-B7E6-63313AEA7CCC}" srcOrd="2" destOrd="0" presId="urn:microsoft.com/office/officeart/2008/layout/VerticalCurvedList"/>
    <dgm:cxn modelId="{B1860EA6-1457-4C31-8909-5D253C85193D}" type="presParOf" srcId="{3A05F156-E13A-443B-B7E6-63313AEA7CCC}" destId="{0E8BBEF4-4942-4798-8CB7-9EB284900719}" srcOrd="0" destOrd="0" presId="urn:microsoft.com/office/officeart/2008/layout/VerticalCurvedList"/>
    <dgm:cxn modelId="{29D91555-BA79-4111-A2DF-C733CA40916B}" type="presParOf" srcId="{1489EF7B-E296-4227-987A-655D11C0733B}" destId="{E171A4C1-9F25-4D3F-8B2C-50C86DCC9454}" srcOrd="3" destOrd="0" presId="urn:microsoft.com/office/officeart/2008/layout/VerticalCurvedList"/>
    <dgm:cxn modelId="{ABB91F3B-5BA0-431C-892D-DD5F706BC87D}" type="presParOf" srcId="{1489EF7B-E296-4227-987A-655D11C0733B}" destId="{11E9E54A-A2B8-4925-8FD3-BC616FE58BCC}" srcOrd="4" destOrd="0" presId="urn:microsoft.com/office/officeart/2008/layout/VerticalCurvedList"/>
    <dgm:cxn modelId="{F9589FD5-B558-4A58-AA0E-B7BF92CBDFC3}" type="presParOf" srcId="{11E9E54A-A2B8-4925-8FD3-BC616FE58BCC}" destId="{56B44E38-4078-482C-B14D-B4B65B89CE26}" srcOrd="0" destOrd="0" presId="urn:microsoft.com/office/officeart/2008/layout/VerticalCurvedList"/>
    <dgm:cxn modelId="{FA94C729-45A2-425C-BC3C-9F6313704084}" type="presParOf" srcId="{1489EF7B-E296-4227-987A-655D11C0733B}" destId="{55948F53-C7A3-47F6-A69F-88E574CB77A0}" srcOrd="5" destOrd="0" presId="urn:microsoft.com/office/officeart/2008/layout/VerticalCurvedList"/>
    <dgm:cxn modelId="{22A1E21C-2B0E-4432-8066-6C7C7B263AC9}" type="presParOf" srcId="{1489EF7B-E296-4227-987A-655D11C0733B}" destId="{D649CFAD-640C-4B07-AA6D-F044EF455442}" srcOrd="6" destOrd="0" presId="urn:microsoft.com/office/officeart/2008/layout/VerticalCurvedList"/>
    <dgm:cxn modelId="{0EBD8279-83AC-479A-85C5-3F9FD77120E3}" type="presParOf" srcId="{D649CFAD-640C-4B07-AA6D-F044EF455442}" destId="{3039821B-82B0-4E24-AB3D-773863BB513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117C9-262B-455F-A5DD-642B96CCD0FB}">
      <dsp:nvSpPr>
        <dsp:cNvPr id="0" name=""/>
        <dsp:cNvSpPr/>
      </dsp:nvSpPr>
      <dsp:spPr>
        <a:xfrm>
          <a:off x="0" y="394792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FF758-3B21-464B-B0FC-EF318B680643}">
      <dsp:nvSpPr>
        <dsp:cNvPr id="0" name=""/>
        <dsp:cNvSpPr/>
      </dsp:nvSpPr>
      <dsp:spPr>
        <a:xfrm>
          <a:off x="381896" y="7007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 дар, пожертвование). Предоставляются без определения конкретной цели их использования</a:t>
          </a:r>
          <a:endParaRPr lang="ru-RU" sz="1400" kern="1200" dirty="0"/>
        </a:p>
      </dsp:txBody>
      <dsp:txXfrm>
        <a:off x="413599" y="101775"/>
        <a:ext cx="6606416" cy="586034"/>
      </dsp:txXfrm>
    </dsp:sp>
    <dsp:sp modelId="{F107673D-FAC4-4B36-9D5B-E5D45EC18161}">
      <dsp:nvSpPr>
        <dsp:cNvPr id="0" name=""/>
        <dsp:cNvSpPr/>
      </dsp:nvSpPr>
      <dsp:spPr>
        <a:xfrm>
          <a:off x="0" y="1392712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F1D1B-2E4A-4B83-850D-0C5776733560}">
      <dsp:nvSpPr>
        <dsp:cNvPr id="0" name=""/>
        <dsp:cNvSpPr/>
      </dsp:nvSpPr>
      <dsp:spPr>
        <a:xfrm>
          <a:off x="381896" y="106799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приходить на помощь). Предоставляются на финансирование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«переданных» другим публично-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правовым образованиям полномочий</a:t>
          </a:r>
          <a:endParaRPr lang="ru-RU" sz="1400" kern="1200" dirty="0"/>
        </a:p>
      </dsp:txBody>
      <dsp:txXfrm>
        <a:off x="413599" y="1099695"/>
        <a:ext cx="6606416" cy="586034"/>
      </dsp:txXfrm>
    </dsp:sp>
    <dsp:sp modelId="{B10ADFBD-17FB-48A8-85E8-10BA12CB7106}">
      <dsp:nvSpPr>
        <dsp:cNvPr id="0" name=""/>
        <dsp:cNvSpPr/>
      </dsp:nvSpPr>
      <dsp:spPr>
        <a:xfrm>
          <a:off x="0" y="2390633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47C0D-AA1D-4134-A9C6-6E586DDF83BF}">
      <dsp:nvSpPr>
        <dsp:cNvPr id="0" name=""/>
        <dsp:cNvSpPr/>
      </dsp:nvSpPr>
      <dsp:spPr>
        <a:xfrm>
          <a:off x="381896" y="206591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-поддержка). Предоставляются на условиях долевого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расходов других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бюджетов</a:t>
          </a:r>
          <a:endParaRPr lang="ru-RU" sz="1400" kern="1200" dirty="0"/>
        </a:p>
      </dsp:txBody>
      <dsp:txXfrm>
        <a:off x="413599" y="2097615"/>
        <a:ext cx="6606416" cy="586034"/>
      </dsp:txXfrm>
    </dsp:sp>
    <dsp:sp modelId="{F4B99F25-1003-4222-8A6A-F1176E567B3B}">
      <dsp:nvSpPr>
        <dsp:cNvPr id="0" name=""/>
        <dsp:cNvSpPr/>
      </dsp:nvSpPr>
      <dsp:spPr>
        <a:xfrm>
          <a:off x="0" y="3388553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A0962-5AF7-4F0C-A15E-62537655AE67}">
      <dsp:nvSpPr>
        <dsp:cNvPr id="0" name=""/>
        <dsp:cNvSpPr/>
      </dsp:nvSpPr>
      <dsp:spPr>
        <a:xfrm>
          <a:off x="381896" y="3063833"/>
          <a:ext cx="666025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r>
            <a:rPr lang="ru-RU" sz="1400" kern="1200" dirty="0" smtClean="0"/>
            <a:t>.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решение вопросов местного значения, не требующих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софинансорования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(гранты, поощрения)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599" y="3095536"/>
        <a:ext cx="6596846" cy="5860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755838" y="640700"/>
          <a:ext cx="590910" cy="236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03"/>
              </a:lnTo>
              <a:lnTo>
                <a:pt x="590910" y="161603"/>
              </a:lnTo>
              <a:lnTo>
                <a:pt x="590910" y="236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215552" y="640700"/>
          <a:ext cx="540286" cy="236631"/>
        </a:xfrm>
        <a:custGeom>
          <a:avLst/>
          <a:gdLst/>
          <a:ahLst/>
          <a:cxnLst/>
          <a:rect l="0" t="0" r="0" b="0"/>
          <a:pathLst>
            <a:path>
              <a:moveTo>
                <a:pt x="540286" y="0"/>
              </a:moveTo>
              <a:lnTo>
                <a:pt x="540286" y="161257"/>
              </a:lnTo>
              <a:lnTo>
                <a:pt x="0" y="161257"/>
              </a:lnTo>
              <a:lnTo>
                <a:pt x="0" y="236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144892" y="881"/>
          <a:ext cx="1221891" cy="63981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235296" y="86765"/>
          <a:ext cx="1221891" cy="639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01.01.2023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4,2</a:t>
          </a:r>
          <a:endParaRPr lang="ru-RU" sz="1200" kern="1200" dirty="0"/>
        </a:p>
      </dsp:txBody>
      <dsp:txXfrm>
        <a:off x="1254036" y="105505"/>
        <a:ext cx="1184411" cy="602338"/>
      </dsp:txXfrm>
    </dsp:sp>
    <dsp:sp modelId="{81EA338B-156B-4039-ACCA-D65E54F5F9CD}">
      <dsp:nvSpPr>
        <dsp:cNvPr id="0" name=""/>
        <dsp:cNvSpPr/>
      </dsp:nvSpPr>
      <dsp:spPr>
        <a:xfrm>
          <a:off x="808735" y="877332"/>
          <a:ext cx="813634" cy="66404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899138" y="963215"/>
          <a:ext cx="813634" cy="664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 по бюджетным кредитам: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4,2</a:t>
          </a:r>
          <a:endParaRPr lang="ru-RU" sz="1000" kern="1200" dirty="0"/>
        </a:p>
      </dsp:txBody>
      <dsp:txXfrm>
        <a:off x="918587" y="982664"/>
        <a:ext cx="774736" cy="625146"/>
      </dsp:txXfrm>
    </dsp:sp>
    <dsp:sp modelId="{C02414B1-E6D4-46AF-AA94-CDAE12E1F896}">
      <dsp:nvSpPr>
        <dsp:cNvPr id="0" name=""/>
        <dsp:cNvSpPr/>
      </dsp:nvSpPr>
      <dsp:spPr>
        <a:xfrm>
          <a:off x="1896866" y="877678"/>
          <a:ext cx="899765" cy="67217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987270" y="963561"/>
          <a:ext cx="899765" cy="672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 по кредитам кредитных организаций: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0,0</a:t>
          </a:r>
          <a:endParaRPr lang="ru-RU" sz="1000" kern="1200" dirty="0"/>
        </a:p>
      </dsp:txBody>
      <dsp:txXfrm>
        <a:off x="2006957" y="983248"/>
        <a:ext cx="860391" cy="6328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390598" y="611017"/>
          <a:ext cx="660930" cy="279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64"/>
              </a:lnTo>
              <a:lnTo>
                <a:pt x="660930" y="190864"/>
              </a:lnTo>
              <a:lnTo>
                <a:pt x="660930" y="279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742713" y="611017"/>
          <a:ext cx="647884" cy="279922"/>
        </a:xfrm>
        <a:custGeom>
          <a:avLst/>
          <a:gdLst/>
          <a:ahLst/>
          <a:cxnLst/>
          <a:rect l="0" t="0" r="0" b="0"/>
          <a:pathLst>
            <a:path>
              <a:moveTo>
                <a:pt x="647884" y="0"/>
              </a:moveTo>
              <a:lnTo>
                <a:pt x="647884" y="190864"/>
              </a:lnTo>
              <a:lnTo>
                <a:pt x="0" y="190864"/>
              </a:lnTo>
              <a:lnTo>
                <a:pt x="0" y="279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715253" y="558"/>
          <a:ext cx="1350689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22070" y="102034"/>
          <a:ext cx="1350689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01.01.2025г.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0,0</a:t>
          </a:r>
          <a:endParaRPr lang="ru-RU" sz="1200" kern="1200" dirty="0"/>
        </a:p>
      </dsp:txBody>
      <dsp:txXfrm>
        <a:off x="839950" y="119914"/>
        <a:ext cx="1314929" cy="574698"/>
      </dsp:txXfrm>
    </dsp:sp>
    <dsp:sp modelId="{81EA338B-156B-4039-ACCA-D65E54F5F9CD}">
      <dsp:nvSpPr>
        <dsp:cNvPr id="0" name=""/>
        <dsp:cNvSpPr/>
      </dsp:nvSpPr>
      <dsp:spPr>
        <a:xfrm>
          <a:off x="181918" y="890940"/>
          <a:ext cx="1121589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288735" y="992416"/>
          <a:ext cx="1121589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306615" y="1010296"/>
        <a:ext cx="1085829" cy="574698"/>
      </dsp:txXfrm>
    </dsp:sp>
    <dsp:sp modelId="{C02414B1-E6D4-46AF-AA94-CDAE12E1F896}">
      <dsp:nvSpPr>
        <dsp:cNvPr id="0" name=""/>
        <dsp:cNvSpPr/>
      </dsp:nvSpPr>
      <dsp:spPr>
        <a:xfrm>
          <a:off x="1517142" y="890940"/>
          <a:ext cx="1068773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623959" y="992416"/>
          <a:ext cx="1068773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641839" y="1010296"/>
        <a:ext cx="1033013" cy="5746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690117" y="603215"/>
          <a:ext cx="579427" cy="275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18"/>
              </a:lnTo>
              <a:lnTo>
                <a:pt x="579427" y="187918"/>
              </a:lnTo>
              <a:lnTo>
                <a:pt x="579427" y="275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110690" y="603215"/>
          <a:ext cx="579427" cy="275754"/>
        </a:xfrm>
        <a:custGeom>
          <a:avLst/>
          <a:gdLst/>
          <a:ahLst/>
          <a:cxnLst/>
          <a:rect l="0" t="0" r="0" b="0"/>
          <a:pathLst>
            <a:path>
              <a:moveTo>
                <a:pt x="579427" y="0"/>
              </a:moveTo>
              <a:lnTo>
                <a:pt x="579427" y="187918"/>
              </a:lnTo>
              <a:lnTo>
                <a:pt x="0" y="187918"/>
              </a:lnTo>
              <a:lnTo>
                <a:pt x="0" y="275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089101" y="1137"/>
          <a:ext cx="1202032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194452" y="101220"/>
          <a:ext cx="1202032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 </a:t>
          </a:r>
          <a:r>
            <a:rPr lang="ru-RU" sz="1200" b="1" kern="1200" dirty="0" smtClean="0">
              <a:solidFill>
                <a:schemeClr val="tx1"/>
              </a:solidFill>
            </a:rPr>
            <a:t>01.01.2024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2,2</a:t>
          </a:r>
          <a:endParaRPr lang="ru-RU" sz="1200" kern="1200" dirty="0"/>
        </a:p>
      </dsp:txBody>
      <dsp:txXfrm>
        <a:off x="1212086" y="118854"/>
        <a:ext cx="1166764" cy="566809"/>
      </dsp:txXfrm>
    </dsp:sp>
    <dsp:sp modelId="{81EA338B-156B-4039-ACCA-D65E54F5F9CD}">
      <dsp:nvSpPr>
        <dsp:cNvPr id="0" name=""/>
        <dsp:cNvSpPr/>
      </dsp:nvSpPr>
      <dsp:spPr>
        <a:xfrm>
          <a:off x="636613" y="878969"/>
          <a:ext cx="948154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741963" y="979052"/>
          <a:ext cx="948154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2,2</a:t>
          </a:r>
          <a:endParaRPr lang="ru-RU" sz="1100" kern="1200" dirty="0"/>
        </a:p>
      </dsp:txBody>
      <dsp:txXfrm>
        <a:off x="759597" y="996686"/>
        <a:ext cx="912886" cy="566809"/>
      </dsp:txXfrm>
    </dsp:sp>
    <dsp:sp modelId="{C02414B1-E6D4-46AF-AA94-CDAE12E1F896}">
      <dsp:nvSpPr>
        <dsp:cNvPr id="0" name=""/>
        <dsp:cNvSpPr/>
      </dsp:nvSpPr>
      <dsp:spPr>
        <a:xfrm>
          <a:off x="1795468" y="878969"/>
          <a:ext cx="948154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900818" y="979052"/>
          <a:ext cx="948154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918452" y="996686"/>
        <a:ext cx="912886" cy="5668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343130" y="617214"/>
          <a:ext cx="667893" cy="282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75"/>
              </a:lnTo>
              <a:lnTo>
                <a:pt x="667893" y="192875"/>
              </a:lnTo>
              <a:lnTo>
                <a:pt x="667893" y="282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688420" y="617214"/>
          <a:ext cx="654710" cy="282871"/>
        </a:xfrm>
        <a:custGeom>
          <a:avLst/>
          <a:gdLst/>
          <a:ahLst/>
          <a:cxnLst/>
          <a:rect l="0" t="0" r="0" b="0"/>
          <a:pathLst>
            <a:path>
              <a:moveTo>
                <a:pt x="654710" y="0"/>
              </a:moveTo>
              <a:lnTo>
                <a:pt x="654710" y="192875"/>
              </a:lnTo>
              <a:lnTo>
                <a:pt x="0" y="192875"/>
              </a:lnTo>
              <a:lnTo>
                <a:pt x="0" y="282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680882" y="325"/>
          <a:ext cx="1324496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788824" y="102870"/>
          <a:ext cx="1324496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solidFill>
                <a:schemeClr val="tx1"/>
              </a:solidFill>
            </a:rPr>
            <a:t>На 01.01.2026г</a:t>
          </a:r>
          <a:r>
            <a:rPr lang="ru-RU" sz="1200" b="1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0,0</a:t>
          </a:r>
          <a:endParaRPr lang="ru-RU" sz="1200" kern="1200" dirty="0"/>
        </a:p>
      </dsp:txBody>
      <dsp:txXfrm>
        <a:off x="806892" y="120938"/>
        <a:ext cx="1288360" cy="580753"/>
      </dsp:txXfrm>
    </dsp:sp>
    <dsp:sp modelId="{81EA338B-156B-4039-ACCA-D65E54F5F9CD}">
      <dsp:nvSpPr>
        <dsp:cNvPr id="0" name=""/>
        <dsp:cNvSpPr/>
      </dsp:nvSpPr>
      <dsp:spPr>
        <a:xfrm>
          <a:off x="121717" y="900086"/>
          <a:ext cx="1133406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229659" y="1002631"/>
          <a:ext cx="1133406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247727" y="1020699"/>
        <a:ext cx="1097270" cy="580753"/>
      </dsp:txXfrm>
    </dsp:sp>
    <dsp:sp modelId="{C02414B1-E6D4-46AF-AA94-CDAE12E1F896}">
      <dsp:nvSpPr>
        <dsp:cNvPr id="0" name=""/>
        <dsp:cNvSpPr/>
      </dsp:nvSpPr>
      <dsp:spPr>
        <a:xfrm>
          <a:off x="1471007" y="900086"/>
          <a:ext cx="1080033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578949" y="1002631"/>
          <a:ext cx="1080033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597017" y="1020699"/>
        <a:ext cx="1043897" cy="580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ECAD0-449B-4844-B0D0-BD686752B507}">
      <dsp:nvSpPr>
        <dsp:cNvPr id="0" name=""/>
        <dsp:cNvSpPr/>
      </dsp:nvSpPr>
      <dsp:spPr>
        <a:xfrm>
          <a:off x="0" y="104069"/>
          <a:ext cx="8544100" cy="60840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0" y="133769"/>
        <a:ext cx="8484700" cy="549000"/>
      </dsp:txXfrm>
    </dsp:sp>
    <dsp:sp modelId="{FB64594B-0B79-4EFC-A1F3-D6174DBFC536}">
      <dsp:nvSpPr>
        <dsp:cNvPr id="0" name=""/>
        <dsp:cNvSpPr/>
      </dsp:nvSpPr>
      <dsp:spPr>
        <a:xfrm>
          <a:off x="0" y="758549"/>
          <a:ext cx="8544100" cy="60840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Тоншаевского муниципального округа Нижегородской области на среднесрочный период</a:t>
          </a:r>
          <a:endParaRPr lang="ru-RU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0" y="788249"/>
        <a:ext cx="8484700" cy="549000"/>
      </dsp:txXfrm>
    </dsp:sp>
    <dsp:sp modelId="{302CB14D-9710-4F69-A820-80A6FC6D5761}">
      <dsp:nvSpPr>
        <dsp:cNvPr id="0" name=""/>
        <dsp:cNvSpPr/>
      </dsp:nvSpPr>
      <dsp:spPr>
        <a:xfrm>
          <a:off x="0" y="1413029"/>
          <a:ext cx="8544100" cy="60840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Тоншаевского муниципального округа Нижегородской области на 2023 год и плановый период 2024 и 2025 годов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0" y="1442729"/>
        <a:ext cx="8484700" cy="549000"/>
      </dsp:txXfrm>
    </dsp:sp>
    <dsp:sp modelId="{EF1575FB-FE13-4AD3-9F13-1F57BEF80CEE}">
      <dsp:nvSpPr>
        <dsp:cNvPr id="0" name=""/>
        <dsp:cNvSpPr/>
      </dsp:nvSpPr>
      <dsp:spPr>
        <a:xfrm>
          <a:off x="0" y="2067509"/>
          <a:ext cx="8544100" cy="60840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Тоншаевского муниципального округа на 2023 год и на плановый период 2024-2025 годы</a:t>
          </a:r>
        </a:p>
      </dsp:txBody>
      <dsp:txXfrm>
        <a:off x="29700" y="2097209"/>
        <a:ext cx="8484700" cy="549000"/>
      </dsp:txXfrm>
    </dsp:sp>
    <dsp:sp modelId="{383E7995-E042-4FA0-B4BA-A15FC5FBEF54}">
      <dsp:nvSpPr>
        <dsp:cNvPr id="0" name=""/>
        <dsp:cNvSpPr/>
      </dsp:nvSpPr>
      <dsp:spPr>
        <a:xfrm>
          <a:off x="0" y="2721989"/>
          <a:ext cx="8544100" cy="60840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Тоншаевского муниципального округа</a:t>
          </a:r>
        </a:p>
      </dsp:txBody>
      <dsp:txXfrm>
        <a:off x="29700" y="2751689"/>
        <a:ext cx="8484700" cy="549000"/>
      </dsp:txXfrm>
    </dsp:sp>
    <dsp:sp modelId="{DF1CB669-C894-4A85-9C2A-ABFCE9E9A676}">
      <dsp:nvSpPr>
        <dsp:cNvPr id="0" name=""/>
        <dsp:cNvSpPr/>
      </dsp:nvSpPr>
      <dsp:spPr>
        <a:xfrm>
          <a:off x="0" y="3376469"/>
          <a:ext cx="8544100" cy="60840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Указы Президента Российской федерации от 7 мая 20от 7 мая 2018 г., № 204, от 21 июля 2020 г. № 474 «О национальных целях развития Российской Федерации на период 12 г., до 2030 года»</a:t>
          </a:r>
        </a:p>
      </dsp:txBody>
      <dsp:txXfrm>
        <a:off x="29700" y="3406169"/>
        <a:ext cx="8484700" cy="549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BA84C-6447-4164-BC89-803FC8730CB1}">
      <dsp:nvSpPr>
        <dsp:cNvPr id="0" name=""/>
        <dsp:cNvSpPr/>
      </dsp:nvSpPr>
      <dsp:spPr>
        <a:xfrm rot="5400000">
          <a:off x="-182167" y="277081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Июнь-июль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19970"/>
        <a:ext cx="850114" cy="364335"/>
      </dsp:txXfrm>
    </dsp:sp>
    <dsp:sp modelId="{B1FF6FBA-5B4B-4F0C-A9E3-7068FB0712D3}">
      <dsp:nvSpPr>
        <dsp:cNvPr id="0" name=""/>
        <dsp:cNvSpPr/>
      </dsp:nvSpPr>
      <dsp:spPr>
        <a:xfrm rot="5400000">
          <a:off x="3981959" y="-3129887"/>
          <a:ext cx="975719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основных показателей прогноза социально-экономического развития Тоншаевского муниципального округа  на трехлетний период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основных направлений бюджетной  и налоговой политики на трехлетний период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0114" y="49589"/>
        <a:ext cx="7191779" cy="880457"/>
      </dsp:txXfrm>
    </dsp:sp>
    <dsp:sp modelId="{9FD4CF9C-0B18-4490-B109-E41CB2EB37A4}">
      <dsp:nvSpPr>
        <dsp:cNvPr id="0" name=""/>
        <dsp:cNvSpPr/>
      </dsp:nvSpPr>
      <dsp:spPr>
        <a:xfrm rot="5400000">
          <a:off x="-182167" y="1365797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Август-сентябрь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08686"/>
        <a:ext cx="850114" cy="364335"/>
      </dsp:txXfrm>
    </dsp:sp>
    <dsp:sp modelId="{9B8328E0-472B-4A74-9CBB-B2E294B2378C}">
      <dsp:nvSpPr>
        <dsp:cNvPr id="0" name=""/>
        <dsp:cNvSpPr/>
      </dsp:nvSpPr>
      <dsp:spPr>
        <a:xfrm rot="5400000">
          <a:off x="4010886" y="-2041379"/>
          <a:ext cx="917865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структурных подразделений администрации Тоншаевского муниципального округа, органов местного самоуправления по подготовке обоснований бюджетных ассигнований и бюджетных заявок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Тоншаевского муниципального округа.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50114" y="1164199"/>
        <a:ext cx="7194604" cy="828253"/>
      </dsp:txXfrm>
    </dsp:sp>
    <dsp:sp modelId="{334DC0AE-39C2-4BEE-9E3F-4748E036524C}">
      <dsp:nvSpPr>
        <dsp:cNvPr id="0" name=""/>
        <dsp:cNvSpPr/>
      </dsp:nvSpPr>
      <dsp:spPr>
        <a:xfrm rot="5400000">
          <a:off x="-182167" y="2390276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633165"/>
        <a:ext cx="850114" cy="364335"/>
      </dsp:txXfrm>
    </dsp:sp>
    <dsp:sp modelId="{8329F7E2-42B6-4DDE-9792-9A413B27FBF3}">
      <dsp:nvSpPr>
        <dsp:cNvPr id="0" name=""/>
        <dsp:cNvSpPr/>
      </dsp:nvSpPr>
      <dsp:spPr>
        <a:xfrm rot="5400000">
          <a:off x="4075123" y="-1000110"/>
          <a:ext cx="789391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администрацией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проекта бюджета в  Совет депутатов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0114" y="2263434"/>
        <a:ext cx="7200875" cy="712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BA84C-6447-4164-BC89-803FC8730CB1}">
      <dsp:nvSpPr>
        <dsp:cNvPr id="0" name=""/>
        <dsp:cNvSpPr/>
      </dsp:nvSpPr>
      <dsp:spPr>
        <a:xfrm rot="5400000">
          <a:off x="-202732" y="196315"/>
          <a:ext cx="1271481" cy="88382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Ноябрь-декабрь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8903" y="444400"/>
        <a:ext cx="883825" cy="387656"/>
      </dsp:txXfrm>
    </dsp:sp>
    <dsp:sp modelId="{B1FF6FBA-5B4B-4F0C-A9E3-7068FB0712D3}">
      <dsp:nvSpPr>
        <dsp:cNvPr id="0" name=""/>
        <dsp:cNvSpPr/>
      </dsp:nvSpPr>
      <dsp:spPr>
        <a:xfrm rot="5400000">
          <a:off x="4062145" y="-3137414"/>
          <a:ext cx="828068" cy="7244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заседаниях комиссией Совета депутатов собрания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бюджета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3930" y="111224"/>
        <a:ext cx="7204076" cy="747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D394C-0EEF-45E7-8865-85FCCAB979B3}">
      <dsp:nvSpPr>
        <dsp:cNvPr id="0" name=""/>
        <dsp:cNvSpPr/>
      </dsp:nvSpPr>
      <dsp:spPr>
        <a:xfrm>
          <a:off x="3084471" y="1598509"/>
          <a:ext cx="1680124" cy="151224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519" y="1819971"/>
        <a:ext cx="1188028" cy="1069316"/>
      </dsp:txXfrm>
    </dsp:sp>
    <dsp:sp modelId="{5B235F19-566E-4123-8A12-F1B87605EA93}">
      <dsp:nvSpPr>
        <dsp:cNvPr id="0" name=""/>
        <dsp:cNvSpPr/>
      </dsp:nvSpPr>
      <dsp:spPr>
        <a:xfrm rot="16200000">
          <a:off x="3782559" y="1441710"/>
          <a:ext cx="28394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83947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7435" y="1449436"/>
        <a:ext cx="14197" cy="14197"/>
      </dsp:txXfrm>
    </dsp:sp>
    <dsp:sp modelId="{5D41E2B0-BBAB-4383-82FB-CD3F91158E45}">
      <dsp:nvSpPr>
        <dsp:cNvPr id="0" name=""/>
        <dsp:cNvSpPr/>
      </dsp:nvSpPr>
      <dsp:spPr>
        <a:xfrm>
          <a:off x="2974117" y="17958"/>
          <a:ext cx="1900832" cy="12966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замечаний и предложени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endParaRPr lang="en-US" sz="11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487" y="207841"/>
        <a:ext cx="1344092" cy="916836"/>
      </dsp:txXfrm>
    </dsp:sp>
    <dsp:sp modelId="{1B0AAD9C-58C9-4EB6-AB2D-2ABA991D7802}">
      <dsp:nvSpPr>
        <dsp:cNvPr id="0" name=""/>
        <dsp:cNvSpPr/>
      </dsp:nvSpPr>
      <dsp:spPr>
        <a:xfrm rot="21485682">
          <a:off x="4763911" y="2305180"/>
          <a:ext cx="402914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402914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955296" y="2309932"/>
        <a:ext cx="20145" cy="20145"/>
      </dsp:txXfrm>
    </dsp:sp>
    <dsp:sp modelId="{F54D889E-A7D1-4F43-BA41-143B7804F5CA}">
      <dsp:nvSpPr>
        <dsp:cNvPr id="0" name=""/>
        <dsp:cNvSpPr/>
      </dsp:nvSpPr>
      <dsp:spPr>
        <a:xfrm>
          <a:off x="5165819" y="1635766"/>
          <a:ext cx="1759710" cy="1296602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в письменной форме своих предложений</a:t>
          </a:r>
          <a:endParaRPr lang="en-US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3523" y="1825649"/>
        <a:ext cx="1244302" cy="916836"/>
      </dsp:txXfrm>
    </dsp:sp>
    <dsp:sp modelId="{B3A379C4-5496-4AA1-B319-F1A6589AD69D}">
      <dsp:nvSpPr>
        <dsp:cNvPr id="0" name=""/>
        <dsp:cNvSpPr/>
      </dsp:nvSpPr>
      <dsp:spPr>
        <a:xfrm rot="5400000">
          <a:off x="3782559" y="3237899"/>
          <a:ext cx="28394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83947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7435" y="3245625"/>
        <a:ext cx="14197" cy="14197"/>
      </dsp:txXfrm>
    </dsp:sp>
    <dsp:sp modelId="{50A50A6B-6598-4DF2-A012-49BE1C78BDE7}">
      <dsp:nvSpPr>
        <dsp:cNvPr id="0" name=""/>
        <dsp:cNvSpPr/>
      </dsp:nvSpPr>
      <dsp:spPr>
        <a:xfrm>
          <a:off x="2974117" y="3394697"/>
          <a:ext cx="1900832" cy="1296602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публичных слушаниях</a:t>
          </a:r>
          <a:endParaRPr lang="en-US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487" y="3584580"/>
        <a:ext cx="1344092" cy="916836"/>
      </dsp:txXfrm>
    </dsp:sp>
    <dsp:sp modelId="{597C37DD-A918-490C-9086-C3CE6A3456F5}">
      <dsp:nvSpPr>
        <dsp:cNvPr id="0" name=""/>
        <dsp:cNvSpPr/>
      </dsp:nvSpPr>
      <dsp:spPr>
        <a:xfrm rot="10895472">
          <a:off x="2501086" y="2308373"/>
          <a:ext cx="583896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583896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78437" y="2308600"/>
        <a:ext cx="29194" cy="29194"/>
      </dsp:txXfrm>
    </dsp:sp>
    <dsp:sp modelId="{58A14479-C69F-4D92-B100-4AF4F0B144E0}">
      <dsp:nvSpPr>
        <dsp:cNvPr id="0" name=""/>
        <dsp:cNvSpPr/>
      </dsp:nvSpPr>
      <dsp:spPr>
        <a:xfrm>
          <a:off x="787175" y="1642990"/>
          <a:ext cx="1714601" cy="129660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проектом бюджета Тоншаевского муниципального округа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8273" y="1832873"/>
        <a:ext cx="1212405" cy="9168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C2AA5-E58C-468E-8406-33EA8541FEB6}">
      <dsp:nvSpPr>
        <dsp:cNvPr id="0" name=""/>
        <dsp:cNvSpPr/>
      </dsp:nvSpPr>
      <dsp:spPr>
        <a:xfrm>
          <a:off x="0" y="0"/>
          <a:ext cx="4077385" cy="91421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сбалансированности и долгосрочной устойчивости бюджета округа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024967" y="0"/>
        <a:ext cx="3052417" cy="914216"/>
      </dsp:txXfrm>
    </dsp:sp>
    <dsp:sp modelId="{B435BFEE-D798-4E08-8925-71700F6C505D}">
      <dsp:nvSpPr>
        <dsp:cNvPr id="0" name=""/>
        <dsp:cNvSpPr/>
      </dsp:nvSpPr>
      <dsp:spPr>
        <a:xfrm>
          <a:off x="144472" y="94949"/>
          <a:ext cx="825246" cy="6037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F32A-2448-45E2-B79D-FAF86166E3EB}">
      <dsp:nvSpPr>
        <dsp:cNvPr id="0" name=""/>
        <dsp:cNvSpPr/>
      </dsp:nvSpPr>
      <dsp:spPr>
        <a:xfrm>
          <a:off x="0" y="1071439"/>
          <a:ext cx="4077385" cy="7494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Повышение качества финансового менеджмента в органах исполнительной власти</a:t>
          </a:r>
          <a:endParaRPr lang="ru-RU" sz="1400" kern="1200" dirty="0"/>
        </a:p>
      </dsp:txBody>
      <dsp:txXfrm>
        <a:off x="1024967" y="1071439"/>
        <a:ext cx="3052417" cy="749452"/>
      </dsp:txXfrm>
    </dsp:sp>
    <dsp:sp modelId="{A8283709-45D8-41E3-9DFB-68AEF3D6C4AD}">
      <dsp:nvSpPr>
        <dsp:cNvPr id="0" name=""/>
        <dsp:cNvSpPr/>
      </dsp:nvSpPr>
      <dsp:spPr>
        <a:xfrm>
          <a:off x="167016" y="1235430"/>
          <a:ext cx="639081" cy="4695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2ABA5-EB23-41FE-A72E-7347477A111C}">
      <dsp:nvSpPr>
        <dsp:cNvPr id="0" name=""/>
        <dsp:cNvSpPr/>
      </dsp:nvSpPr>
      <dsp:spPr>
        <a:xfrm>
          <a:off x="0" y="2045695"/>
          <a:ext cx="4077385" cy="78380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Увеличение налогового потенциала округа</a:t>
          </a:r>
          <a:endParaRPr lang="ru-RU" sz="1400" kern="1200" dirty="0"/>
        </a:p>
      </dsp:txBody>
      <dsp:txXfrm>
        <a:off x="1024967" y="2045695"/>
        <a:ext cx="3052417" cy="783808"/>
      </dsp:txXfrm>
    </dsp:sp>
    <dsp:sp modelId="{5FA7256A-C9D2-419E-AE3F-9A424C4D162A}">
      <dsp:nvSpPr>
        <dsp:cNvPr id="0" name=""/>
        <dsp:cNvSpPr/>
      </dsp:nvSpPr>
      <dsp:spPr>
        <a:xfrm flipV="1">
          <a:off x="4031310" y="0"/>
          <a:ext cx="46074" cy="3804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FFDFC-D3B2-45E1-910C-4C3166D6EFBB}">
      <dsp:nvSpPr>
        <dsp:cNvPr id="0" name=""/>
        <dsp:cNvSpPr/>
      </dsp:nvSpPr>
      <dsp:spPr>
        <a:xfrm rot="16200000">
          <a:off x="929281" y="-914403"/>
          <a:ext cx="1227763" cy="3056570"/>
        </a:xfrm>
        <a:prstGeom prst="round1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4877" y="1"/>
        <a:ext cx="3056570" cy="920822"/>
      </dsp:txXfrm>
    </dsp:sp>
    <dsp:sp modelId="{FA00A9E4-A0B1-42D7-B18E-069AB9A28D7E}">
      <dsp:nvSpPr>
        <dsp:cNvPr id="0" name=""/>
        <dsp:cNvSpPr/>
      </dsp:nvSpPr>
      <dsp:spPr>
        <a:xfrm>
          <a:off x="3071447" y="0"/>
          <a:ext cx="3056570" cy="1227763"/>
        </a:xfrm>
        <a:prstGeom prst="round1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и кинематография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1447" y="0"/>
        <a:ext cx="3056570" cy="920822"/>
      </dsp:txXfrm>
    </dsp:sp>
    <dsp:sp modelId="{61223C28-BF3D-4A2F-9DCC-DF7122DE5DE4}">
      <dsp:nvSpPr>
        <dsp:cNvPr id="0" name=""/>
        <dsp:cNvSpPr/>
      </dsp:nvSpPr>
      <dsp:spPr>
        <a:xfrm rot="10800000">
          <a:off x="11102" y="1227763"/>
          <a:ext cx="3116081" cy="1227763"/>
        </a:xfrm>
        <a:prstGeom prst="round1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политика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102" y="1534704"/>
        <a:ext cx="3116081" cy="920822"/>
      </dsp:txXfrm>
    </dsp:sp>
    <dsp:sp modelId="{C5102934-D44B-4F60-B411-1E9E4F30D835}">
      <dsp:nvSpPr>
        <dsp:cNvPr id="0" name=""/>
        <dsp:cNvSpPr/>
      </dsp:nvSpPr>
      <dsp:spPr>
        <a:xfrm rot="5400000">
          <a:off x="3985851" y="313360"/>
          <a:ext cx="1227763" cy="3056570"/>
        </a:xfrm>
        <a:prstGeom prst="round1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71447" y="1534704"/>
        <a:ext cx="3056570" cy="920822"/>
      </dsp:txXfrm>
    </dsp:sp>
    <dsp:sp modelId="{42A486B6-91A9-456F-B293-6C738E58053A}">
      <dsp:nvSpPr>
        <dsp:cNvPr id="0" name=""/>
        <dsp:cNvSpPr/>
      </dsp:nvSpPr>
      <dsp:spPr>
        <a:xfrm>
          <a:off x="1986125" y="749012"/>
          <a:ext cx="2140888" cy="957502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Отрасли социальной сферы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2866" y="795753"/>
        <a:ext cx="2047406" cy="8640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39D9-190B-4340-9ECA-2C19788487F0}">
      <dsp:nvSpPr>
        <dsp:cNvPr id="0" name=""/>
        <dsp:cNvSpPr/>
      </dsp:nvSpPr>
      <dsp:spPr>
        <a:xfrm>
          <a:off x="-2449019" y="-364752"/>
          <a:ext cx="2924335" cy="2924335"/>
        </a:xfrm>
        <a:prstGeom prst="blockArc">
          <a:avLst>
            <a:gd name="adj1" fmla="val 18900000"/>
            <a:gd name="adj2" fmla="val 2700000"/>
            <a:gd name="adj3" fmla="val 7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6318-0328-473C-BFD2-17A958163117}">
      <dsp:nvSpPr>
        <dsp:cNvPr id="0" name=""/>
        <dsp:cNvSpPr/>
      </dsp:nvSpPr>
      <dsp:spPr>
        <a:xfrm>
          <a:off x="330807" y="236911"/>
          <a:ext cx="61008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11 - дошкольных учреждения; количество </a:t>
          </a:r>
          <a:r>
            <a:rPr lang="ru-RU" sz="1300" kern="1200" dirty="0" smtClean="0">
              <a:solidFill>
                <a:schemeClr val="bg1"/>
              </a:solidFill>
            </a:rPr>
            <a:t>детей -645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330807" y="236911"/>
        <a:ext cx="6100814" cy="433561"/>
      </dsp:txXfrm>
    </dsp:sp>
    <dsp:sp modelId="{0E8BBEF4-4942-4798-8CB7-9EB284900719}">
      <dsp:nvSpPr>
        <dsp:cNvPr id="0" name=""/>
        <dsp:cNvSpPr/>
      </dsp:nvSpPr>
      <dsp:spPr>
        <a:xfrm>
          <a:off x="69988" y="162585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A4C1-9F25-4D3F-8B2C-50C86DCC9454}">
      <dsp:nvSpPr>
        <dsp:cNvPr id="0" name=""/>
        <dsp:cNvSpPr/>
      </dsp:nvSpPr>
      <dsp:spPr>
        <a:xfrm>
          <a:off x="405995" y="886174"/>
          <a:ext cx="59432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9 - общеобразовательных учреждения; количество </a:t>
          </a:r>
          <a:r>
            <a:rPr lang="ru-RU" sz="1300" kern="1200" dirty="0" smtClean="0">
              <a:solidFill>
                <a:schemeClr val="bg1"/>
              </a:solidFill>
            </a:rPr>
            <a:t>обучающихся - 1798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405995" y="886174"/>
        <a:ext cx="5943214" cy="433561"/>
      </dsp:txXfrm>
    </dsp:sp>
    <dsp:sp modelId="{56B44E38-4078-482C-B14D-B4B65B89CE26}">
      <dsp:nvSpPr>
        <dsp:cNvPr id="0" name=""/>
        <dsp:cNvSpPr/>
      </dsp:nvSpPr>
      <dsp:spPr>
        <a:xfrm>
          <a:off x="192192" y="812928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48F53-C7A3-47F6-A69F-88E574CB77A0}">
      <dsp:nvSpPr>
        <dsp:cNvPr id="0" name=""/>
        <dsp:cNvSpPr/>
      </dsp:nvSpPr>
      <dsp:spPr>
        <a:xfrm>
          <a:off x="305569" y="1517466"/>
          <a:ext cx="61008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3 - учреждения дополнительного образования; количество обучающихся -1014</a:t>
          </a:r>
          <a:endParaRPr lang="ru-RU" sz="1300" kern="1200" dirty="0">
            <a:solidFill>
              <a:srgbClr val="FF0000"/>
            </a:solidFill>
          </a:endParaRPr>
        </a:p>
      </dsp:txBody>
      <dsp:txXfrm>
        <a:off x="305569" y="1517466"/>
        <a:ext cx="6100814" cy="433561"/>
      </dsp:txXfrm>
    </dsp:sp>
    <dsp:sp modelId="{3039821B-82B0-4E24-AB3D-773863BB5139}">
      <dsp:nvSpPr>
        <dsp:cNvPr id="0" name=""/>
        <dsp:cNvSpPr/>
      </dsp:nvSpPr>
      <dsp:spPr>
        <a:xfrm>
          <a:off x="34593" y="1463271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0.48918</cdr:x>
      <cdr:y>0.08476</cdr:y>
    </cdr:from>
    <cdr:to>
      <cdr:x>0.60042</cdr:x>
      <cdr:y>0.29521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21136" y="3682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0.51526</cdr:x>
      <cdr:y>0.15053</cdr:y>
    </cdr:from>
    <cdr:to>
      <cdr:x>0.71514</cdr:x>
      <cdr:y>0.23274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35450" y="654042"/>
          <a:ext cx="164307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i="1" dirty="0" smtClean="0">
              <a:latin typeface="Bookman Old Style" pitchFamily="18" charset="0"/>
              <a:cs typeface="Times New Roman" pitchFamily="18" charset="0"/>
            </a:rPr>
            <a:t>(</a:t>
          </a:r>
          <a:r>
            <a:rPr lang="ru-RU" sz="1400" i="1" dirty="0" smtClean="0">
              <a:latin typeface="Bookman Old Style" pitchFamily="18" charset="0"/>
              <a:cs typeface="Times New Roman" pitchFamily="18" charset="0"/>
            </a:rPr>
            <a:t>млн. рублей</a:t>
          </a:r>
          <a:r>
            <a:rPr lang="en-US" sz="1400" i="1" dirty="0" smtClean="0">
              <a:latin typeface="Bookman Old Style" pitchFamily="18" charset="0"/>
              <a:cs typeface="Times New Roman" pitchFamily="18" charset="0"/>
            </a:rPr>
            <a:t>)</a:t>
          </a:r>
          <a:endParaRPr lang="ru-RU" sz="14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0.46625</cdr:x>
      <cdr:y>0.77049</cdr:y>
    </cdr:from>
    <cdr:to>
      <cdr:x>0.61682</cdr:x>
      <cdr:y>0.8858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775434" y="3907630"/>
          <a:ext cx="1219200" cy="5847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39DF7B-A86A-4774-9074-58FE3C287A8A}" type="datetime1">
              <a:rPr lang="ru-RU"/>
              <a:pPr>
                <a:defRPr/>
              </a:pPr>
              <a:t>11.04.2023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90BB3A-DFC7-4D35-9921-2A403377A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4A10F2-3ADF-444A-BE9A-30896E7302EF}" type="datetime1">
              <a:rPr lang="ru-RU"/>
              <a:pPr>
                <a:defRPr/>
              </a:pPr>
              <a:t>11.04.2023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C9203A-76E5-44BC-B73F-453F7F0AAE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9575" y="1233488"/>
            <a:ext cx="591661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FBB73A-7C90-4EDC-8D30-7EEC616B6F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35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94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92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69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62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29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10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34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AAA9-4E34-4546-8CEC-186FF10B2CC1}" type="datetime1">
              <a:rPr lang="ru-RU" smtClean="0"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CA44-2F59-4F86-B1BA-863C45B2B6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1" y="1825625"/>
            <a:ext cx="9791700" cy="43513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727E-AADC-4F80-A137-E2D23000EAC1}" type="datetime1">
              <a:rPr lang="ru-RU" smtClean="0"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137C-8A7B-4FC4-BE53-735781F58E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B329-6FA6-4FC8-B30A-08B288EFB898}" type="datetime1">
              <a:rPr lang="ru-RU" smtClean="0"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6FB9-745B-48A9-8F6C-7CE4A8BBBA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E1B6-B654-4D08-BAAA-C963AC479107}" type="datetime1">
              <a:rPr lang="ru-RU" smtClean="0"/>
              <a:t>11.04.2023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8A9C-831E-4B3F-93BF-7C558B19A2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520C-6CAC-445D-994C-972B02DCD531}" type="datetime1">
              <a:rPr lang="ru-RU" smtClean="0"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4549-6B21-44E6-A5B8-5DAAD77032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9" y="1709738"/>
            <a:ext cx="10105791" cy="2862262"/>
          </a:xfrm>
        </p:spPr>
        <p:txBody>
          <a:bodyPr rtlCol="0" anchor="b"/>
          <a:lstStyle>
            <a:lvl1pPr>
              <a:defRPr sz="45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9" y="4589465"/>
            <a:ext cx="10105791" cy="1500187"/>
          </a:xfrm>
        </p:spPr>
        <p:txBody>
          <a:bodyPr rtlCol="0"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8778-E875-45A6-9652-AE4F3D397179}" type="datetime1">
              <a:rPr lang="ru-RU" smtClean="0"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4B18-38AE-4DAB-8583-E06B5E8170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72B4-EB65-4487-B487-F80C2B5F493F}" type="datetime1">
              <a:rPr lang="ru-RU" smtClean="0"/>
              <a:t>11.04.2023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07E7-E718-44E5-8922-01C4B832E9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1" cy="1143000"/>
          </a:xfrm>
        </p:spPr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7"/>
            <a:ext cx="4754880" cy="3978275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7"/>
            <a:ext cx="4754880" cy="3978275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4D0D-7F72-4C38-8BB6-E1BF71255DDA}" type="datetime1">
              <a:rPr lang="ru-RU" smtClean="0"/>
              <a:t>11.04.2023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8A72-48E1-48BC-99B6-C12C64884D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11EE-FC01-493F-A220-9976E77A16F5}" type="datetime1">
              <a:rPr lang="ru-RU" smtClean="0"/>
              <a:t>11.04.2023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36A9-5D85-40B0-B14C-3474F23C1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726C-42A5-48DB-A6B9-C6F3579649F5}" type="datetime1">
              <a:rPr lang="ru-RU" smtClean="0"/>
              <a:t>11.04.2023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74DB-9C25-42B2-9907-694B26101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7"/>
            <a:ext cx="5676483" cy="4873625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DECA-2170-4DE9-88B7-C67B33FF9965}" type="datetime1">
              <a:rPr lang="ru-RU" smtClean="0"/>
              <a:t>11.04.2023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516-6E03-40F7-9A8F-8671255B5E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B63B-433A-4DEE-8BAB-89CCCA713E41}" type="datetime1">
              <a:rPr lang="ru-RU" smtClean="0"/>
              <a:t>11.04.2023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5800-04DD-4AF0-9802-FB327F14F2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324101" y="365127"/>
            <a:ext cx="9029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562101" y="1825625"/>
            <a:ext cx="9791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1" y="6356352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FF3B9C-C3ED-4C34-B613-ABDDB5699756}" type="datetime1">
              <a:rPr lang="ru-RU" smtClean="0"/>
              <a:t>11.04.2023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BED4B-4536-4667-B1DD-9246E49378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300" kern="1200">
          <a:solidFill>
            <a:srgbClr val="2E75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hyperlink" Target="http://adm-tns.ru/" TargetMode="External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hyperlink" Target="http://adm-tns.ru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vashino.omsu-nnov.ru/?id=1163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6.png"/><Relationship Id="rId3" Type="http://schemas.openxmlformats.org/officeDocument/2006/relationships/diagramLayout" Target="../diagrams/layout6.xml"/><Relationship Id="rId7" Type="http://schemas.openxmlformats.org/officeDocument/2006/relationships/hyperlink" Target="http://adm-tns.ru/" TargetMode="External"/><Relationship Id="rId12" Type="http://schemas.openxmlformats.org/officeDocument/2006/relationships/image" Target="../media/image3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34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3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ZR&amp;n=365267&amp;date=05.11.2020&amp;dst=13986&amp;fld=134" TargetMode="External"/><Relationship Id="rId2" Type="http://schemas.openxmlformats.org/officeDocument/2006/relationships/hyperlink" Target="https://login.consultant.ru/link/?req=doc&amp;base=RZR&amp;n=365267&amp;date=05.11.2020&amp;dst=9219&amp;fld=1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5.xml"/><Relationship Id="rId7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5.e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2.png"/><Relationship Id="rId7" Type="http://schemas.openxmlformats.org/officeDocument/2006/relationships/image" Target="../media/image73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2.png"/><Relationship Id="rId9" Type="http://schemas.openxmlformats.org/officeDocument/2006/relationships/image" Target="../media/image8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85.jpeg"/><Relationship Id="rId9" Type="http://schemas.microsoft.com/office/2007/relationships/diagramDrawing" Target="../diagrams/drawing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chart" Target="../charts/char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8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image" Target="../media/image2.png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hyperlink" Target="http://adm-tns.ru/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9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3.png"/><Relationship Id="rId4" Type="http://schemas.openxmlformats.org/officeDocument/2006/relationships/image" Target="../media/image2.png"/><Relationship Id="rId9" Type="http://schemas.openxmlformats.org/officeDocument/2006/relationships/image" Target="../media/image92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er.ru/" TargetMode="External"/><Relationship Id="rId7" Type="http://schemas.openxmlformats.org/officeDocument/2006/relationships/hyperlink" Target="https://fin-tonsh.ru/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876" y="5477435"/>
            <a:ext cx="7124700" cy="753035"/>
          </a:xfrm>
        </p:spPr>
        <p:txBody>
          <a:bodyPr/>
          <a:lstStyle/>
          <a:p>
            <a:pPr hangingPunct="0">
              <a:spcBef>
                <a:spcPts val="0"/>
              </a:spcBef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проекту решения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Совета депутатов Тоншаевского муниципального округа </a:t>
            </a:r>
          </a:p>
          <a:p>
            <a:pPr hangingPunct="0">
              <a:spcBef>
                <a:spcPts val="0"/>
              </a:spcBef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 бюджете Тоншаевского муниципального округа  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839" y="152400"/>
            <a:ext cx="928688" cy="13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6682" y="1398494"/>
            <a:ext cx="7820306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24101" y="365127"/>
            <a:ext cx="9029700" cy="93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500" kern="1200">
                <a:solidFill>
                  <a:srgbClr val="2E75B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9pPr>
          </a:lstStyle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093" y="439271"/>
            <a:ext cx="8130989" cy="51995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местный бюджет?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727" y="1219200"/>
            <a:ext cx="8641080" cy="3675529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Каждое муниципальное образование в РФ имеет собственный бюджет. То есть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местный.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Органы местного самоуправления самостоятельно управляют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муниципальной собственностью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формируют, утверждают и исполняют местный бюджет,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устанавливают местные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налоги, а так же решают иные вопросы местного значения.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Местные бюджеты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подчинены не только федеральному, но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бюджету.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 местным бюджетам относятся бюджеты муниципальных районов, городских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округов, 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округов, внутригородских муниципальных образований, городов федерального значения, а так же городских и сельских поселений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03" y="15065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726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3248027" y="387016"/>
            <a:ext cx="5076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семейного бюджета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2652473" y="2071891"/>
            <a:ext cx="14097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Социальные выплаты(пенсия, стипендия, пособия)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2411" y="1928329"/>
            <a:ext cx="974842" cy="904976"/>
          </a:xfrm>
          <a:prstGeom prst="ellipse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466566" y="1760575"/>
            <a:ext cx="1583960" cy="1133475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Семейные доходы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0336" y="1601044"/>
            <a:ext cx="876878" cy="766772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382" y="2453613"/>
            <a:ext cx="770783" cy="746669"/>
          </a:xfrm>
          <a:prstGeom prst="ellipse">
            <a:avLst/>
          </a:prstGeom>
        </p:spPr>
      </p:pic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8467798" y="1737732"/>
            <a:ext cx="121324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Заработная плата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8594052" y="2612264"/>
            <a:ext cx="158472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Проценты от банковских вложений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5502238" y="3928308"/>
            <a:ext cx="1764220" cy="1197769"/>
          </a:xfrm>
          <a:prstGeom prst="ellipse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/>
              <a:t>Семейные расходы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2735388" y="3528261"/>
            <a:ext cx="142994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50" b="1">
                <a:latin typeface="Times New Roman" pitchFamily="18" charset="0"/>
                <a:cs typeface="Times New Roman" pitchFamily="18" charset="0"/>
              </a:rPr>
              <a:t>Одежда и обувь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701" y="3249331"/>
            <a:ext cx="834028" cy="888350"/>
          </a:xfrm>
          <a:prstGeom prst="ellipse">
            <a:avLst/>
          </a:prstGeom>
        </p:spPr>
      </p:pic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1825110" y="4227170"/>
            <a:ext cx="1539479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Культурно-бытовые услуги, путешествия и прочие расходы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039" y="4145875"/>
            <a:ext cx="843592" cy="827432"/>
          </a:xfrm>
          <a:prstGeom prst="ellipse">
            <a:avLst/>
          </a:prstGeom>
        </p:spPr>
      </p:pic>
      <p:sp>
        <p:nvSpPr>
          <p:cNvPr id="23566" name="TextBox 16"/>
          <p:cNvSpPr txBox="1">
            <a:spLocks noChangeArrowheads="1"/>
          </p:cNvSpPr>
          <p:nvPr/>
        </p:nvSpPr>
        <p:spPr bwMode="auto">
          <a:xfrm>
            <a:off x="2594850" y="5350369"/>
            <a:ext cx="18573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Налоги, страхование, </a:t>
            </a:r>
            <a:r>
              <a:rPr lang="ru-RU" sz="1050" b="1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 образование, </a:t>
            </a:r>
            <a:r>
              <a:rPr lang="ru-RU" sz="1050" b="1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 лечение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729" y="4929600"/>
            <a:ext cx="777634" cy="836267"/>
          </a:xfrm>
          <a:prstGeom prst="ellips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314" y="5089779"/>
            <a:ext cx="803802" cy="877768"/>
          </a:xfrm>
          <a:prstGeom prst="ellipse">
            <a:avLst/>
          </a:prstGeom>
        </p:spPr>
      </p:pic>
      <p:sp>
        <p:nvSpPr>
          <p:cNvPr id="23569" name="TextBox 19"/>
          <p:cNvSpPr txBox="1">
            <a:spLocks noChangeArrowheads="1"/>
          </p:cNvSpPr>
          <p:nvPr/>
        </p:nvSpPr>
        <p:spPr bwMode="auto">
          <a:xfrm>
            <a:off x="8177214" y="5300663"/>
            <a:ext cx="178831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>
                <a:latin typeface="Times New Roman" pitchFamily="18" charset="0"/>
                <a:cs typeface="Times New Roman" pitchFamily="18" charset="0"/>
              </a:rPr>
              <a:t>Непродовольственные товары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795" y="3419905"/>
            <a:ext cx="868370" cy="851950"/>
          </a:xfrm>
          <a:prstGeom prst="ellipse">
            <a:avLst/>
          </a:prstGeom>
        </p:spPr>
      </p:pic>
      <p:sp>
        <p:nvSpPr>
          <p:cNvPr id="23571" name="TextBox 21"/>
          <p:cNvSpPr txBox="1">
            <a:spLocks noChangeArrowheads="1"/>
          </p:cNvSpPr>
          <p:nvPr/>
        </p:nvSpPr>
        <p:spPr bwMode="auto">
          <a:xfrm>
            <a:off x="8324852" y="3655219"/>
            <a:ext cx="140374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50" b="1">
                <a:latin typeface="Times New Roman" pitchFamily="18" charset="0"/>
                <a:cs typeface="Times New Roman" pitchFamily="18" charset="0"/>
              </a:rPr>
              <a:t>Питание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961" y="4305485"/>
            <a:ext cx="680781" cy="812391"/>
          </a:xfrm>
          <a:prstGeom prst="roundRect">
            <a:avLst/>
          </a:prstGeom>
        </p:spPr>
      </p:pic>
      <p:sp>
        <p:nvSpPr>
          <p:cNvPr id="23573" name="TextBox 23"/>
          <p:cNvSpPr txBox="1">
            <a:spLocks noChangeArrowheads="1"/>
          </p:cNvSpPr>
          <p:nvPr/>
        </p:nvSpPr>
        <p:spPr bwMode="auto">
          <a:xfrm>
            <a:off x="8926117" y="4339829"/>
            <a:ext cx="1403747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Обязательные коммунальные платежи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100138" y="2380817"/>
            <a:ext cx="3155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7055321" y="2051245"/>
            <a:ext cx="227409" cy="571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7030751" y="2598468"/>
            <a:ext cx="392906" cy="1154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7073614" y="3995561"/>
            <a:ext cx="307181" cy="125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3" idx="1"/>
          </p:cNvCxnSpPr>
          <p:nvPr/>
        </p:nvCxnSpPr>
        <p:spPr>
          <a:xfrm flipH="1" flipV="1">
            <a:off x="7282412" y="4593882"/>
            <a:ext cx="962025" cy="1178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2" idx="5"/>
          </p:cNvCxnSpPr>
          <p:nvPr/>
        </p:nvCxnSpPr>
        <p:spPr>
          <a:xfrm flipH="1" flipV="1">
            <a:off x="7008094" y="4950668"/>
            <a:ext cx="274636" cy="331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4" idx="6"/>
            <a:endCxn id="12" idx="1"/>
          </p:cNvCxnSpPr>
          <p:nvPr/>
        </p:nvCxnSpPr>
        <p:spPr>
          <a:xfrm>
            <a:off x="4951729" y="3693506"/>
            <a:ext cx="808873" cy="410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6" idx="6"/>
          </p:cNvCxnSpPr>
          <p:nvPr/>
        </p:nvCxnSpPr>
        <p:spPr>
          <a:xfrm flipV="1">
            <a:off x="4310524" y="4515711"/>
            <a:ext cx="1044179" cy="440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240251" y="4970018"/>
            <a:ext cx="409575" cy="2000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583" name="Picture 7" descr="logo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5339" y="279187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548" y="879442"/>
            <a:ext cx="9476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Семейный бюджет –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это доходы и расходы семьи за определенный период времени (неделя, месяц, год)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3095626" y="373929"/>
            <a:ext cx="6014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государственного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5047" y="1359906"/>
            <a:ext cx="6467475" cy="378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Государственный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8729" y="2117230"/>
            <a:ext cx="3720353" cy="1295761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доходы </a:t>
            </a:r>
            <a:r>
              <a:rPr lang="ru-RU" sz="1200" dirty="0"/>
              <a:t>– это денежные средства, поступающие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19835" y="3720583"/>
            <a:ext cx="2259106" cy="193614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Налоговые доходы </a:t>
            </a:r>
            <a:r>
              <a:rPr lang="ru-RU" sz="900" dirty="0"/>
              <a:t>– </a:t>
            </a:r>
            <a:r>
              <a:rPr lang="ru-RU" sz="1200" dirty="0"/>
              <a:t>федеральные налоги и сборы. Их перечень и ставки определяются налоговым законодательством РФ, а пропорции распределения между бюджетами разных уровней бюджетным законодательством РФ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63035" y="3707725"/>
            <a:ext cx="2761130" cy="19490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Неналоговые доходы </a:t>
            </a:r>
            <a:endParaRPr lang="ru-RU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– </a:t>
            </a:r>
            <a:r>
              <a:rPr lang="ru-RU" sz="1200" dirty="0"/>
              <a:t>доходы от имущества, находящегося в госсобственности или от деятельности; от продажи имущества, находящегося в госсобственности; от продажи земли и нематериальных активов; административные платежи и сборы; штрафные санкции, возмещение ущерба и прочие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0376" y="5839347"/>
            <a:ext cx="1954306" cy="4860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42466" y="2117231"/>
            <a:ext cx="2468334" cy="346239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</a:t>
            </a:r>
            <a:r>
              <a:rPr lang="ru-RU" dirty="0" smtClean="0"/>
              <a:t>расходы </a:t>
            </a:r>
            <a:r>
              <a:rPr lang="ru-RU" sz="1400" dirty="0" smtClean="0"/>
              <a:t>- это </a:t>
            </a:r>
            <a:r>
              <a:rPr lang="ru-RU" sz="1400" dirty="0"/>
              <a:t>экономические отношения, возникающие в связи с распределением фонда денежных средств государства и его использование по отраслевому, целевому и территориальному назначению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8848165" y="1755576"/>
            <a:ext cx="10715" cy="36165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271867" y="1755576"/>
            <a:ext cx="2801" cy="3242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29225" y="3413523"/>
            <a:ext cx="0" cy="27979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71867" y="3412992"/>
            <a:ext cx="0" cy="23617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343275" y="3413522"/>
            <a:ext cx="0" cy="2857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55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951" y="16107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78" y="43037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124636" y="461150"/>
            <a:ext cx="8408894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494" y="2047876"/>
            <a:ext cx="654844" cy="88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68204" y="2352676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875611" y="2089549"/>
            <a:ext cx="2806303" cy="816769"/>
          </a:xfrm>
          <a:prstGeom prst="leftRigh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5117307" y="2278858"/>
            <a:ext cx="2322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Бездефицитный  бюджет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Доходы=Расходы</a:t>
            </a: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t="7626" r="13789" b="12785"/>
          <a:stretch>
            <a:fillRect/>
          </a:stretch>
        </p:blipFill>
        <p:spPr bwMode="auto">
          <a:xfrm>
            <a:off x="7922419" y="2031207"/>
            <a:ext cx="651272" cy="9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8759429" y="2309813"/>
            <a:ext cx="9852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6020" y="3064670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1" y="3433763"/>
            <a:ext cx="720329" cy="98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4252913" y="3048000"/>
            <a:ext cx="9263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378" y="3281363"/>
            <a:ext cx="937022" cy="125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4410076" y="4146949"/>
            <a:ext cx="962025" cy="402431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8740" y="4750497"/>
            <a:ext cx="3562164" cy="17578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81814" y="3002758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354" y="3365899"/>
            <a:ext cx="846534" cy="9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6577014" y="3409951"/>
            <a:ext cx="832247" cy="454819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t="7626" r="13789" b="12785"/>
          <a:stretch>
            <a:fillRect/>
          </a:stretch>
        </p:blipFill>
        <p:spPr bwMode="auto">
          <a:xfrm>
            <a:off x="8395099" y="3256360"/>
            <a:ext cx="982265" cy="106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8637986" y="4086226"/>
            <a:ext cx="1014413" cy="377429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32649" y="4809328"/>
            <a:ext cx="3325853" cy="1699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8546308" y="3002757"/>
            <a:ext cx="9608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2190752" y="3615930"/>
            <a:ext cx="832247" cy="454819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992" y="1134507"/>
            <a:ext cx="7439718" cy="822960"/>
          </a:xfrm>
          <a:noFill/>
        </p:spPr>
        <p:txBody>
          <a:bodyPr>
            <a:noAutofit/>
          </a:bodyPr>
          <a:lstStyle/>
          <a:p>
            <a:pPr fontAlgn="auto">
              <a:lnSpc>
                <a:spcPts val="1800"/>
              </a:lnSpc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– основной вид безвозмездных перечислений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9848" y="3290888"/>
            <a:ext cx="428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Виды межбюджетных трансфертов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3553" y="446429"/>
            <a:ext cx="6786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межбюджетных трансфертов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6070437"/>
              </p:ext>
            </p:extLst>
          </p:nvPr>
        </p:nvGraphicFramePr>
        <p:xfrm>
          <a:off x="2465294" y="1957468"/>
          <a:ext cx="7637930" cy="401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3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847" y="17971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609" y="313764"/>
            <a:ext cx="6729803" cy="38701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49132359"/>
              </p:ext>
            </p:extLst>
          </p:nvPr>
        </p:nvGraphicFramePr>
        <p:xfrm>
          <a:off x="2123900" y="1064825"/>
          <a:ext cx="8544100" cy="4088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900" y="5517808"/>
            <a:ext cx="8666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государства по формированию, рассмотрению, утверждению, исполнению бюджета, а также составлению и утверждению отчета об его исполнении называется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847" y="313764"/>
            <a:ext cx="756047" cy="94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517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890900"/>
              </p:ext>
            </p:extLst>
          </p:nvPr>
        </p:nvGraphicFramePr>
        <p:xfrm>
          <a:off x="2378451" y="1255271"/>
          <a:ext cx="8089525" cy="342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621078"/>
              </p:ext>
            </p:extLst>
          </p:nvPr>
        </p:nvGraphicFramePr>
        <p:xfrm>
          <a:off x="2378450" y="4439352"/>
          <a:ext cx="8089525" cy="127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627" name="Picture 7" descr="logo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5004" y="30634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2590800" y="306342"/>
            <a:ext cx="8220636" cy="105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происходит составление проекта бюджета Тоншаевского муниципального округа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7255" y="1414462"/>
            <a:ext cx="7343775" cy="3220291"/>
          </a:xfrm>
        </p:spPr>
        <p:txBody>
          <a:bodyPr>
            <a:normAutofit/>
          </a:bodyPr>
          <a:lstStyle/>
          <a:p>
            <a:pPr algn="just" fontAlgn="auto">
              <a:lnSpc>
                <a:spcPts val="1500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участия населения в  осуществлении местного самоуправления. Публичные слушания  проводятся с целью выявления мнения населения по проекту  бюджета муниципального округа.</a:t>
            </a: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вправе высказать свое мнение по проекту  бюджета муниципального округа, представить письменные предложения и замечания  для включения их в протокол публичных слушаний.</a:t>
            </a: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публичных слушаний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заключение, в котором  отражаются выраженные позиции жителей Тоншаевского муниципального округа и рекомендации, сформулированные по результатам публичных  слушаний. Заключение о результатах публичных слушаний подлежит  опубликованию.</a:t>
            </a:r>
          </a:p>
          <a:p>
            <a:pPr algn="ctr" fontAlgn="auto"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i="1" dirty="0">
              <a:latin typeface="Trebuchet MS" panose="020B0603020202020204" pitchFamily="34" charset="0"/>
            </a:endParaRPr>
          </a:p>
          <a:p>
            <a:pPr algn="ctr" fontAlgn="auto"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500" dirty="0"/>
          </a:p>
        </p:txBody>
      </p:sp>
      <p:sp>
        <p:nvSpPr>
          <p:cNvPr id="19458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2849762" y="422802"/>
            <a:ext cx="7218760" cy="523220"/>
          </a:xfr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</p:txBody>
      </p:sp>
      <p:pic>
        <p:nvPicPr>
          <p:cNvPr id="19459" name="Picture 8" descr="_DSC626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872" y="5130404"/>
            <a:ext cx="2185416" cy="87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319" y="265580"/>
            <a:ext cx="928688" cy="13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543" y="502024"/>
            <a:ext cx="8553797" cy="762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формировании бюджета Тоншаевского муниципального округа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65079337"/>
              </p:ext>
            </p:extLst>
          </p:nvPr>
        </p:nvGraphicFramePr>
        <p:xfrm>
          <a:off x="612743" y="1634853"/>
          <a:ext cx="7871622" cy="470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2713903" y="2610400"/>
            <a:ext cx="891540" cy="667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20645" y="2557406"/>
            <a:ext cx="860368" cy="77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501161" y="4572198"/>
            <a:ext cx="660862" cy="829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0319" y="265581"/>
            <a:ext cx="928688" cy="11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43853" y="3648411"/>
            <a:ext cx="3009431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участвуя в проекте инициативного бюджетирования «Вам решать»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mf.nnov.ru:8025/images/header-ic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12627" y="2527802"/>
            <a:ext cx="1358677" cy="103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76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653553" y="200563"/>
            <a:ext cx="7951693" cy="8572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Бюджетный процесс </a:t>
            </a:r>
            <a:b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ежегодное формирование и исполнение бюджета</a:t>
            </a:r>
          </a:p>
        </p:txBody>
      </p:sp>
      <p:pic>
        <p:nvPicPr>
          <p:cNvPr id="2765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655" y="42645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266" y="1820608"/>
            <a:ext cx="636354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в текущем году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(органы местного самоуправления: администрация, финансовые органы)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(законодательные, представительные 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 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Рассмотрение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 , представительные органы местного самоуправления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38301" y="1820608"/>
            <a:ext cx="44875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принятие Решения  Совета депутатов Тоншаевского муниципального округа о бюджете на очередной финансовый год и плановый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получение доходов бюджета и распределение бюджетных средств в соответствии с решением 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- принятие решения об исполнении бюджета за отчетный финансовый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- подготовка экономического обоснования доходов и расходов бюджета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324101" y="365127"/>
            <a:ext cx="9029700" cy="93475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101" y="1825625"/>
            <a:ext cx="9791700" cy="3669740"/>
          </a:xfrm>
          <a:noFill/>
        </p:spPr>
        <p:txBody>
          <a:bodyPr>
            <a:normAutofit/>
          </a:bodyPr>
          <a:lstStyle/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Вашему вниманию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Тоншаевского муниципального округа на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формате «Бюджет для граждан», в котором кратко и доступно отражены основные параметры бюджета муниципального округа на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Одной из ключевых задач Тоншаевского муниципального округа является обеспечение открытости и прозрачности муниципальных финансов, расширение практики общественного участия. </a:t>
            </a:r>
          </a:p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Жители Тоншаевского муниципального округа, и как налогоплательщики, и как потребители общественных благ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 </a:t>
            </a:r>
          </a:p>
          <a:p>
            <a:pPr algn="just" fontAlgn="auto">
              <a:lnSpc>
                <a:spcPts val="1894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официальном сайте Управления финансов администрации Тоншаевского муниципального округа 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https://fin-tonsh.ru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«Бюджет»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ознакомиться с показателями бюджета муниципального округа, итогами его исполнения, а также получить другую важную информацию. </a:t>
            </a:r>
          </a:p>
        </p:txBody>
      </p:sp>
      <p:pic>
        <p:nvPicPr>
          <p:cNvPr id="18435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306" y="71508"/>
            <a:ext cx="928688" cy="13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5"/>
          <p:cNvSpPr>
            <a:spLocks noGrp="1"/>
          </p:cNvSpPr>
          <p:nvPr>
            <p:ph type="title"/>
          </p:nvPr>
        </p:nvSpPr>
        <p:spPr>
          <a:xfrm>
            <a:off x="1640681" y="451307"/>
            <a:ext cx="8991460" cy="99417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2023-2025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336176"/>
              </p:ext>
            </p:extLst>
          </p:nvPr>
        </p:nvGraphicFramePr>
        <p:xfrm>
          <a:off x="2196269" y="1979469"/>
          <a:ext cx="4077385" cy="286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1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419" y="27444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2" name="Группа 9"/>
          <p:cNvGrpSpPr>
            <a:grpSpLocks/>
          </p:cNvGrpSpPr>
          <p:nvPr/>
        </p:nvGrpSpPr>
        <p:grpSpPr bwMode="auto">
          <a:xfrm>
            <a:off x="2196269" y="4943837"/>
            <a:ext cx="4024369" cy="811503"/>
            <a:chOff x="532668" y="6737350"/>
            <a:chExt cx="9790813" cy="136054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32668" y="6737350"/>
              <a:ext cx="9790813" cy="1360543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024510" y="6769440"/>
              <a:ext cx="7246666" cy="12873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/>
                <a:t>Повышение эффективности и оптимизация бюджетных расходов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2971800" y="7417594"/>
            <a:ext cx="48816" cy="9763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6384132" y="1963882"/>
            <a:ext cx="4094560" cy="952546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</a:t>
            </a:r>
            <a:r>
              <a:rPr lang="ru-RU" sz="1400" dirty="0"/>
              <a:t>Реализация </a:t>
            </a:r>
            <a:r>
              <a:rPr lang="ru-RU" sz="1400" dirty="0" smtClean="0"/>
              <a:t>принципов                     </a:t>
            </a:r>
            <a:r>
              <a:rPr lang="ru-RU" sz="1400" dirty="0"/>
              <a:t>открытости и </a:t>
            </a:r>
            <a:r>
              <a:rPr lang="ru-RU" sz="1400" dirty="0" smtClean="0"/>
              <a:t>прозрачности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управления </a:t>
            </a:r>
            <a:r>
              <a:rPr lang="ru-RU" sz="1400" dirty="0"/>
              <a:t>финансами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4132" y="3074379"/>
            <a:ext cx="4094560" cy="759310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     Повышение качества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 оказываемых услуг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84132" y="3991527"/>
            <a:ext cx="4094560" cy="810816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Развития </a:t>
            </a:r>
            <a:r>
              <a:rPr lang="ru-RU" sz="1400" dirty="0"/>
              <a:t>и </a:t>
            </a:r>
            <a:r>
              <a:rPr lang="ru-RU" sz="1400" dirty="0" smtClean="0"/>
              <a:t>совершенствование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 </a:t>
            </a:r>
            <a:r>
              <a:rPr lang="ru-RU" sz="1400" dirty="0"/>
              <a:t>системы финансового контроля и </a:t>
            </a:r>
            <a:endParaRPr lang="ru-RU" sz="1400" dirty="0" smtClean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контроля в сфере закупок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54136" y="4960181"/>
            <a:ext cx="4094560" cy="770651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Безусловное исполнение всех </a:t>
            </a:r>
            <a:endParaRPr lang="ru-RU" sz="1400" dirty="0" smtClean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принятых </a:t>
            </a:r>
            <a:r>
              <a:rPr lang="ru-RU" sz="1400" dirty="0"/>
              <a:t>обязательств</a:t>
            </a:r>
          </a:p>
        </p:txBody>
      </p:sp>
      <p:pic>
        <p:nvPicPr>
          <p:cNvPr id="32778" name="Picture 2" descr="https://pp.userapi.com/c845218/v845218474/ad79b/m-ueN1bhB7Q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768" y="4981432"/>
            <a:ext cx="757238" cy="61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6" descr="http://tarasko.com.ua/wp-content/uploads/2014/04/Cooperation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404" y="4097331"/>
            <a:ext cx="842963" cy="65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AutoShape 8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4421981" y="-63103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392" y="4042236"/>
            <a:ext cx="822275" cy="70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386" y="2099802"/>
            <a:ext cx="913154" cy="578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83" name="AutoShape 10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84" name="Picture 12" descr="http://riscinstitute.com/images/Icons/marketing_and_sales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4386" y="3105631"/>
            <a:ext cx="601265" cy="65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4" descr="http://skypromotion.ru/uploads/posts/2017-02/1486140939_avtomaticheskoe-prodvizhenie-sajta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20" y="5044873"/>
            <a:ext cx="711994" cy="60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588625" y="1143089"/>
            <a:ext cx="3067234" cy="470558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8077" y="1978024"/>
            <a:ext cx="2957442" cy="125444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уплаты налогов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кодексом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 законодательством Нижегородской области и решениями Совета  депутатов Тоншаевского муниципального округа Нижегородской области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88625" y="2028143"/>
            <a:ext cx="3067234" cy="1083459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62000" anchor="ctr"/>
          <a:lstStyle/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уплаты пошлин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сборов,</a:t>
            </a: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Установленных законодательством РФ. Нормативно-правовыми актами Тоншаевского муниципального округа Нижегородской области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88885" y="2052013"/>
            <a:ext cx="3170289" cy="1059589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других</a:t>
            </a:r>
          </a:p>
          <a:p>
            <a:pPr algn="ctr" eaLnBrk="0" fontAlgn="auto" hangingPunct="0">
              <a:lnSpc>
                <a:spcPts val="1444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бюджетов бюджетной</a:t>
            </a: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системы, граждан и</a:t>
            </a:r>
          </a:p>
          <a:p>
            <a:pPr algn="ctr" eaLnBrk="0" fontAlgn="auto" hangingPunct="0">
              <a:lnSpc>
                <a:spcPts val="1444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9665" y="6047715"/>
            <a:ext cx="8006399" cy="5480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безвозмездные и безвозвратные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в бюджет.</a:t>
            </a:r>
          </a:p>
        </p:txBody>
      </p:sp>
      <p:pic>
        <p:nvPicPr>
          <p:cNvPr id="3380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085" y="1558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1075765" y="1161035"/>
            <a:ext cx="2951329" cy="4526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88885" y="1143089"/>
            <a:ext cx="3053911" cy="499744"/>
          </a:xfrm>
          <a:prstGeom prst="roundRect">
            <a:avLst>
              <a:gd name="adj" fmla="val 6687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12368" y="243932"/>
            <a:ext cx="6873696" cy="4846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Тоншаевского муниципального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38077" y="3259105"/>
            <a:ext cx="295744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доходы физических лиц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Акцизы по подакцизным товарам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Налоги на совокупный доход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физических лиц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Государственная пошлина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Задолженность по отмененным налогам и сборам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495" y="3104525"/>
            <a:ext cx="2955493" cy="25083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использования имущества, находящегося в муниципальной собственности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Платежи при пользовании природными ресурсами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компенсации затрат государства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продажи материальных и нематериальных активов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Штрафные санкции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Прочие неналоговые доходы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4052" y="3104525"/>
            <a:ext cx="3128858" cy="1738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Дотации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Субсидии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Субвенции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Безвозмездные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Иные межбюджетные трансферты</a:t>
            </a:r>
          </a:p>
          <a:p>
            <a:endParaRPr lang="ru-RU" sz="10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21082" y="4541986"/>
            <a:ext cx="2967624" cy="1562980"/>
          </a:xfrm>
          <a:prstGeom prst="roundRect">
            <a:avLst>
              <a:gd name="adj" fmla="val 22804"/>
            </a:avLst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</a:t>
            </a:r>
          </a:p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гл. 23 Налогового кодекса РФ, ставка налога 13%, в отдельных случаях 9%,15%,30% и 35%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31742" y="1369852"/>
            <a:ext cx="3056964" cy="2541418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 налога от кадастровой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стоимости земельных участков:</a:t>
            </a:r>
          </a:p>
          <a:p>
            <a:pPr algn="ctr" eaLnBrk="0" fontAlgn="auto" hangingPunct="0">
              <a:lnSpc>
                <a:spcPts val="1256"/>
              </a:lnSpc>
              <a:spcBef>
                <a:spcPts val="38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0,3% по участкам, занятым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жилищным фондом, с/х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назначения, для личного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подсобного хозяйства, дачного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хозяйства; 1,5% - в отношении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 участков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15035" y="1369852"/>
            <a:ext cx="5309976" cy="4806830"/>
          </a:xfrm>
          <a:prstGeom prst="roundRect">
            <a:avLst>
              <a:gd name="adj" fmla="val 7621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62000" rIns="0" bIns="0" anchor="ctr"/>
          <a:lstStyle/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ставки устанавливаются в следующих размерах: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0,2 процента в отношении: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жилых домов, частей жилых домов, квартир, частей квартир, комнат;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объектов незавершенного строительства в случае, если проектируемым назначением таких объектов является жилой дом;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единых недвижимых комплексов, в состав которых входит хотя бы один жилой дом;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гаражей 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машино-мест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расположенных в объектах налогообложения, указанных в подпункте 2 настоящего пункта;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1,8 процента в отношении объектов налогообложения, включенных в перечень, определяемый в соответствии с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пунктом 7 статьи 378.2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Налогового Кодекса Российской Федерации, в отношении объектов налогообложения, предусмотренных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абзацем вторым пункта 10 статьи 378.2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Налогового Кодекса Российской Федерации, а также в отношении объектов налогообложения, кадастровая стоимость каждого из которых превышает 300 миллионов рублей;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0,5 процента в отношении прочих объектов налогообложения;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0 процентов по налогу на имущество физических лиц, кадастровая стоимость которого составляет менее 100000 рублей.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/>
          </a:p>
        </p:txBody>
      </p:sp>
      <p:pic>
        <p:nvPicPr>
          <p:cNvPr id="34826" name="Picture 4" descr="https://reklamasevproduction.s3.amazonaws.com/advt_photo/1534243/big_582dfb87e20cd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5541" y="537748"/>
            <a:ext cx="950976" cy="8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34" y="29245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Прямоугольник 1"/>
          <p:cNvSpPr>
            <a:spLocks noChangeArrowheads="1"/>
          </p:cNvSpPr>
          <p:nvPr/>
        </p:nvSpPr>
        <p:spPr bwMode="auto">
          <a:xfrm>
            <a:off x="1604682" y="292454"/>
            <a:ext cx="8713694" cy="78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налоги уплачивают жители Тоншаевского муниципального округа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634" y="322049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2017059" y="950518"/>
            <a:ext cx="93501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1340109" y="2549009"/>
            <a:ext cx="9717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749" y="3280813"/>
            <a:ext cx="592931" cy="37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640681" y="3251525"/>
            <a:ext cx="2474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0100</a:t>
            </a:r>
          </a:p>
          <a:p>
            <a:r>
              <a:rPr lang="ru-RU" sz="1200" dirty="0" smtClean="0">
                <a:latin typeface="Times New Roman" pitchFamily="18" charset="0"/>
              </a:rPr>
              <a:t> ОБЩЕГОСУДАРСТВЕННЫЕ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640682" y="4036327"/>
            <a:ext cx="2339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0200</a:t>
            </a:r>
          </a:p>
          <a:p>
            <a:r>
              <a:rPr lang="ru-RU" sz="1200" dirty="0" smtClean="0">
                <a:latin typeface="Times New Roman" pitchFamily="18" charset="0"/>
              </a:rPr>
              <a:t> НАЦИОНАЛЬНАЯ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ОБОРОНА</a:t>
            </a: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64" y="4076657"/>
            <a:ext cx="520303" cy="51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659524" y="5904231"/>
            <a:ext cx="21594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0400</a:t>
            </a:r>
          </a:p>
          <a:p>
            <a:r>
              <a:rPr lang="ru-RU" sz="1200" dirty="0" smtClean="0">
                <a:latin typeface="Times New Roman" pitchFamily="18" charset="0"/>
              </a:rPr>
              <a:t> НАЦИОНАЛЬНАЯ 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34" y="5904231"/>
            <a:ext cx="516731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5475190" y="3116751"/>
            <a:ext cx="23381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0500 </a:t>
            </a:r>
          </a:p>
          <a:p>
            <a:r>
              <a:rPr lang="ru-RU" sz="1200" dirty="0" smtClean="0">
                <a:latin typeface="Times New Roman" pitchFamily="18" charset="0"/>
              </a:rPr>
              <a:t>ЖИЛИЩНО-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КОММУНАЛЬНОЕ</a:t>
            </a:r>
          </a:p>
          <a:p>
            <a:r>
              <a:rPr lang="ru-RU" sz="1200" dirty="0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238" y="3252522"/>
            <a:ext cx="552450" cy="38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5485649" y="4986456"/>
            <a:ext cx="1262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0700 </a:t>
            </a:r>
          </a:p>
          <a:p>
            <a:r>
              <a:rPr lang="ru-RU" sz="1200" dirty="0" smtClean="0">
                <a:latin typeface="Times New Roman" pitchFamily="18" charset="0"/>
              </a:rPr>
              <a:t>ОБРАЗОВАНИЕ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950" y="5042773"/>
            <a:ext cx="540544" cy="40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5541512" y="5904231"/>
            <a:ext cx="1749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0800</a:t>
            </a:r>
          </a:p>
          <a:p>
            <a:r>
              <a:rPr lang="ru-RU" sz="1200" dirty="0" smtClean="0">
                <a:latin typeface="Times New Roman" pitchFamily="18" charset="0"/>
              </a:rPr>
              <a:t> КУЛЬТУРА </a:t>
            </a:r>
            <a:r>
              <a:rPr lang="ru-RU" sz="1200" dirty="0">
                <a:latin typeface="Times New Roman" pitchFamily="18" charset="0"/>
              </a:rPr>
              <a:t>И</a:t>
            </a:r>
          </a:p>
          <a:p>
            <a:r>
              <a:rPr lang="ru-RU" sz="1200" dirty="0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238" y="6023064"/>
            <a:ext cx="526256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9173710" y="3222244"/>
            <a:ext cx="23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1000</a:t>
            </a:r>
          </a:p>
          <a:p>
            <a:r>
              <a:rPr lang="ru-RU" sz="1200" dirty="0" smtClean="0">
                <a:latin typeface="Times New Roman" pitchFamily="18" charset="0"/>
              </a:rPr>
              <a:t> СОЦИАЛЬНАЯ ПОЛИТИКА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235" y="3258250"/>
            <a:ext cx="432197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9176526" y="5811897"/>
            <a:ext cx="31337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1300</a:t>
            </a:r>
          </a:p>
          <a:p>
            <a:r>
              <a:rPr lang="ru-RU" sz="1200" dirty="0" smtClean="0">
                <a:latin typeface="Times New Roman" pitchFamily="18" charset="0"/>
              </a:rPr>
              <a:t> ОБСЛУЖИВАНИЕ </a:t>
            </a:r>
          </a:p>
          <a:p>
            <a:r>
              <a:rPr lang="ru-RU" sz="1200" dirty="0" smtClean="0">
                <a:latin typeface="Times New Roman" pitchFamily="18" charset="0"/>
              </a:rPr>
              <a:t>ГОСУДАРСТВЕННОГО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</a:rPr>
              <a:t>МУНИЦИПАЛЬНОГО ДОЛГА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2788" y="6057592"/>
            <a:ext cx="594122" cy="44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9176526" y="3947748"/>
            <a:ext cx="23905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1100 </a:t>
            </a:r>
          </a:p>
          <a:p>
            <a:r>
              <a:rPr lang="ru-RU" sz="1200" dirty="0" smtClean="0">
                <a:latin typeface="Times New Roman" pitchFamily="18" charset="0"/>
              </a:rPr>
              <a:t>ФИЗИЧЕСКАЯ КУЛЬТУРА И СПОРТ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526" y="4073207"/>
            <a:ext cx="615554" cy="42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2422876" y="407399"/>
            <a:ext cx="8355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распределяются расходы по основным функциям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59654" y="4821129"/>
            <a:ext cx="2854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0300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167884" y="4821129"/>
            <a:ext cx="240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1200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sp>
        <p:nvSpPr>
          <p:cNvPr id="61442" name="AutoShape 2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AutoShape 4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6" name="AutoShape 6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09" y="4958522"/>
            <a:ext cx="519195" cy="4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8183526" y="4880485"/>
            <a:ext cx="612648" cy="557784"/>
            <a:chOff x="1943759" y="1143005"/>
            <a:chExt cx="909811" cy="909811"/>
          </a:xfrm>
          <a:scene3d>
            <a:camera prst="orthographicFront"/>
            <a:lightRig rig="flat" dir="t"/>
          </a:scene3d>
        </p:grpSpPr>
        <p:sp>
          <p:nvSpPr>
            <p:cNvPr id="31" name="Овал 30"/>
            <p:cNvSpPr/>
            <p:nvPr/>
          </p:nvSpPr>
          <p:spPr>
            <a:xfrm>
              <a:off x="1943759" y="1143005"/>
              <a:ext cx="909811" cy="909811"/>
            </a:xfrm>
            <a:prstGeom prst="ellipse">
              <a:avLst/>
            </a:prstGeom>
            <a:blipFill rotWithShape="0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Овал 4"/>
            <p:cNvSpPr/>
            <p:nvPr/>
          </p:nvSpPr>
          <p:spPr>
            <a:xfrm>
              <a:off x="2076998" y="1276244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 dirty="0"/>
            </a:p>
          </p:txBody>
        </p:sp>
      </p:grpSp>
      <p:sp>
        <p:nvSpPr>
          <p:cNvPr id="33" name="Text Box 62"/>
          <p:cNvSpPr txBox="1">
            <a:spLocks noChangeArrowheads="1"/>
          </p:cNvSpPr>
          <p:nvPr/>
        </p:nvSpPr>
        <p:spPr bwMode="auto">
          <a:xfrm>
            <a:off x="5475190" y="4039332"/>
            <a:ext cx="21268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0600</a:t>
            </a:r>
          </a:p>
          <a:p>
            <a:r>
              <a:rPr lang="ru-RU" sz="1200" dirty="0" smtClean="0">
                <a:latin typeface="Times New Roman" pitchFamily="18" charset="0"/>
              </a:rPr>
              <a:t>ОХРАНА ОКРУЖАЮЩЕЙ СРЕДЫ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59396" name="Picture 4" descr="https://insteco.ru/wp-content/uploads/2019/12/deklaracziya-o-vozzhejstvie-na-okruzhayushhuyu-sredu-1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307" y="4083883"/>
            <a:ext cx="587155" cy="50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6930" y="6422117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1907056" y="1039906"/>
            <a:ext cx="8351372" cy="215801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ведомства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sz="1600" i="1" dirty="0">
                <a:solidFill>
                  <a:schemeClr val="tx1"/>
                </a:solidFill>
              </a:rPr>
              <a:t>средств 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07055" y="5200132"/>
          <a:ext cx="7343775" cy="3421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8132" name="Группа 7"/>
          <p:cNvGrpSpPr>
            <a:grpSpLocks/>
          </p:cNvGrpSpPr>
          <p:nvPr/>
        </p:nvGrpSpPr>
        <p:grpSpPr bwMode="auto">
          <a:xfrm>
            <a:off x="4948518" y="3237358"/>
            <a:ext cx="5309910" cy="561612"/>
            <a:chOff x="3487743" y="1549682"/>
            <a:chExt cx="6511480" cy="565995"/>
          </a:xfrm>
        </p:grpSpPr>
        <p:sp>
          <p:nvSpPr>
            <p:cNvPr id="9" name="Пятиугольник 8"/>
            <p:cNvSpPr/>
            <p:nvPr/>
          </p:nvSpPr>
          <p:spPr>
            <a:xfrm rot="10800000">
              <a:off x="3487743" y="1589428"/>
              <a:ext cx="6511480" cy="526249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ятиугольник 4"/>
            <p:cNvSpPr/>
            <p:nvPr/>
          </p:nvSpPr>
          <p:spPr>
            <a:xfrm>
              <a:off x="3553350" y="1549682"/>
              <a:ext cx="6380266" cy="5262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9963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в программной классификации</a:t>
              </a:r>
            </a:p>
          </p:txBody>
        </p:sp>
      </p:grpSp>
      <p:grpSp>
        <p:nvGrpSpPr>
          <p:cNvPr id="48133" name="Группа 11"/>
          <p:cNvGrpSpPr>
            <a:grpSpLocks/>
          </p:cNvGrpSpPr>
          <p:nvPr/>
        </p:nvGrpSpPr>
        <p:grpSpPr bwMode="auto">
          <a:xfrm>
            <a:off x="4948518" y="3920489"/>
            <a:ext cx="5309909" cy="582353"/>
            <a:chOff x="5603386" y="4226778"/>
            <a:chExt cx="6511480" cy="1023212"/>
          </a:xfrm>
        </p:grpSpPr>
        <p:sp>
          <p:nvSpPr>
            <p:cNvPr id="13" name="Пятиугольник 12"/>
            <p:cNvSpPr/>
            <p:nvPr/>
          </p:nvSpPr>
          <p:spPr>
            <a:xfrm rot="10800000">
              <a:off x="5603386" y="4226778"/>
              <a:ext cx="6511480" cy="1023212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ятиугольник 4"/>
            <p:cNvSpPr/>
            <p:nvPr/>
          </p:nvSpPr>
          <p:spPr>
            <a:xfrm>
              <a:off x="5751000" y="4381021"/>
              <a:ext cx="6216249" cy="707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4770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качества бюджетного планирования и исполнения бюджета</a:t>
              </a:r>
            </a:p>
          </p:txBody>
        </p:sp>
      </p:grpSp>
      <p:grpSp>
        <p:nvGrpSpPr>
          <p:cNvPr id="48134" name="Группа 14"/>
          <p:cNvGrpSpPr>
            <a:grpSpLocks/>
          </p:cNvGrpSpPr>
          <p:nvPr/>
        </p:nvGrpSpPr>
        <p:grpSpPr bwMode="auto">
          <a:xfrm>
            <a:off x="4724400" y="4542282"/>
            <a:ext cx="5620871" cy="740665"/>
            <a:chOff x="3372507" y="2078935"/>
            <a:chExt cx="6568653" cy="1816627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3634414" y="2078935"/>
              <a:ext cx="6205258" cy="1639155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3372507" y="2190869"/>
              <a:ext cx="6568653" cy="17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55792" tIns="51435" rIns="96012" bIns="51435" spcCol="1270" anchor="t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показателей исполнения целевых программ, оценка эффективности бюджетных расходов</a:t>
              </a:r>
            </a:p>
          </p:txBody>
        </p:sp>
      </p:grpSp>
      <p:grpSp>
        <p:nvGrpSpPr>
          <p:cNvPr id="48135" name="Группа 17"/>
          <p:cNvGrpSpPr>
            <a:grpSpLocks/>
          </p:cNvGrpSpPr>
          <p:nvPr/>
        </p:nvGrpSpPr>
        <p:grpSpPr bwMode="auto">
          <a:xfrm>
            <a:off x="4634753" y="5282946"/>
            <a:ext cx="5623675" cy="696511"/>
            <a:chOff x="4593792" y="11366800"/>
            <a:chExt cx="6912397" cy="2010227"/>
          </a:xfrm>
        </p:grpSpPr>
        <p:sp>
          <p:nvSpPr>
            <p:cNvPr id="19" name="Пятиугольник 18"/>
            <p:cNvSpPr/>
            <p:nvPr/>
          </p:nvSpPr>
          <p:spPr>
            <a:xfrm rot="10800000">
              <a:off x="4979457" y="11366800"/>
              <a:ext cx="6526731" cy="2010227"/>
            </a:xfrm>
            <a:prstGeom prst="homePlate">
              <a:avLst>
                <a:gd name="adj" fmla="val 50000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ятиугольник 4"/>
            <p:cNvSpPr/>
            <p:nvPr/>
          </p:nvSpPr>
          <p:spPr>
            <a:xfrm>
              <a:off x="4593792" y="11665365"/>
              <a:ext cx="6912397" cy="1064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84865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Взаимосвязь бюджетных расходов с результатами реализации государственных программ</a:t>
              </a:r>
            </a:p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 dirty="0"/>
            </a:p>
          </p:txBody>
        </p:sp>
      </p:grpSp>
      <p:sp>
        <p:nvSpPr>
          <p:cNvPr id="21" name="Блок-схема: альтернативный процесс 20"/>
          <p:cNvSpPr/>
          <p:nvPr/>
        </p:nvSpPr>
        <p:spPr>
          <a:xfrm>
            <a:off x="1907055" y="3414713"/>
            <a:ext cx="2906992" cy="2564746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Муниципальных программы сформированы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2023-2025г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9" name="Заголовок 1"/>
          <p:cNvSpPr txBox="1">
            <a:spLocks/>
          </p:cNvSpPr>
          <p:nvPr/>
        </p:nvSpPr>
        <p:spPr bwMode="auto">
          <a:xfrm>
            <a:off x="2863664" y="461465"/>
            <a:ext cx="6772275" cy="3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программный бюджет</a:t>
            </a:r>
          </a:p>
        </p:txBody>
      </p:sp>
      <p:pic>
        <p:nvPicPr>
          <p:cNvPr id="48140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1053" y="38278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800" y="638095"/>
            <a:ext cx="8339975" cy="51170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формировать и исполнять бюджет по программам?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7412" y="1331715"/>
            <a:ext cx="8875059" cy="1438379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 </a:t>
            </a:r>
            <a:endParaRPr lang="ru-RU" sz="1600" dirty="0"/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6774" y="2952005"/>
            <a:ext cx="584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программного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0165" y="3682916"/>
            <a:ext cx="89019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являются комплексом мероприятий, которые согласовываются по срокам, целям, исполнителям и материально-технической базе.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включает направленность мероприятий на решение поставленных задач и целей в отношении экономического и социального развития на местном уровне.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статьи расходов бюджетов формируются в соответствии с муниципальными программами.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утверждают порядок создания и оформления муниципальных программ.</a:t>
            </a: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053" y="38278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848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754516" y="293068"/>
            <a:ext cx="8940378" cy="56470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</a:p>
        </p:txBody>
      </p:sp>
      <p:pic>
        <p:nvPicPr>
          <p:cNvPr id="368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23" y="29306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149501"/>
              </p:ext>
            </p:extLst>
          </p:nvPr>
        </p:nvGraphicFramePr>
        <p:xfrm>
          <a:off x="1378370" y="1241996"/>
          <a:ext cx="9316524" cy="44649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264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965">
                  <a:extLst>
                    <a:ext uri="{9D8B030D-6E8A-4147-A177-3AD203B41FA5}">
                      <a16:colId xmlns:a16="http://schemas.microsoft.com/office/drawing/2014/main" val="1405356786"/>
                    </a:ext>
                  </a:extLst>
                </a:gridCol>
                <a:gridCol w="787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оценка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4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организаций, млн.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4357,7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4953,5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5288,5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тыс.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работников по территории, формирования ФОТ тыс. чел.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Фонд оплаты труда всего, млн.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2191,9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2412,0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2566,4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17656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17365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17080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официально зарегистрированной безработицы на конец года, 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прибыльных предприятий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потребительских цен 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25145,69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27566,21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30047,43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33064,65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35181,22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Инвестиции в основной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капитал, 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059" y="436630"/>
            <a:ext cx="8615082" cy="5125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303796"/>
              </p:ext>
            </p:extLst>
          </p:nvPr>
        </p:nvGraphicFramePr>
        <p:xfrm>
          <a:off x="1636311" y="1392414"/>
          <a:ext cx="3849624" cy="21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452085"/>
              </p:ext>
            </p:extLst>
          </p:nvPr>
        </p:nvGraphicFramePr>
        <p:xfrm>
          <a:off x="6782517" y="3989025"/>
          <a:ext cx="3849624" cy="208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242247"/>
              </p:ext>
            </p:extLst>
          </p:nvPr>
        </p:nvGraphicFramePr>
        <p:xfrm>
          <a:off x="1636311" y="3920490"/>
          <a:ext cx="3849624" cy="206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526678"/>
              </p:ext>
            </p:extLst>
          </p:nvPr>
        </p:nvGraphicFramePr>
        <p:xfrm>
          <a:off x="6782517" y="1392414"/>
          <a:ext cx="3849624" cy="215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0264" y="19422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361" y="484306"/>
            <a:ext cx="8814062" cy="5125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49428"/>
              </p:ext>
            </p:extLst>
          </p:nvPr>
        </p:nvGraphicFramePr>
        <p:xfrm>
          <a:off x="1317647" y="1680210"/>
          <a:ext cx="3849624" cy="202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353093"/>
              </p:ext>
            </p:extLst>
          </p:nvPr>
        </p:nvGraphicFramePr>
        <p:xfrm>
          <a:off x="6701059" y="4262117"/>
          <a:ext cx="3849624" cy="220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933888"/>
              </p:ext>
            </p:extLst>
          </p:nvPr>
        </p:nvGraphicFramePr>
        <p:xfrm>
          <a:off x="6701059" y="1671066"/>
          <a:ext cx="3849624" cy="203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298" y="4579364"/>
            <a:ext cx="2998321" cy="157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920" y="266112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412" y="522653"/>
            <a:ext cx="9040304" cy="60398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Тоншаевского муниципального округа по доходам и расходам, тыс.руб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</a:br>
            <a:endParaRPr lang="ru-RU" sz="2800" b="1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pic>
        <p:nvPicPr>
          <p:cNvPr id="3072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23" y="25591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728240"/>
              </p:ext>
            </p:extLst>
          </p:nvPr>
        </p:nvGraphicFramePr>
        <p:xfrm>
          <a:off x="2022475" y="1909763"/>
          <a:ext cx="8969375" cy="39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5" name="Лист" r:id="rId5" imgW="8915400" imgH="3895725" progId="Excel.Sheet.8">
                  <p:embed/>
                </p:oleObj>
              </mc:Choice>
              <mc:Fallback>
                <p:oleObj name="Лист" r:id="rId5" imgW="8915400" imgH="3895725" progId="Excel.Shee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1909763"/>
                        <a:ext cx="8969375" cy="39195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8" descr="https://perm.bbport.ru/upload/images/1(28)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68" y="5337793"/>
            <a:ext cx="1822847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788" y="717176"/>
            <a:ext cx="8686800" cy="600635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 Нижегородской области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387601" y="1506141"/>
            <a:ext cx="3975100" cy="4064426"/>
          </a:xfrm>
        </p:spPr>
        <p:txBody>
          <a:bodyPr/>
          <a:lstStyle/>
          <a:p>
            <a:pPr algn="just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1" y="1655271"/>
            <a:ext cx="3284999" cy="3915296"/>
          </a:xfrm>
        </p:spPr>
      </p:pic>
      <p:sp>
        <p:nvSpPr>
          <p:cNvPr id="5" name="Подзаголовок 6"/>
          <p:cNvSpPr txBox="1">
            <a:spLocks/>
          </p:cNvSpPr>
          <p:nvPr/>
        </p:nvSpPr>
        <p:spPr bwMode="auto">
          <a:xfrm>
            <a:off x="1102658" y="1655272"/>
            <a:ext cx="6391835" cy="391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письменное упоминание о Тоншаевском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округе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1685 году.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  всероссийской реформы летом 1929 года Тоншаевская волость была переименована в Тоншаевский район Нижегородского края.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Тоншаевский муниципальный округ Нижегородской области расположен на севере Нижегородской области, административным центром является рабочий поселок Тоншаево. Расстояние от административного центра до Нижнего Новгорода составляет 300 км. </a:t>
            </a:r>
          </a:p>
          <a:p>
            <a:pPr algn="just">
              <a:spcBef>
                <a:spcPts val="45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Тоншаевского муниципального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занимает 2350 кв. км., 3,06 % площади Нижегородской области, 7 место среди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и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округов Нижегородской области. С севера, востока и юга с районами Кировской области: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Котельничским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Кикнурским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 западе – городской округ Шахунья.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проживает 17,81 тыс. человек (на 01.01.2022 г.)</a:t>
            </a: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737" y="217708"/>
            <a:ext cx="890898" cy="11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2CA44-2F59-4F86-B1BA-863C45B2B61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939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971" y="405230"/>
            <a:ext cx="7950671" cy="51171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Тоншаевского муниципального округа, тыс. рублей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45958"/>
              </p:ext>
            </p:extLst>
          </p:nvPr>
        </p:nvGraphicFramePr>
        <p:xfrm>
          <a:off x="1282044" y="1564848"/>
          <a:ext cx="9728463" cy="46002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02649">
                  <a:extLst>
                    <a:ext uri="{9D8B030D-6E8A-4147-A177-3AD203B41FA5}">
                      <a16:colId xmlns:a16="http://schemas.microsoft.com/office/drawing/2014/main" val="3963096770"/>
                    </a:ext>
                  </a:extLst>
                </a:gridCol>
                <a:gridCol w="953674">
                  <a:extLst>
                    <a:ext uri="{9D8B030D-6E8A-4147-A177-3AD203B41FA5}">
                      <a16:colId xmlns:a16="http://schemas.microsoft.com/office/drawing/2014/main" val="1991619264"/>
                    </a:ext>
                  </a:extLst>
                </a:gridCol>
                <a:gridCol w="886120">
                  <a:extLst>
                    <a:ext uri="{9D8B030D-6E8A-4147-A177-3AD203B41FA5}">
                      <a16:colId xmlns:a16="http://schemas.microsoft.com/office/drawing/2014/main" val="343324216"/>
                    </a:ext>
                  </a:extLst>
                </a:gridCol>
                <a:gridCol w="1054271">
                  <a:extLst>
                    <a:ext uri="{9D8B030D-6E8A-4147-A177-3AD203B41FA5}">
                      <a16:colId xmlns:a16="http://schemas.microsoft.com/office/drawing/2014/main" val="1936740770"/>
                    </a:ext>
                  </a:extLst>
                </a:gridCol>
                <a:gridCol w="1027867">
                  <a:extLst>
                    <a:ext uri="{9D8B030D-6E8A-4147-A177-3AD203B41FA5}">
                      <a16:colId xmlns:a16="http://schemas.microsoft.com/office/drawing/2014/main" val="2879627512"/>
                    </a:ext>
                  </a:extLst>
                </a:gridCol>
                <a:gridCol w="1075841">
                  <a:extLst>
                    <a:ext uri="{9D8B030D-6E8A-4147-A177-3AD203B41FA5}">
                      <a16:colId xmlns:a16="http://schemas.microsoft.com/office/drawing/2014/main" val="866702187"/>
                    </a:ext>
                  </a:extLst>
                </a:gridCol>
                <a:gridCol w="1432874">
                  <a:extLst>
                    <a:ext uri="{9D8B030D-6E8A-4147-A177-3AD203B41FA5}">
                      <a16:colId xmlns:a16="http://schemas.microsoft.com/office/drawing/2014/main" val="1931782632"/>
                    </a:ext>
                  </a:extLst>
                </a:gridCol>
                <a:gridCol w="1395167">
                  <a:extLst>
                    <a:ext uri="{9D8B030D-6E8A-4147-A177-3AD203B41FA5}">
                      <a16:colId xmlns:a16="http://schemas.microsoft.com/office/drawing/2014/main" val="1952726247"/>
                    </a:ext>
                  </a:extLst>
                </a:gridCol>
              </a:tblGrid>
              <a:tr h="1281488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года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2022 года (первоначальный бюджет)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Абсолютное отклонение 2023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к 2022 году (+;-)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Относительное отклонение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года к 2022 году (%)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194554"/>
                  </a:ext>
                </a:extLst>
              </a:tr>
              <a:tr h="46031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757211,1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944714,1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891890,4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767465,2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784289,7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-52823,7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94,41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25500307"/>
                  </a:ext>
                </a:extLst>
              </a:tr>
              <a:tr h="48385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них: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42858220"/>
                  </a:ext>
                </a:extLst>
              </a:tr>
              <a:tr h="799855">
                <a:tc>
                  <a:txBody>
                    <a:bodyPr/>
                    <a:lstStyle/>
                    <a:p>
                      <a:pPr algn="l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229856,1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231323,9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263796,7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282089,1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299840,4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+32472,8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114,04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64263728"/>
                  </a:ext>
                </a:extLst>
              </a:tr>
              <a:tr h="55903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527355,0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713390,2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628093,7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485376,1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484449,3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-85296,5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41761534"/>
                  </a:ext>
                </a:extLst>
              </a:tr>
              <a:tr h="456691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755943,7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944714,1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889890,4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765265,2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784289,7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-54823,7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4869184"/>
                  </a:ext>
                </a:extLst>
              </a:tr>
              <a:tr h="55903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(-);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1267,4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8087650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123" y="25591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957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790" y="131975"/>
            <a:ext cx="10671142" cy="115007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поступлений формируются доходы бюджета Тоншаевского муниципального округа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356364"/>
              </p:ext>
            </p:extLst>
          </p:nvPr>
        </p:nvGraphicFramePr>
        <p:xfrm>
          <a:off x="1329177" y="1181474"/>
          <a:ext cx="9794451" cy="2895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34675">
                  <a:extLst>
                    <a:ext uri="{9D8B030D-6E8A-4147-A177-3AD203B41FA5}">
                      <a16:colId xmlns:a16="http://schemas.microsoft.com/office/drawing/2014/main" val="1951712618"/>
                    </a:ext>
                  </a:extLst>
                </a:gridCol>
                <a:gridCol w="2130457">
                  <a:extLst>
                    <a:ext uri="{9D8B030D-6E8A-4147-A177-3AD203B41FA5}">
                      <a16:colId xmlns:a16="http://schemas.microsoft.com/office/drawing/2014/main" val="2476258663"/>
                    </a:ext>
                  </a:extLst>
                </a:gridCol>
                <a:gridCol w="1873801">
                  <a:extLst>
                    <a:ext uri="{9D8B030D-6E8A-4147-A177-3AD203B41FA5}">
                      <a16:colId xmlns:a16="http://schemas.microsoft.com/office/drawing/2014/main" val="626132379"/>
                    </a:ext>
                  </a:extLst>
                </a:gridCol>
                <a:gridCol w="1755518">
                  <a:extLst>
                    <a:ext uri="{9D8B030D-6E8A-4147-A177-3AD203B41FA5}">
                      <a16:colId xmlns:a16="http://schemas.microsoft.com/office/drawing/2014/main" val="428996614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2023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3482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891890,4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767465,2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784289,7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69746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263796,7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282089,1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299840,4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3665804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налоговые и неналоговые доходы,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являющиеся источниками формирования дорожного фонда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16298,9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16646,3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18306,1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6591832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628093,7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485376,1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484449,3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16941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1189799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Нецелевые (дотации)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215388,3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178164,0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179839,7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45221007"/>
                  </a:ext>
                </a:extLst>
              </a:tr>
              <a:tr h="4559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(субсидии, субвенции, иные межбюджетные трансферты)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412705,4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307212,1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304609,6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34627930"/>
                  </a:ext>
                </a:extLst>
              </a:tr>
            </a:tbl>
          </a:graphicData>
        </a:graphic>
      </p:graphicFrame>
      <p:graphicFrame>
        <p:nvGraphicFramePr>
          <p:cNvPr id="5" name="Объект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227824"/>
              </p:ext>
            </p:extLst>
          </p:nvPr>
        </p:nvGraphicFramePr>
        <p:xfrm>
          <a:off x="1377977" y="4317476"/>
          <a:ext cx="2513629" cy="199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40571648"/>
              </p:ext>
            </p:extLst>
          </p:nvPr>
        </p:nvGraphicFramePr>
        <p:xfrm>
          <a:off x="4440026" y="4440026"/>
          <a:ext cx="2498102" cy="189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93565443"/>
              </p:ext>
            </p:extLst>
          </p:nvPr>
        </p:nvGraphicFramePr>
        <p:xfrm>
          <a:off x="7645138" y="4440026"/>
          <a:ext cx="3073138" cy="189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9331" y="232546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1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2077945" y="329995"/>
            <a:ext cx="8470649" cy="56734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года, тыс.руб.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1403982"/>
              </p:ext>
            </p:extLst>
          </p:nvPr>
        </p:nvGraphicFramePr>
        <p:xfrm>
          <a:off x="1366886" y="1578259"/>
          <a:ext cx="9879291" cy="4937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07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29">
                  <a:extLst>
                    <a:ext uri="{9D8B030D-6E8A-4147-A177-3AD203B41FA5}">
                      <a16:colId xmlns:a16="http://schemas.microsoft.com/office/drawing/2014/main" val="2345561559"/>
                    </a:ext>
                  </a:extLst>
                </a:gridCol>
                <a:gridCol w="1391581">
                  <a:extLst>
                    <a:ext uri="{9D8B030D-6E8A-4147-A177-3AD203B41FA5}">
                      <a16:colId xmlns:a16="http://schemas.microsoft.com/office/drawing/2014/main" val="973576287"/>
                    </a:ext>
                  </a:extLst>
                </a:gridCol>
                <a:gridCol w="1487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2021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2022 года (первоначальный бюджет)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Прогноз 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Прогноз на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доходы, 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229856,1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231323,9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263796,7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282089,1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299840,4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 всего,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217340,1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222680,2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252541,1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270578,5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288096,2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574399099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175107,0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182744,2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206840,8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222519,5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236491,2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15113,9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14269,4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16298,9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16646,3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18306,1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Налог. взимаемый в связи с применением упрощенной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14767,1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13975,1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18626,9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21846,7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3223,9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4066,7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4229,4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6942,9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4958,0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5029,7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 сельскохозяйственный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923300170"/>
                  </a:ext>
                </a:extLst>
              </a:tr>
            </a:tbl>
          </a:graphicData>
        </a:graphic>
      </p:graphicFrame>
      <p:pic>
        <p:nvPicPr>
          <p:cNvPr id="4000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91" y="32999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91870" y="6332784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564011" y="553046"/>
            <a:ext cx="7898423" cy="65127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2023-2025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тыс.руб.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911199"/>
              </p:ext>
            </p:extLst>
          </p:nvPr>
        </p:nvGraphicFramePr>
        <p:xfrm>
          <a:off x="1828800" y="1725106"/>
          <a:ext cx="9399181" cy="43740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0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597">
                  <a:extLst>
                    <a:ext uri="{9D8B030D-6E8A-4147-A177-3AD203B41FA5}">
                      <a16:colId xmlns:a16="http://schemas.microsoft.com/office/drawing/2014/main" val="4213949136"/>
                    </a:ext>
                  </a:extLst>
                </a:gridCol>
                <a:gridCol w="1398210">
                  <a:extLst>
                    <a:ext uri="{9D8B030D-6E8A-4147-A177-3AD203B41FA5}">
                      <a16:colId xmlns:a16="http://schemas.microsoft.com/office/drawing/2014/main" val="1739924706"/>
                    </a:ext>
                  </a:extLst>
                </a:gridCol>
                <a:gridCol w="1329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2021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2022 года (первоначальный бюджет)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2023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2024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2025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 всего,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12516,0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8643,7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11255,6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11510,6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11744,2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земли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5165,5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5681,5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нежилого фонда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использования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8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негативное воздействие на окружающую среду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земли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1929,6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102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666" y="404219"/>
            <a:ext cx="8257685" cy="6704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доходов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699127"/>
              </p:ext>
            </p:extLst>
          </p:nvPr>
        </p:nvGraphicFramePr>
        <p:xfrm>
          <a:off x="1574276" y="1353146"/>
          <a:ext cx="8927184" cy="4136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67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759" y="404218"/>
            <a:ext cx="8265968" cy="51170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107175"/>
              </p:ext>
            </p:extLst>
          </p:nvPr>
        </p:nvGraphicFramePr>
        <p:xfrm>
          <a:off x="3082566" y="1206631"/>
          <a:ext cx="8097429" cy="507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214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642" y="263952"/>
            <a:ext cx="9341962" cy="75414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действующих налоговых льгот, установленных решениями органа местного самоуправления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606801"/>
              </p:ext>
            </p:extLst>
          </p:nvPr>
        </p:nvGraphicFramePr>
        <p:xfrm>
          <a:off x="1140642" y="1353146"/>
          <a:ext cx="10378914" cy="44881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30885">
                  <a:extLst>
                    <a:ext uri="{9D8B030D-6E8A-4147-A177-3AD203B41FA5}">
                      <a16:colId xmlns:a16="http://schemas.microsoft.com/office/drawing/2014/main" val="3279366964"/>
                    </a:ext>
                  </a:extLst>
                </a:gridCol>
                <a:gridCol w="2957315">
                  <a:extLst>
                    <a:ext uri="{9D8B030D-6E8A-4147-A177-3AD203B41FA5}">
                      <a16:colId xmlns:a16="http://schemas.microsoft.com/office/drawing/2014/main" val="2157799885"/>
                    </a:ext>
                  </a:extLst>
                </a:gridCol>
                <a:gridCol w="1123939">
                  <a:extLst>
                    <a:ext uri="{9D8B030D-6E8A-4147-A177-3AD203B41FA5}">
                      <a16:colId xmlns:a16="http://schemas.microsoft.com/office/drawing/2014/main" val="496392985"/>
                    </a:ext>
                  </a:extLst>
                </a:gridCol>
                <a:gridCol w="1020314">
                  <a:extLst>
                    <a:ext uri="{9D8B030D-6E8A-4147-A177-3AD203B41FA5}">
                      <a16:colId xmlns:a16="http://schemas.microsoft.com/office/drawing/2014/main" val="3106986188"/>
                    </a:ext>
                  </a:extLst>
                </a:gridCol>
                <a:gridCol w="1251478">
                  <a:extLst>
                    <a:ext uri="{9D8B030D-6E8A-4147-A177-3AD203B41FA5}">
                      <a16:colId xmlns:a16="http://schemas.microsoft.com/office/drawing/2014/main" val="489694846"/>
                    </a:ext>
                  </a:extLst>
                </a:gridCol>
                <a:gridCol w="1219593">
                  <a:extLst>
                    <a:ext uri="{9D8B030D-6E8A-4147-A177-3AD203B41FA5}">
                      <a16:colId xmlns:a16="http://schemas.microsoft.com/office/drawing/2014/main" val="2037594012"/>
                    </a:ext>
                  </a:extLst>
                </a:gridCol>
                <a:gridCol w="1275390">
                  <a:extLst>
                    <a:ext uri="{9D8B030D-6E8A-4147-A177-3AD203B41FA5}">
                      <a16:colId xmlns:a16="http://schemas.microsoft.com/office/drawing/2014/main" val="1862595976"/>
                    </a:ext>
                  </a:extLst>
                </a:gridCol>
              </a:tblGrid>
              <a:tr h="290339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льготы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№ решения Совета депутатов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льгот, млн. рублей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575047"/>
                  </a:ext>
                </a:extLst>
              </a:tr>
              <a:tr h="5169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2022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8340600"/>
                  </a:ext>
                </a:extLst>
              </a:tr>
              <a:tr h="16499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Тоншаевского муниципального округа Нижегородской области от 12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ноября 2020 г.  № 32 (в редакции решения от 17 декабря 2020 г. №58; от 26 августа 2021 г. №161)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2998334"/>
                  </a:ext>
                </a:extLst>
              </a:tr>
              <a:tr h="14233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физических лиц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Тоншаевского муниципального округа Нижегородской области от 12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ноября 2020 г. № 31 (в редакции решения от 27 ноября 2020 г. № 45)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75175014"/>
                  </a:ext>
                </a:extLst>
              </a:tr>
              <a:tr h="2903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16900560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377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2036190" y="440293"/>
            <a:ext cx="9219415" cy="99417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помощь из федерального и областного бюджета получает Тоншаевский муниципальный округ,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3167064"/>
              </p:ext>
            </p:extLst>
          </p:nvPr>
        </p:nvGraphicFramePr>
        <p:xfrm>
          <a:off x="2215303" y="1602557"/>
          <a:ext cx="8597240" cy="34316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253">
                  <a:extLst>
                    <a:ext uri="{9D8B030D-6E8A-4147-A177-3AD203B41FA5}">
                      <a16:colId xmlns:a16="http://schemas.microsoft.com/office/drawing/2014/main" val="3788096825"/>
                    </a:ext>
                  </a:extLst>
                </a:gridCol>
                <a:gridCol w="1544417">
                  <a:extLst>
                    <a:ext uri="{9D8B030D-6E8A-4147-A177-3AD203B41FA5}">
                      <a16:colId xmlns:a16="http://schemas.microsoft.com/office/drawing/2014/main" val="1561662591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7632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года (первоначальный бюджет)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132086,2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178398,6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215388,3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178164,0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179839,7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182188,1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308538,6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151756,8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45370,7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39461,9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206578,8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226327,6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260948,6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261841,4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265147,7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876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7614,8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40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25" y="72629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2" descr="http://freelance.ru/img/portfolio/thumb/00/34/39/342266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349" y="5145145"/>
            <a:ext cx="3230166" cy="132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2497337" y="181967"/>
            <a:ext cx="8644379" cy="84653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формирования бюджета Тоншаевского муниципального округа по расходам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659117" y="1028501"/>
            <a:ext cx="4388167" cy="1375372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/>
              <a:t>Фонд оплаты труда рассчитан </a:t>
            </a:r>
            <a:r>
              <a:rPr lang="ru-RU" sz="1600" dirty="0">
                <a:cs typeface="Times New Roman" pitchFamily="18" charset="0"/>
              </a:rPr>
              <a:t>с учетом </a:t>
            </a:r>
          </a:p>
          <a:p>
            <a:r>
              <a:rPr lang="ru-RU" sz="1600" dirty="0">
                <a:cs typeface="Times New Roman" pitchFamily="18" charset="0"/>
              </a:rPr>
              <a:t>сохранения целевых показателей заработной платы отдельных категорий работников, установленных Указами Президента РФ </a:t>
            </a:r>
            <a:endParaRPr lang="ru-RU" sz="1600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049384" y="1097941"/>
            <a:ext cx="3838575" cy="845344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Софинансирование социально-значимых расходов органов местного самоуправления</a:t>
            </a: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691250" y="2473313"/>
            <a:ext cx="3838575" cy="650081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Формирования бездефицитного бюджета на </a:t>
            </a:r>
            <a:r>
              <a:rPr lang="ru-RU" sz="1600" dirty="0" smtClean="0"/>
              <a:t>2023-2025 </a:t>
            </a:r>
            <a:r>
              <a:rPr lang="ru-RU" sz="1600" dirty="0"/>
              <a:t>год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70498" y="3236221"/>
            <a:ext cx="8817460" cy="7012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формирования бюджета  Тоншаевского муниципального округа по расходам</a:t>
            </a: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567465" y="4531521"/>
            <a:ext cx="3806429" cy="126389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Обеспечение выплат заработной платы отдельным категориям работников социальной сферы в соответствии с утвержденными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ru-RU" sz="1600" dirty="0">
                <a:solidFill>
                  <a:schemeClr val="tx1"/>
                </a:solidFill>
              </a:rPr>
              <a:t>дорожным картам</a:t>
            </a:r>
            <a:r>
              <a:rPr lang="en-US" sz="1600" dirty="0">
                <a:solidFill>
                  <a:schemeClr val="tx1"/>
                </a:solidFill>
              </a:rPr>
              <a:t>”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125767" y="4385073"/>
            <a:ext cx="3849290" cy="49649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Реализация жилищных программ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167081" y="5242515"/>
            <a:ext cx="4023480" cy="147599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Реализация МП </a:t>
            </a:r>
            <a:r>
              <a:rPr lang="en-US" sz="1600" dirty="0"/>
              <a:t>“</a:t>
            </a:r>
            <a:r>
              <a:rPr lang="ru-RU" sz="1600" dirty="0"/>
              <a:t>Формирование современной городской среды на территории Тоншаевского муниципального округа Нижегородской </a:t>
            </a:r>
            <a:r>
              <a:rPr lang="ru-RU" sz="1600" dirty="0" smtClean="0"/>
              <a:t>области</a:t>
            </a:r>
            <a:r>
              <a:rPr lang="en-US" sz="1600" dirty="0" smtClean="0"/>
              <a:t>”</a:t>
            </a:r>
            <a:endParaRPr lang="ru-RU" sz="1600" dirty="0"/>
          </a:p>
        </p:txBody>
      </p:sp>
      <p:pic>
        <p:nvPicPr>
          <p:cNvPr id="4506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1" y="31049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6" descr="http://today.kz/static/uploads/d1c3dbfa-02b2-417a-9ecc-a2d731969e00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721" y="2516700"/>
            <a:ext cx="1327553" cy="88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2" descr="http://ekaterinburg.mynedv.ru/i/avat/o_336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7035" y="2089150"/>
            <a:ext cx="1441847" cy="99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4" descr="https://www.hibiny.com/images/news/2016/122557/139389131cfb411fbaaa585efdf072a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498" y="5965574"/>
            <a:ext cx="1506141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2" descr="http://cfs.4geo.ru/get/market/product/img-204687686_1653155449104125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2740" y="4147543"/>
            <a:ext cx="1294209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222343" y="143837"/>
            <a:ext cx="10287785" cy="65579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 по основным отраслям, тыс.руб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796252"/>
              </p:ext>
            </p:extLst>
          </p:nvPr>
        </p:nvGraphicFramePr>
        <p:xfrm>
          <a:off x="1364361" y="799176"/>
          <a:ext cx="10397546" cy="52111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6923">
                  <a:extLst>
                    <a:ext uri="{9D8B030D-6E8A-4147-A177-3AD203B41FA5}">
                      <a16:colId xmlns:a16="http://schemas.microsoft.com/office/drawing/2014/main" val="1541757815"/>
                    </a:ext>
                  </a:extLst>
                </a:gridCol>
                <a:gridCol w="269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92">
                  <a:extLst>
                    <a:ext uri="{9D8B030D-6E8A-4147-A177-3AD203B41FA5}">
                      <a16:colId xmlns:a16="http://schemas.microsoft.com/office/drawing/2014/main" val="3497797946"/>
                    </a:ext>
                  </a:extLst>
                </a:gridCol>
                <a:gridCol w="772433">
                  <a:extLst>
                    <a:ext uri="{9D8B030D-6E8A-4147-A177-3AD203B41FA5}">
                      <a16:colId xmlns:a16="http://schemas.microsoft.com/office/drawing/2014/main" val="3505388681"/>
                    </a:ext>
                  </a:extLst>
                </a:gridCol>
                <a:gridCol w="784172">
                  <a:extLst>
                    <a:ext uri="{9D8B030D-6E8A-4147-A177-3AD203B41FA5}">
                      <a16:colId xmlns:a16="http://schemas.microsoft.com/office/drawing/2014/main" val="2576103801"/>
                    </a:ext>
                  </a:extLst>
                </a:gridCol>
                <a:gridCol w="75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302">
                  <a:extLst>
                    <a:ext uri="{9D8B030D-6E8A-4147-A177-3AD203B41FA5}">
                      <a16:colId xmlns:a16="http://schemas.microsoft.com/office/drawing/2014/main" val="3423261534"/>
                    </a:ext>
                  </a:extLst>
                </a:gridCol>
                <a:gridCol w="871303">
                  <a:extLst>
                    <a:ext uri="{9D8B030D-6E8A-4147-A177-3AD203B41FA5}">
                      <a16:colId xmlns:a16="http://schemas.microsoft.com/office/drawing/2014/main" val="1143227314"/>
                    </a:ext>
                  </a:extLst>
                </a:gridCol>
                <a:gridCol w="880984">
                  <a:extLst>
                    <a:ext uri="{9D8B030D-6E8A-4147-A177-3AD203B41FA5}">
                      <a16:colId xmlns:a16="http://schemas.microsoft.com/office/drawing/2014/main" val="736412569"/>
                    </a:ext>
                  </a:extLst>
                </a:gridCol>
                <a:gridCol w="803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732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2021 год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2022 года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к 2022 году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2023 к 2022 году(+;-)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81048,3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92025,2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103973,7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+11948,5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93488,7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102596,7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123,92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+115,1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622,1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13271,4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14085,4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17150,3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+3064,9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16732,3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16732,3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55960,5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47061,1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54131,9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+7070,8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56325,7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61888,0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149072,0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289048,7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152352,8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-136695,9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36448,3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36447,7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31755157"/>
                  </a:ext>
                </a:extLst>
              </a:tr>
              <a:tr h="2337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350564,7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398044,8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431854,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+33809,7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432772,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433143,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79766,0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77863,6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92720,6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+14857,0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92720,6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92655,3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4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18897,1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21608,0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31953,9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+10345,9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31001,6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35031,5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6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2177,0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2177,0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2177,0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+610,3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2974,7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2974,7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9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3069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755943,8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944714,1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889890,4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-54823,7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765265,2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784289,7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615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96" y="22187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60" name="Picture 2" descr="http://archivekuzneck.pnzreg.ru/files/kuzneck_pnzreg_ru/01/finansy/foto(23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26" y="5411136"/>
            <a:ext cx="1207008" cy="129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61" name="Прямоугольник 2"/>
          <p:cNvSpPr>
            <a:spLocks noChangeArrowheads="1"/>
          </p:cNvSpPr>
          <p:nvPr/>
        </p:nvSpPr>
        <p:spPr bwMode="auto">
          <a:xfrm>
            <a:off x="1633591" y="6010277"/>
            <a:ext cx="101283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Наибольший объем расходов бюджета муниципального округа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составляют расходы по следующим разделам: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образование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8,53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%;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жилищно-коммунальное хозяйство 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17,12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%; общегосударственные вопросы 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11,69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%; культура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кинематография 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10,42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%;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7064" y="6425775"/>
            <a:ext cx="3276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39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07" y="349624"/>
            <a:ext cx="8128808" cy="44984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используемых терминов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2964" y="959224"/>
            <a:ext cx="9735671" cy="516367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Бюджет для граждан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классификация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система РФ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совокупность федерального бюджета, бюджетов субъектов Российской Федерации, местных бюджетов и бюджетов государственных внебюджетных фондов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органов государственной власти,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	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Инициативное бюджетирование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непосредственного участия населения в осуществлении местного самоуправления посредством определения направлений расходования бюджетных средств на решение вопросов местного значения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Муниципальный долг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РФ, принятые на себя муниципальным образованием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Сбалансированность бюджета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принципов бюджетной системы, означающий, что объем предусмотренных бюджетом расходов должен соответствовать суммарному объему доходов бюджета и поступлений из источников финансирования его дефицита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Субсидии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средства, передаваемые безвозмездно из одного уровня бюджета другому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полномочий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21" y="257788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367" y="221875"/>
            <a:ext cx="8445357" cy="361604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включают в себя отрасли социальной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?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253742"/>
              </p:ext>
            </p:extLst>
          </p:nvPr>
        </p:nvGraphicFramePr>
        <p:xfrm>
          <a:off x="1551406" y="4369249"/>
          <a:ext cx="9318659" cy="16981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69170">
                  <a:extLst>
                    <a:ext uri="{9D8B030D-6E8A-4147-A177-3AD203B41FA5}">
                      <a16:colId xmlns:a16="http://schemas.microsoft.com/office/drawing/2014/main" val="559378175"/>
                    </a:ext>
                  </a:extLst>
                </a:gridCol>
                <a:gridCol w="1191043">
                  <a:extLst>
                    <a:ext uri="{9D8B030D-6E8A-4147-A177-3AD203B41FA5}">
                      <a16:colId xmlns:a16="http://schemas.microsoft.com/office/drawing/2014/main" val="1228017869"/>
                    </a:ext>
                  </a:extLst>
                </a:gridCol>
                <a:gridCol w="1593017">
                  <a:extLst>
                    <a:ext uri="{9D8B030D-6E8A-4147-A177-3AD203B41FA5}">
                      <a16:colId xmlns:a16="http://schemas.microsoft.com/office/drawing/2014/main" val="2920193804"/>
                    </a:ext>
                  </a:extLst>
                </a:gridCol>
                <a:gridCol w="1295258">
                  <a:extLst>
                    <a:ext uri="{9D8B030D-6E8A-4147-A177-3AD203B41FA5}">
                      <a16:colId xmlns:a16="http://schemas.microsoft.com/office/drawing/2014/main" val="4224444670"/>
                    </a:ext>
                  </a:extLst>
                </a:gridCol>
                <a:gridCol w="1235706">
                  <a:extLst>
                    <a:ext uri="{9D8B030D-6E8A-4147-A177-3AD203B41FA5}">
                      <a16:colId xmlns:a16="http://schemas.microsoft.com/office/drawing/2014/main" val="641323975"/>
                    </a:ext>
                  </a:extLst>
                </a:gridCol>
                <a:gridCol w="1234465">
                  <a:extLst>
                    <a:ext uri="{9D8B030D-6E8A-4147-A177-3AD203B41FA5}">
                      <a16:colId xmlns:a16="http://schemas.microsoft.com/office/drawing/2014/main" val="1902649391"/>
                    </a:ext>
                  </a:extLst>
                </a:gridCol>
              </a:tblGrid>
              <a:tr h="372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1059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350564,7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398044,8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431854,5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432772,0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433143,2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51698791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79766,0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77863,6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92720,6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92720,6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92655,3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22726664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18897,1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21608,0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31953,9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35031,5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511587372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2753,2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34621369"/>
                  </a:ext>
                </a:extLst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5863750"/>
              </p:ext>
            </p:extLst>
          </p:nvPr>
        </p:nvGraphicFramePr>
        <p:xfrm>
          <a:off x="3154166" y="1099331"/>
          <a:ext cx="6113140" cy="245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 flipH="1">
            <a:off x="226030" y="3743532"/>
            <a:ext cx="11589250" cy="4370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изменяются  расходы по отраслям социальной сферы,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</a:t>
            </a:r>
          </a:p>
        </p:txBody>
      </p:sp>
      <p:pic>
        <p:nvPicPr>
          <p:cNvPr id="6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296" y="22187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27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884" y="155232"/>
            <a:ext cx="10315254" cy="71388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978303"/>
              </p:ext>
            </p:extLst>
          </p:nvPr>
        </p:nvGraphicFramePr>
        <p:xfrm>
          <a:off x="961139" y="948928"/>
          <a:ext cx="10883151" cy="573184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1165">
                  <a:extLst>
                    <a:ext uri="{9D8B030D-6E8A-4147-A177-3AD203B41FA5}">
                      <a16:colId xmlns:a16="http://schemas.microsoft.com/office/drawing/2014/main" val="281986547"/>
                    </a:ext>
                  </a:extLst>
                </a:gridCol>
                <a:gridCol w="2329982">
                  <a:extLst>
                    <a:ext uri="{9D8B030D-6E8A-4147-A177-3AD203B41FA5}">
                      <a16:colId xmlns:a16="http://schemas.microsoft.com/office/drawing/2014/main" val="2867028452"/>
                    </a:ext>
                  </a:extLst>
                </a:gridCol>
                <a:gridCol w="814305">
                  <a:extLst>
                    <a:ext uri="{9D8B030D-6E8A-4147-A177-3AD203B41FA5}">
                      <a16:colId xmlns:a16="http://schemas.microsoft.com/office/drawing/2014/main" val="4222920486"/>
                    </a:ext>
                  </a:extLst>
                </a:gridCol>
                <a:gridCol w="867799">
                  <a:extLst>
                    <a:ext uri="{9D8B030D-6E8A-4147-A177-3AD203B41FA5}">
                      <a16:colId xmlns:a16="http://schemas.microsoft.com/office/drawing/2014/main" val="558816388"/>
                    </a:ext>
                  </a:extLst>
                </a:gridCol>
                <a:gridCol w="867799">
                  <a:extLst>
                    <a:ext uri="{9D8B030D-6E8A-4147-A177-3AD203B41FA5}">
                      <a16:colId xmlns:a16="http://schemas.microsoft.com/office/drawing/2014/main" val="3046754715"/>
                    </a:ext>
                  </a:extLst>
                </a:gridCol>
                <a:gridCol w="903463">
                  <a:extLst>
                    <a:ext uri="{9D8B030D-6E8A-4147-A177-3AD203B41FA5}">
                      <a16:colId xmlns:a16="http://schemas.microsoft.com/office/drawing/2014/main" val="1972170539"/>
                    </a:ext>
                  </a:extLst>
                </a:gridCol>
                <a:gridCol w="903463">
                  <a:extLst>
                    <a:ext uri="{9D8B030D-6E8A-4147-A177-3AD203B41FA5}">
                      <a16:colId xmlns:a16="http://schemas.microsoft.com/office/drawing/2014/main" val="156225676"/>
                    </a:ext>
                  </a:extLst>
                </a:gridCol>
                <a:gridCol w="921294">
                  <a:extLst>
                    <a:ext uri="{9D8B030D-6E8A-4147-A177-3AD203B41FA5}">
                      <a16:colId xmlns:a16="http://schemas.microsoft.com/office/drawing/2014/main" val="3397586396"/>
                    </a:ext>
                  </a:extLst>
                </a:gridCol>
                <a:gridCol w="921294">
                  <a:extLst>
                    <a:ext uri="{9D8B030D-6E8A-4147-A177-3AD203B41FA5}">
                      <a16:colId xmlns:a16="http://schemas.microsoft.com/office/drawing/2014/main" val="3710011472"/>
                    </a:ext>
                  </a:extLst>
                </a:gridCol>
                <a:gridCol w="956956">
                  <a:extLst>
                    <a:ext uri="{9D8B030D-6E8A-4147-A177-3AD203B41FA5}">
                      <a16:colId xmlns:a16="http://schemas.microsoft.com/office/drawing/2014/main" val="4228819936"/>
                    </a:ext>
                  </a:extLst>
                </a:gridCol>
                <a:gridCol w="885631">
                  <a:extLst>
                    <a:ext uri="{9D8B030D-6E8A-4147-A177-3AD203B41FA5}">
                      <a16:colId xmlns:a16="http://schemas.microsoft.com/office/drawing/2014/main" val="3857053445"/>
                    </a:ext>
                  </a:extLst>
                </a:gridCol>
              </a:tblGrid>
              <a:tr h="7874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к 202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74101"/>
                  </a:ext>
                </a:extLst>
              </a:tr>
              <a:tr h="2352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81048,3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92025,2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103973,7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11,69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112,98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+11948,5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93488,7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102596,7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25285640"/>
                  </a:ext>
                </a:extLst>
              </a:tr>
              <a:tr h="71802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1994,8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1961,9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2096,3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+134,4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2096,3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2096,3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78565541"/>
                  </a:ext>
                </a:extLst>
              </a:tr>
              <a:tr h="104627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2069,6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120,28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+349,0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2069,6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2069,6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26466902"/>
                  </a:ext>
                </a:extLst>
              </a:tr>
              <a:tr h="9911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36896,2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44311,5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54234,8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+9923,3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46849,7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55946,2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4184244"/>
                  </a:ext>
                </a:extLst>
              </a:tr>
              <a:tr h="2352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-91,3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17640377"/>
                  </a:ext>
                </a:extLst>
              </a:tr>
              <a:tr h="82701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9953,7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10063,5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10773,3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+709,8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10773,3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10773,3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01332228"/>
                  </a:ext>
                </a:extLst>
              </a:tr>
              <a:tr h="3039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16733687"/>
                  </a:ext>
                </a:extLst>
              </a:tr>
              <a:tr h="2352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59432717"/>
                  </a:ext>
                </a:extLst>
              </a:tr>
              <a:tr h="33465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30621,0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32874,3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33397,6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+523,3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30697,6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30697,6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87110596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75" y="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35138" y="6663189"/>
            <a:ext cx="699977" cy="97393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440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904" y="223447"/>
            <a:ext cx="10436329" cy="46135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087738"/>
              </p:ext>
            </p:extLst>
          </p:nvPr>
        </p:nvGraphicFramePr>
        <p:xfrm>
          <a:off x="780687" y="1063259"/>
          <a:ext cx="10954761" cy="54296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5614">
                  <a:extLst>
                    <a:ext uri="{9D8B030D-6E8A-4147-A177-3AD203B41FA5}">
                      <a16:colId xmlns:a16="http://schemas.microsoft.com/office/drawing/2014/main" val="726051968"/>
                    </a:ext>
                  </a:extLst>
                </a:gridCol>
                <a:gridCol w="2596198">
                  <a:extLst>
                    <a:ext uri="{9D8B030D-6E8A-4147-A177-3AD203B41FA5}">
                      <a16:colId xmlns:a16="http://schemas.microsoft.com/office/drawing/2014/main" val="3244089665"/>
                    </a:ext>
                  </a:extLst>
                </a:gridCol>
                <a:gridCol w="763940">
                  <a:extLst>
                    <a:ext uri="{9D8B030D-6E8A-4147-A177-3AD203B41FA5}">
                      <a16:colId xmlns:a16="http://schemas.microsoft.com/office/drawing/2014/main" val="707871625"/>
                    </a:ext>
                  </a:extLst>
                </a:gridCol>
                <a:gridCol w="871368">
                  <a:extLst>
                    <a:ext uri="{9D8B030D-6E8A-4147-A177-3AD203B41FA5}">
                      <a16:colId xmlns:a16="http://schemas.microsoft.com/office/drawing/2014/main" val="3567365043"/>
                    </a:ext>
                  </a:extLst>
                </a:gridCol>
                <a:gridCol w="871368">
                  <a:extLst>
                    <a:ext uri="{9D8B030D-6E8A-4147-A177-3AD203B41FA5}">
                      <a16:colId xmlns:a16="http://schemas.microsoft.com/office/drawing/2014/main" val="2682335724"/>
                    </a:ext>
                  </a:extLst>
                </a:gridCol>
                <a:gridCol w="931053">
                  <a:extLst>
                    <a:ext uri="{9D8B030D-6E8A-4147-A177-3AD203B41FA5}">
                      <a16:colId xmlns:a16="http://schemas.microsoft.com/office/drawing/2014/main" val="4271937510"/>
                    </a:ext>
                  </a:extLst>
                </a:gridCol>
                <a:gridCol w="931053">
                  <a:extLst>
                    <a:ext uri="{9D8B030D-6E8A-4147-A177-3AD203B41FA5}">
                      <a16:colId xmlns:a16="http://schemas.microsoft.com/office/drawing/2014/main" val="2992274758"/>
                    </a:ext>
                  </a:extLst>
                </a:gridCol>
                <a:gridCol w="775876">
                  <a:extLst>
                    <a:ext uri="{9D8B030D-6E8A-4147-A177-3AD203B41FA5}">
                      <a16:colId xmlns:a16="http://schemas.microsoft.com/office/drawing/2014/main" val="403516629"/>
                    </a:ext>
                  </a:extLst>
                </a:gridCol>
                <a:gridCol w="775876">
                  <a:extLst>
                    <a:ext uri="{9D8B030D-6E8A-4147-A177-3AD203B41FA5}">
                      <a16:colId xmlns:a16="http://schemas.microsoft.com/office/drawing/2014/main" val="3489609008"/>
                    </a:ext>
                  </a:extLst>
                </a:gridCol>
                <a:gridCol w="919376">
                  <a:extLst>
                    <a:ext uri="{9D8B030D-6E8A-4147-A177-3AD203B41FA5}">
                      <a16:colId xmlns:a16="http://schemas.microsoft.com/office/drawing/2014/main" val="1047224433"/>
                    </a:ext>
                  </a:extLst>
                </a:gridCol>
                <a:gridCol w="883039">
                  <a:extLst>
                    <a:ext uri="{9D8B030D-6E8A-4147-A177-3AD203B41FA5}">
                      <a16:colId xmlns:a16="http://schemas.microsoft.com/office/drawing/2014/main" val="978897097"/>
                    </a:ext>
                  </a:extLst>
                </a:gridCol>
              </a:tblGrid>
              <a:tr h="95706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к 202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871013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123,95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+115,2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96106142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123,95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+115,2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40592342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13271,4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14085,4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17150,3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121,76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+3064,9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16732,3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16732,3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57474098"/>
                  </a:ext>
                </a:extLst>
              </a:tr>
              <a:tr h="8835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5585,2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5714,3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6143,2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107,51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+428,9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5725,2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5725,2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28700331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7686,2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8371,1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11007,1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131,49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+2636,0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11007,1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11007,1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06510780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55960,5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47061,1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54131,9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115,02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+7070,8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56325,7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61888,0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94744099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8461,6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16479,9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14873,8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-1606,1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16693,6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15937,0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21433749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949,7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8204,6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820,46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+7204,6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8209,3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565906513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36959,8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19556,4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21154,1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+1597,7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10415,6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10415,6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25950219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1037,0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-674,8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22943383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9056,7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9537,2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+549,4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9193,7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9193,7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7864672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858" y="671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15400" y="6492875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929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077" y="378059"/>
            <a:ext cx="10851026" cy="26232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665467"/>
              </p:ext>
            </p:extLst>
          </p:nvPr>
        </p:nvGraphicFramePr>
        <p:xfrm>
          <a:off x="893569" y="923366"/>
          <a:ext cx="10952534" cy="58061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9121">
                  <a:extLst>
                    <a:ext uri="{9D8B030D-6E8A-4147-A177-3AD203B41FA5}">
                      <a16:colId xmlns:a16="http://schemas.microsoft.com/office/drawing/2014/main" val="4286211188"/>
                    </a:ext>
                  </a:extLst>
                </a:gridCol>
                <a:gridCol w="1810328">
                  <a:extLst>
                    <a:ext uri="{9D8B030D-6E8A-4147-A177-3AD203B41FA5}">
                      <a16:colId xmlns:a16="http://schemas.microsoft.com/office/drawing/2014/main" val="1518376072"/>
                    </a:ext>
                  </a:extLst>
                </a:gridCol>
                <a:gridCol w="1194966">
                  <a:extLst>
                    <a:ext uri="{9D8B030D-6E8A-4147-A177-3AD203B41FA5}">
                      <a16:colId xmlns:a16="http://schemas.microsoft.com/office/drawing/2014/main" val="1061792297"/>
                    </a:ext>
                  </a:extLst>
                </a:gridCol>
                <a:gridCol w="975274">
                  <a:extLst>
                    <a:ext uri="{9D8B030D-6E8A-4147-A177-3AD203B41FA5}">
                      <a16:colId xmlns:a16="http://schemas.microsoft.com/office/drawing/2014/main" val="1689570445"/>
                    </a:ext>
                  </a:extLst>
                </a:gridCol>
                <a:gridCol w="975274">
                  <a:extLst>
                    <a:ext uri="{9D8B030D-6E8A-4147-A177-3AD203B41FA5}">
                      <a16:colId xmlns:a16="http://schemas.microsoft.com/office/drawing/2014/main" val="3914371982"/>
                    </a:ext>
                  </a:extLst>
                </a:gridCol>
                <a:gridCol w="914318">
                  <a:extLst>
                    <a:ext uri="{9D8B030D-6E8A-4147-A177-3AD203B41FA5}">
                      <a16:colId xmlns:a16="http://schemas.microsoft.com/office/drawing/2014/main" val="841536665"/>
                    </a:ext>
                  </a:extLst>
                </a:gridCol>
                <a:gridCol w="914318">
                  <a:extLst>
                    <a:ext uri="{9D8B030D-6E8A-4147-A177-3AD203B41FA5}">
                      <a16:colId xmlns:a16="http://schemas.microsoft.com/office/drawing/2014/main" val="173651971"/>
                    </a:ext>
                  </a:extLst>
                </a:gridCol>
                <a:gridCol w="932606">
                  <a:extLst>
                    <a:ext uri="{9D8B030D-6E8A-4147-A177-3AD203B41FA5}">
                      <a16:colId xmlns:a16="http://schemas.microsoft.com/office/drawing/2014/main" val="3263746291"/>
                    </a:ext>
                  </a:extLst>
                </a:gridCol>
                <a:gridCol w="932606">
                  <a:extLst>
                    <a:ext uri="{9D8B030D-6E8A-4147-A177-3AD203B41FA5}">
                      <a16:colId xmlns:a16="http://schemas.microsoft.com/office/drawing/2014/main" val="2169932013"/>
                    </a:ext>
                  </a:extLst>
                </a:gridCol>
                <a:gridCol w="926511">
                  <a:extLst>
                    <a:ext uri="{9D8B030D-6E8A-4147-A177-3AD203B41FA5}">
                      <a16:colId xmlns:a16="http://schemas.microsoft.com/office/drawing/2014/main" val="692953855"/>
                    </a:ext>
                  </a:extLst>
                </a:gridCol>
                <a:gridCol w="907212">
                  <a:extLst>
                    <a:ext uri="{9D8B030D-6E8A-4147-A177-3AD203B41FA5}">
                      <a16:colId xmlns:a16="http://schemas.microsoft.com/office/drawing/2014/main" val="519301879"/>
                    </a:ext>
                  </a:extLst>
                </a:gridCol>
              </a:tblGrid>
              <a:tr h="77049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к 202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08658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149072,0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289048,7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152352,8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52,71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-136695,9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36448,3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36447,7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09715716"/>
                  </a:ext>
                </a:extLst>
              </a:tr>
              <a:tr h="3289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116075,7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258403,6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81829,8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-176573,8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8723536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5415,3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3782,8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13774,0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364,12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+9991,2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3742812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27373,9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26025,3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49508,5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190,23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+23483,2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23446,3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23445,7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14574833"/>
                  </a:ext>
                </a:extLst>
              </a:tr>
              <a:tr h="49118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7240,5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865,05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+6403,5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7240,5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7240,5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34211910"/>
                  </a:ext>
                </a:extLst>
              </a:tr>
              <a:tr h="3289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77540945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Сбор, удаление отходов и очистка сточных вод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2518476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350564,7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398044,8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431854,5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+33809,7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432772,0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433143,2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0117706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109961,0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112813,7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133461,2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118,30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+20647,5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134378,7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134378,7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4076571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191742,4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204411,1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244125,7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119,43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+39714,6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244125,7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244496,9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90621468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15669,3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48533,7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18187,9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-30345,8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18187,9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18187,9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60167715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8216,4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+1048,6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62811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24975,6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25931,8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28676,6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110,58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+2744,8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28676,6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28676,6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08851108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79766,0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77863,6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92720,6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119,08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+14857,0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92720,6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92655,3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4884970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55080,6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56224,8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68971,6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122,67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+12746,8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68971,6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68906,3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65684618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75,22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57791206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24380,4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23505,2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+2190,5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23505,2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23505,2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20303403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523" y="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914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763" y="261519"/>
            <a:ext cx="10543882" cy="43712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тыс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083421"/>
              </p:ext>
            </p:extLst>
          </p:nvPr>
        </p:nvGraphicFramePr>
        <p:xfrm>
          <a:off x="962698" y="767856"/>
          <a:ext cx="10667998" cy="47185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5107">
                  <a:extLst>
                    <a:ext uri="{9D8B030D-6E8A-4147-A177-3AD203B41FA5}">
                      <a16:colId xmlns:a16="http://schemas.microsoft.com/office/drawing/2014/main" val="1260794875"/>
                    </a:ext>
                  </a:extLst>
                </a:gridCol>
                <a:gridCol w="1918471">
                  <a:extLst>
                    <a:ext uri="{9D8B030D-6E8A-4147-A177-3AD203B41FA5}">
                      <a16:colId xmlns:a16="http://schemas.microsoft.com/office/drawing/2014/main" val="4129899045"/>
                    </a:ext>
                  </a:extLst>
                </a:gridCol>
                <a:gridCol w="890271">
                  <a:extLst>
                    <a:ext uri="{9D8B030D-6E8A-4147-A177-3AD203B41FA5}">
                      <a16:colId xmlns:a16="http://schemas.microsoft.com/office/drawing/2014/main" val="259872977"/>
                    </a:ext>
                  </a:extLst>
                </a:gridCol>
                <a:gridCol w="978043">
                  <a:extLst>
                    <a:ext uri="{9D8B030D-6E8A-4147-A177-3AD203B41FA5}">
                      <a16:colId xmlns:a16="http://schemas.microsoft.com/office/drawing/2014/main" val="54326607"/>
                    </a:ext>
                  </a:extLst>
                </a:gridCol>
                <a:gridCol w="978043">
                  <a:extLst>
                    <a:ext uri="{9D8B030D-6E8A-4147-A177-3AD203B41FA5}">
                      <a16:colId xmlns:a16="http://schemas.microsoft.com/office/drawing/2014/main" val="549226415"/>
                    </a:ext>
                  </a:extLst>
                </a:gridCol>
                <a:gridCol w="934158">
                  <a:extLst>
                    <a:ext uri="{9D8B030D-6E8A-4147-A177-3AD203B41FA5}">
                      <a16:colId xmlns:a16="http://schemas.microsoft.com/office/drawing/2014/main" val="1788799691"/>
                    </a:ext>
                  </a:extLst>
                </a:gridCol>
                <a:gridCol w="934158">
                  <a:extLst>
                    <a:ext uri="{9D8B030D-6E8A-4147-A177-3AD203B41FA5}">
                      <a16:colId xmlns:a16="http://schemas.microsoft.com/office/drawing/2014/main" val="4180445589"/>
                    </a:ext>
                  </a:extLst>
                </a:gridCol>
                <a:gridCol w="902810">
                  <a:extLst>
                    <a:ext uri="{9D8B030D-6E8A-4147-A177-3AD203B41FA5}">
                      <a16:colId xmlns:a16="http://schemas.microsoft.com/office/drawing/2014/main" val="1171392052"/>
                    </a:ext>
                  </a:extLst>
                </a:gridCol>
                <a:gridCol w="902810">
                  <a:extLst>
                    <a:ext uri="{9D8B030D-6E8A-4147-A177-3AD203B41FA5}">
                      <a16:colId xmlns:a16="http://schemas.microsoft.com/office/drawing/2014/main" val="3948352523"/>
                    </a:ext>
                  </a:extLst>
                </a:gridCol>
                <a:gridCol w="896540">
                  <a:extLst>
                    <a:ext uri="{9D8B030D-6E8A-4147-A177-3AD203B41FA5}">
                      <a16:colId xmlns:a16="http://schemas.microsoft.com/office/drawing/2014/main" val="1731522695"/>
                    </a:ext>
                  </a:extLst>
                </a:gridCol>
                <a:gridCol w="897587">
                  <a:extLst>
                    <a:ext uri="{9D8B030D-6E8A-4147-A177-3AD203B41FA5}">
                      <a16:colId xmlns:a16="http://schemas.microsoft.com/office/drawing/2014/main" val="364073197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к 202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</a:t>
                      </a: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890628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18897,1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21608,0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31953,9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147,88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+10345,9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31001,6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35031,5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60916443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4931,4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-3021,6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434311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4226,4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1136,13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+3854,4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2397,5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8806,3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7949504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12858,6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12620,6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22037,5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174,62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+9416,9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22914,1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20535,2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74116234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593,8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116,20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+96,2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66402128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2753,2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8991942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2753,2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53474665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3159,3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2364,4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125,81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+610,3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78661851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3159,3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2364,4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125,81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+610,3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2974,7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40946799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55724776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9776099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8643" y="5771106"/>
            <a:ext cx="10821002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приведены в соответствии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решения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Нижегородской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/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6" y="6304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562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1746607" y="581680"/>
            <a:ext cx="10274157" cy="60593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2023-2025г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основным отраслям, тыс.руб.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750" y="23868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0" descr="http://volbusiness.ru/assets/images/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3659" y="5219536"/>
            <a:ext cx="1967913" cy="81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https://lanista-group.ru/images/detailed/1/%D0%9E%D1%82%D1%87%D0%B5%D1%82_HR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61" y="3125307"/>
            <a:ext cx="1421536" cy="12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9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588585"/>
              </p:ext>
            </p:extLst>
          </p:nvPr>
        </p:nvGraphicFramePr>
        <p:xfrm>
          <a:off x="2506663" y="1187450"/>
          <a:ext cx="7651750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84" name="Лист" r:id="rId7" imgW="8334375" imgH="5543550" progId="Excel.Sheet.8">
                  <p:embed/>
                </p:oleObj>
              </mc:Choice>
              <mc:Fallback>
                <p:oleObj name="Лист" r:id="rId7" imgW="8334375" imgH="5543550" progId="Excel.Shee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663" y="1187450"/>
                        <a:ext cx="7651750" cy="5089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1695235" y="265804"/>
            <a:ext cx="9359757" cy="71493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 бюджета Тоншаевского муниципального округа,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система мероприятий взаимоувязанных по задачам, срокам осуществления и ресурсам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325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808" y="39195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2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734879"/>
              </p:ext>
            </p:extLst>
          </p:nvPr>
        </p:nvGraphicFramePr>
        <p:xfrm>
          <a:off x="1416050" y="4638675"/>
          <a:ext cx="2751138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2" name="Лист" r:id="rId5" imgW="3390900" imgH="2238375" progId="Excel.Sheet.8">
                  <p:embed/>
                </p:oleObj>
              </mc:Choice>
              <mc:Fallback>
                <p:oleObj name="Лист" r:id="rId5" imgW="3390900" imgH="2238375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4638675"/>
                        <a:ext cx="2751138" cy="1844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850742"/>
              </p:ext>
            </p:extLst>
          </p:nvPr>
        </p:nvGraphicFramePr>
        <p:xfrm>
          <a:off x="4992688" y="4624388"/>
          <a:ext cx="2506662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3" name="Лист" r:id="rId7" imgW="2800350" imgH="2028825" progId="Excel.Sheet.8">
                  <p:embed/>
                </p:oleObj>
              </mc:Choice>
              <mc:Fallback>
                <p:oleObj name="Лист" r:id="rId7" imgW="2800350" imgH="2028825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688" y="4624388"/>
                        <a:ext cx="2506662" cy="1743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165728"/>
              </p:ext>
            </p:extLst>
          </p:nvPr>
        </p:nvGraphicFramePr>
        <p:xfrm>
          <a:off x="8667443" y="4694653"/>
          <a:ext cx="2920460" cy="184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4" name="Лист" r:id="rId9" imgW="3409950" imgH="2219325" progId="Excel.Sheet.8">
                  <p:embed/>
                </p:oleObj>
              </mc:Choice>
              <mc:Fallback>
                <p:oleObj name="Лист" r:id="rId9" imgW="3409950" imgH="2219325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443" y="4694653"/>
                        <a:ext cx="2920460" cy="18442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627767" y="2278726"/>
            <a:ext cx="2918287" cy="14780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 необходимости достижения запланированных индикаторов и конечных результатов по муниципальным программам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09905" y="2278726"/>
            <a:ext cx="2917768" cy="14780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не вошедшие в мероприятия муниципальных программ</a:t>
            </a:r>
          </a:p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069" y="179982"/>
            <a:ext cx="6772275" cy="21197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877721"/>
              </p:ext>
            </p:extLst>
          </p:nvPr>
        </p:nvGraphicFramePr>
        <p:xfrm>
          <a:off x="1623315" y="523108"/>
          <a:ext cx="8774131" cy="5608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18622">
                  <a:extLst>
                    <a:ext uri="{9D8B030D-6E8A-4147-A177-3AD203B41FA5}">
                      <a16:colId xmlns:a16="http://schemas.microsoft.com/office/drawing/2014/main" val="1868596719"/>
                    </a:ext>
                  </a:extLst>
                </a:gridCol>
                <a:gridCol w="1055509">
                  <a:extLst>
                    <a:ext uri="{9D8B030D-6E8A-4147-A177-3AD203B41FA5}">
                      <a16:colId xmlns:a16="http://schemas.microsoft.com/office/drawing/2014/main" val="3910566278"/>
                    </a:ext>
                  </a:extLst>
                </a:gridCol>
              </a:tblGrid>
              <a:tr h="399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88708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образования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429075,2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0957876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культуры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98463,4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35255182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агропромышленного комплекса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16433,9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7358466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Защита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и территории от чрезвычайных ситуаций, обеспечение пожарной безопасности и безопасности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людей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2196,0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60896274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 имуществом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5093,6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13574469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муниципальными финансами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10911,1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37300781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занятости несовершеннолетних граждан и незанятого населения Тоншаевского муниципального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391,0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08203617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предпринимательства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8143,7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23793633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граждан Тоншаевского муниципального округа Нижегородской области достойным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жильем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81300,8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38579649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физической культуры, спорта и молодежной политики в Тоншаевском муниципальном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2187,0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3238720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насилия и жестокого обращения с детьми, безнадзорности и правонарушений несовершеннолетних в Тоншаевском муниципальном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49304200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Комплексные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противодействия злоупотребления наркотиками и их незаконному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обороту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50485906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преступлений и иных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правонарушений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26378008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терроризма и экстремизма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1493192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808" y="39195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16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4101" y="365128"/>
            <a:ext cx="9029700" cy="38488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565755"/>
              </p:ext>
            </p:extLst>
          </p:nvPr>
        </p:nvGraphicFramePr>
        <p:xfrm>
          <a:off x="1562101" y="1098460"/>
          <a:ext cx="8774131" cy="4632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18622">
                  <a:extLst>
                    <a:ext uri="{9D8B030D-6E8A-4147-A177-3AD203B41FA5}">
                      <a16:colId xmlns:a16="http://schemas.microsoft.com/office/drawing/2014/main" val="1868596719"/>
                    </a:ext>
                  </a:extLst>
                </a:gridCol>
                <a:gridCol w="1055509">
                  <a:extLst>
                    <a:ext uri="{9D8B030D-6E8A-4147-A177-3AD203B41FA5}">
                      <a16:colId xmlns:a16="http://schemas.microsoft.com/office/drawing/2014/main" val="3910566278"/>
                    </a:ext>
                  </a:extLst>
                </a:gridCol>
              </a:tblGrid>
              <a:tr h="399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88708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современной городской среды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31752,2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4367876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контейнерных площадок на территории Тоншаевского муниципального округа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12294,0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26396682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Использование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охрана земель сельскохозяйственного назначения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494,0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0694733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безопасности дорожного движения в Тоншаевском муниципальном округе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16609,0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78549579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Информационная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2974,6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9124777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Комплексное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систем коммунальной инфраструктуры Тоншаевского муниципального округа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45922241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поддержка граждан Тоншаевского муниципального округа Нижегородской области на 2021-2025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1011,2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0508596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здоровья населения Тоншаевского муниципального округа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Нижегородской области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3855937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Энергосбережение и повышение энергетической эффективности на территории Тоншаевского муниципального округа Нижегородской 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4434,7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4601667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035" y="149531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762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333" y="223244"/>
            <a:ext cx="9873465" cy="457177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в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Тоншаевском муниципальном округе, тыс. руб.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1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1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632947"/>
              </p:ext>
            </p:extLst>
          </p:nvPr>
        </p:nvGraphicFramePr>
        <p:xfrm>
          <a:off x="1181779" y="770323"/>
          <a:ext cx="10684873" cy="596795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374">
                  <a:extLst>
                    <a:ext uri="{9D8B030D-6E8A-4147-A177-3AD203B41FA5}">
                      <a16:colId xmlns:a16="http://schemas.microsoft.com/office/drawing/2014/main" val="3076284948"/>
                    </a:ext>
                  </a:extLst>
                </a:gridCol>
                <a:gridCol w="127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2022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755943,8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944714,1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889890,4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765265,2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784289,7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025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 на реализацию муниципальных программ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645465,5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791440,6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725245,4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91,64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602975,0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596301,1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586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образования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348288,3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363036,8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429075,2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429992,7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430363,9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586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культуры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84647,0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115786,5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98463,4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98463,4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98398,1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9148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агропромышленного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комплекса Тоншаевского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13045,4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17368,0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16433,9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16481,0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15724,4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4710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«Защита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территории от чрезвычайных ситуаций, обеспечение пожарной безопасности и безопасности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людей на воде»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13582,0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9148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«Управление муниципальным имуществом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926395254"/>
                  </a:ext>
                </a:extLst>
              </a:tr>
            </a:tbl>
          </a:graphicData>
        </a:graphic>
      </p:graphicFrame>
      <p:pic>
        <p:nvPicPr>
          <p:cNvPr id="4921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59" y="15690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0" name="Picture 14" descr="http://itd0.mycdn.me/image?id=849479957044&amp;t=20&amp;plc=WEB&amp;tkn=*carEuMQmX9uiCYKjTEJlb-dkg1M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3" y="4335910"/>
            <a:ext cx="1116806" cy="62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1" name="Picture 6" descr="https://dasq.ru/wp-content/uploads/2017/11/invest-to-education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3" y="2123730"/>
            <a:ext cx="1116806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2" name="Picture 2" descr="https://avatars.mds.yandex.net/get-zen_doc/163240/pub_5a7c43b2c5feaf12732b9313_5a7c4404799d9dbfb9cc19de/scale_60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33" y="3227126"/>
            <a:ext cx="136921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23" name="AutoShape 4" descr="https://static0.misionesonline.net/wp-content/uploads/2018/09/dhk-1q54fg96gh28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9224" name="Picture 8" descr="http://mpsc.ru/uploads/posts/2017-02/1486426313_opoveschenie_inf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8" y="5322769"/>
            <a:ext cx="1145381" cy="7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764" y="324271"/>
            <a:ext cx="7330787" cy="49924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используемых терминов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75" y="1147483"/>
            <a:ext cx="9224683" cy="400722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Финансовая грамотность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сочетание осведомленности, знаний, навыков, установок и поведения, связанных с финансами и необходимых для принятия разумных финансовых решений, а также достижения личного финансового благополучия	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программный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бюджет, сформированный на основе муниципальных программ.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система мероприятий и инструментов государственной политики, обеспечивающих в рамках реализации ключевых муниципальных функций достижение приоритетов и целей государственной политики в сфере социально экономического развития и безопасности.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на безвозмездной и безвозвратной основе.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целевые средства на обеспечение передаваемых полномочий. </a:t>
            </a:r>
          </a:p>
          <a:p>
            <a:endParaRPr lang="ru-RU" dirty="0"/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635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1308030" y="266399"/>
            <a:ext cx="9705867" cy="77818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 в Тоншаевском муниципальном округе,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737191"/>
              </p:ext>
            </p:extLst>
          </p:nvPr>
        </p:nvGraphicFramePr>
        <p:xfrm>
          <a:off x="1571945" y="1114226"/>
          <a:ext cx="10048129" cy="55485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89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705">
                  <a:extLst>
                    <a:ext uri="{9D8B030D-6E8A-4147-A177-3AD203B41FA5}">
                      <a16:colId xmlns:a16="http://schemas.microsoft.com/office/drawing/2014/main" val="1078488262"/>
                    </a:ext>
                  </a:extLst>
                </a:gridCol>
                <a:gridCol w="1356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2022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«Управление муниципальными финансами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12141,6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12389,9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10911,1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10911,1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10911,1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«Содействие занятости несовершеннолетних граждан и незанятого населения Тоншаевского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предпринимательства и туризма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108,76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1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 граждан  Тоншаевского муниципального округа Нижегородской области достойным жильем»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116357,1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242203,5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81300,8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физической культуры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спорта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молодежной политики в Тоншаевском муниципальном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702077800"/>
                  </a:ext>
                </a:extLst>
              </a:tr>
            </a:tbl>
          </a:graphicData>
        </a:graphic>
      </p:graphicFrame>
      <p:pic>
        <p:nvPicPr>
          <p:cNvPr id="5023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83" y="266399"/>
            <a:ext cx="756047" cy="8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7" name="Picture 18" descr="http://vustug-info.ru/kotlas-info/kotlas-info/sites/default/files/14182201695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70" y="2599649"/>
            <a:ext cx="1074160" cy="67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8" name="Picture 2" descr="http://www.shymkent13.ru/_nw/6/1672003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70" y="1795127"/>
            <a:ext cx="1038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9" name="Picture 4" descr="https://ds03.infourok.ru/uploads/ex/0bbd/0002b754-bda7f1b0/img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37" y="4154686"/>
            <a:ext cx="1038394" cy="82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0" name="Picture 6" descr="http://xn----ftbdby1aamd0evc.xn--p1ai/assets/components/phpthumbof/cache/802865-24375-19-bezrabotnyj.-17-10-2017-13-48-49.450f9307e7e58fb4d2232dad8e13831d304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35" y="3509016"/>
            <a:ext cx="995363" cy="50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1" name="Picture 8" descr="https://23kvartiri.ru/wp-content/uploads/2017/08/%D0%BA%D1%80%D0%B0%D1%81%D0%BD%D0%B4%D0%BE%D0%B0%D1%80-%D0%BA%D1%83%D0%BF%D0%B8%D1%82%D1%8C-%D0%BA%D0%B2%D0%B0%D1%80%D1%82%D0%B8%D1%80%D1%8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636" y="5190542"/>
            <a:ext cx="995363" cy="69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78949" y="6296704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pic>
        <p:nvPicPr>
          <p:cNvPr id="11" name="Picture 6" descr="https://banner2.kisspng.com/20180607/oqq/kisspng-crossfit-kettlebell-weight-training-exercise-clip-kickstart-5b19003003dbd0.9193967215283651040158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009" y="5978410"/>
            <a:ext cx="1009650" cy="68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1663624" y="173705"/>
            <a:ext cx="9572908" cy="58562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 в Тоншаевском муниципальном округе, тыс. руб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015747"/>
              </p:ext>
            </p:extLst>
          </p:nvPr>
        </p:nvGraphicFramePr>
        <p:xfrm>
          <a:off x="1047011" y="887506"/>
          <a:ext cx="10994303" cy="59093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3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1072288002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2022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насилия и жестокого обращения с детьми, безнадзорности и правонарушений  несовершеннолетних в Тоншаевском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«Комплексные меры противодействия злоупотребления наркотиками и их незаконному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преступлений и иных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правонарушений»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терроризма и экстремизма на территории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«Формирование современной городской среды на территории Тоншаевского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6967,9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31752,2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455,69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 Устройство контейнерных площадок на территории Тоншаевского муниципального округа Нижегородской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12294,0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730,57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«Повышение безопасности дорожного движения в  Тоншаевском муниципальном 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24730,5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16609,0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128929061"/>
                  </a:ext>
                </a:extLst>
              </a:tr>
            </a:tbl>
          </a:graphicData>
        </a:graphic>
      </p:graphicFrame>
      <p:pic>
        <p:nvPicPr>
          <p:cNvPr id="51253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416" y="17370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4" name="Picture 2" descr="http://sreda24.ru/media/k2/items/cache/a3b88a50508bfd784d06160824d0a0e3_X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15" y="1287586"/>
            <a:ext cx="956072" cy="6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6" name="Picture 8" descr="https://ds02.infourok.ru/uploads/ex/10dc/0005680b-dbeda6f6/img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69" y="2678727"/>
            <a:ext cx="1016794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7" name="Picture 10" descr="https://centrreabilitacii.ru/upload/medialibrary/830/83013d0e7d3c894bb0b45f0d64250ad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61" y="2031027"/>
            <a:ext cx="1009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8" name="Picture 12" descr="https://st2.depositphotos.com/2775931/7391/i/950/depositphotos_73914799-stock-photo-prison-and-convicted-topic-man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14" y="3600217"/>
            <a:ext cx="927497" cy="63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19772" y="6529361"/>
            <a:ext cx="3028507" cy="214351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pic>
        <p:nvPicPr>
          <p:cNvPr id="11" name="Picture 4" descr="http://dochkiisinochki.ru/wp-content/uploads/2015/05/kartinki-pro-pdd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16" y="5927891"/>
            <a:ext cx="926571" cy="51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nevadm.ru/media/cache/bd/15/62/93/b6/58/bd156293b6581dcb8b6639a7672901a8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55" y="4601414"/>
            <a:ext cx="99264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146" y="110482"/>
            <a:ext cx="9493322" cy="613506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в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2023-2025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Тоншаевском муниципальном округе, тыс. руб.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287710"/>
              </p:ext>
            </p:extLst>
          </p:nvPr>
        </p:nvGraphicFramePr>
        <p:xfrm>
          <a:off x="1465243" y="723989"/>
          <a:ext cx="10594484" cy="56654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34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664">
                  <a:extLst>
                    <a:ext uri="{9D8B030D-6E8A-4147-A177-3AD203B41FA5}">
                      <a16:colId xmlns:a16="http://schemas.microsoft.com/office/drawing/2014/main" val="744301787"/>
                    </a:ext>
                  </a:extLst>
                </a:gridCol>
                <a:gridCol w="1207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3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2022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Энергосбережение и повышение энергетической эффективности на территории Тоншаевского муниципального округа Нижегородской области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«Использование и охрана земель сельскохозяйственного назначения на территории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«Информационная среда Тоншаевского муниципального округа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2974,6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125,81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«Комплексное развитие систем коммунальной инфраструктуры Тоншаевского муниципального округа Нижегородской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5638,6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7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«Социальная поддержка граждан Тоншаевского муниципального округа Нижегородской области на 2021 -2025 годы»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745,8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7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"Укрепление здоровья населения Тоншаевского муниципального округа Нижегородской области"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94541392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110478,3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153273,5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164645,0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162290,2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187986,7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22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316" y="249524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8" name="Picture 2" descr="http://www.riakchr.ru/upload/iblock/3cc/3ccca2c33e62c804b58cc2e95a9e72b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69" y="1786375"/>
            <a:ext cx="1054894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0" name="Picture 6" descr="http://nevadm.ru/media/cache/bd/15/62/93/b6/58/bd156293b6581dcb8b6639a7672901a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21" y="3556725"/>
            <a:ext cx="114419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1" name="Picture 8" descr="http://adm-yeisk.ru/sites/default/files/3_9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92" y="5222049"/>
            <a:ext cx="1140619" cy="70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15400" y="6492875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206446" y="439271"/>
            <a:ext cx="10783496" cy="65583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Тоншаевского муниципального округа», утверждена постановлением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района № 165 от 12 ноября 2014 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4545" y="1920320"/>
            <a:ext cx="10058400" cy="539495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на территории Тоншаевского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600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19537"/>
              </p:ext>
            </p:extLst>
          </p:nvPr>
        </p:nvGraphicFramePr>
        <p:xfrm>
          <a:off x="5938462" y="2894057"/>
          <a:ext cx="5691883" cy="121825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14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689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9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363036,8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429075,2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429992,7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430363,9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1294545" y="1330264"/>
            <a:ext cx="10058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образования, спорта и молодежной политики 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8" name="Picture 2" descr="http://hram-tonshaevo.cerkov.ru/files/2017/05/dsmntOcYwH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6944" y="4713236"/>
            <a:ext cx="1683401" cy="14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68232631"/>
              </p:ext>
            </p:extLst>
          </p:nvPr>
        </p:nvGraphicFramePr>
        <p:xfrm>
          <a:off x="1448657" y="4356280"/>
          <a:ext cx="6431622" cy="216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94545" y="2750498"/>
            <a:ext cx="4366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дошкольного возраста;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Учащиеся общеобразовательных учреждений;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дополнительного образования 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Работники образовательных учреждений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598" y="187598"/>
            <a:ext cx="10027578" cy="47430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Тоншаевского муниципального округа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тыс. рублей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550146"/>
              </p:ext>
            </p:extLst>
          </p:nvPr>
        </p:nvGraphicFramePr>
        <p:xfrm>
          <a:off x="1426598" y="809065"/>
          <a:ext cx="9904288" cy="3398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82521">
                  <a:extLst>
                    <a:ext uri="{9D8B030D-6E8A-4147-A177-3AD203B41FA5}">
                      <a16:colId xmlns:a16="http://schemas.microsoft.com/office/drawing/2014/main" val="3463816994"/>
                    </a:ext>
                  </a:extLst>
                </a:gridCol>
                <a:gridCol w="1273196">
                  <a:extLst>
                    <a:ext uri="{9D8B030D-6E8A-4147-A177-3AD203B41FA5}">
                      <a16:colId xmlns:a16="http://schemas.microsoft.com/office/drawing/2014/main" val="27029758"/>
                    </a:ext>
                  </a:extLst>
                </a:gridCol>
                <a:gridCol w="1208054">
                  <a:extLst>
                    <a:ext uri="{9D8B030D-6E8A-4147-A177-3AD203B41FA5}">
                      <a16:colId xmlns:a16="http://schemas.microsoft.com/office/drawing/2014/main" val="3937385006"/>
                    </a:ext>
                  </a:extLst>
                </a:gridCol>
                <a:gridCol w="1298173">
                  <a:extLst>
                    <a:ext uri="{9D8B030D-6E8A-4147-A177-3AD203B41FA5}">
                      <a16:colId xmlns:a16="http://schemas.microsoft.com/office/drawing/2014/main" val="3463383065"/>
                    </a:ext>
                  </a:extLst>
                </a:gridCol>
                <a:gridCol w="1033100">
                  <a:extLst>
                    <a:ext uri="{9D8B030D-6E8A-4147-A177-3AD203B41FA5}">
                      <a16:colId xmlns:a16="http://schemas.microsoft.com/office/drawing/2014/main" val="2814651109"/>
                    </a:ext>
                  </a:extLst>
                </a:gridCol>
                <a:gridCol w="1193122">
                  <a:extLst>
                    <a:ext uri="{9D8B030D-6E8A-4147-A177-3AD203B41FA5}">
                      <a16:colId xmlns:a16="http://schemas.microsoft.com/office/drawing/2014/main" val="2354653253"/>
                    </a:ext>
                  </a:extLst>
                </a:gridCol>
                <a:gridCol w="1216122">
                  <a:extLst>
                    <a:ext uri="{9D8B030D-6E8A-4147-A177-3AD203B41FA5}">
                      <a16:colId xmlns:a16="http://schemas.microsoft.com/office/drawing/2014/main" val="3841445044"/>
                    </a:ext>
                  </a:extLst>
                </a:gridCol>
              </a:tblGrid>
              <a:tr h="45728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2022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35488"/>
                  </a:ext>
                </a:extLst>
              </a:tr>
              <a:tr h="2602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304721,5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318847,5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379121,9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118,90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380039,4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380410,6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0271771"/>
                  </a:ext>
                </a:extLst>
              </a:tr>
              <a:tr h="6542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и воспитания детей и молодежи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18621,3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18327,4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21358,2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116,54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21358,2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21358,2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9832142"/>
                  </a:ext>
                </a:extLst>
              </a:tr>
              <a:tr h="8512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оценки качества образования и информационной прозрачности системы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118,57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8858504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Ресурсное обеспечение сферы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23869,6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24700,4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27231,8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27231,8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27231,8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4477847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Социально-правовая защита детей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1423560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15656356"/>
              </p:ext>
            </p:extLst>
          </p:nvPr>
        </p:nvGraphicFramePr>
        <p:xfrm>
          <a:off x="1541123" y="5080511"/>
          <a:ext cx="7450477" cy="164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88373" y="44341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в расчете на одного жителя Тоншаевского муниципального округа,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428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8684392"/>
              </p:ext>
            </p:extLst>
          </p:nvPr>
        </p:nvGraphicFramePr>
        <p:xfrm>
          <a:off x="1360558" y="1136365"/>
          <a:ext cx="10156772" cy="51337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86566">
                  <a:extLst>
                    <a:ext uri="{9D8B030D-6E8A-4147-A177-3AD203B41FA5}">
                      <a16:colId xmlns:a16="http://schemas.microsoft.com/office/drawing/2014/main" val="2047217800"/>
                    </a:ext>
                  </a:extLst>
                </a:gridCol>
                <a:gridCol w="981260">
                  <a:extLst>
                    <a:ext uri="{9D8B030D-6E8A-4147-A177-3AD203B41FA5}">
                      <a16:colId xmlns:a16="http://schemas.microsoft.com/office/drawing/2014/main" val="2486244406"/>
                    </a:ext>
                  </a:extLst>
                </a:gridCol>
                <a:gridCol w="981260">
                  <a:extLst>
                    <a:ext uri="{9D8B030D-6E8A-4147-A177-3AD203B41FA5}">
                      <a16:colId xmlns:a16="http://schemas.microsoft.com/office/drawing/2014/main" val="690535009"/>
                    </a:ext>
                  </a:extLst>
                </a:gridCol>
                <a:gridCol w="1013432">
                  <a:extLst>
                    <a:ext uri="{9D8B030D-6E8A-4147-A177-3AD203B41FA5}">
                      <a16:colId xmlns:a16="http://schemas.microsoft.com/office/drawing/2014/main" val="3840871910"/>
                    </a:ext>
                  </a:extLst>
                </a:gridCol>
                <a:gridCol w="892786">
                  <a:extLst>
                    <a:ext uri="{9D8B030D-6E8A-4147-A177-3AD203B41FA5}">
                      <a16:colId xmlns:a16="http://schemas.microsoft.com/office/drawing/2014/main" val="2342812034"/>
                    </a:ext>
                  </a:extLst>
                </a:gridCol>
                <a:gridCol w="941045">
                  <a:extLst>
                    <a:ext uri="{9D8B030D-6E8A-4147-A177-3AD203B41FA5}">
                      <a16:colId xmlns:a16="http://schemas.microsoft.com/office/drawing/2014/main" val="1128584411"/>
                    </a:ext>
                  </a:extLst>
                </a:gridCol>
                <a:gridCol w="960423">
                  <a:extLst>
                    <a:ext uri="{9D8B030D-6E8A-4147-A177-3AD203B41FA5}">
                      <a16:colId xmlns:a16="http://schemas.microsoft.com/office/drawing/2014/main" val="2006163113"/>
                    </a:ext>
                  </a:extLst>
                </a:gridCol>
              </a:tblGrid>
              <a:tr h="59734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0806"/>
                  </a:ext>
                </a:extLst>
              </a:tr>
              <a:tr h="859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0268626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 охваченных дополнительным образованием</a:t>
                      </a:r>
                      <a:endParaRPr lang="ru-RU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32977475"/>
                  </a:ext>
                </a:extLst>
              </a:tr>
              <a:tr h="1121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сирот и детей, оставшихся без попечения родителей, воспитывающихся в семьях граждан, в общей численности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детей-сирот и детей, оставшихся без попечения родителей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25940617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Доступность дошкольного образования для детей  от 1 до 3 лет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70214444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отдохнувших в организациях отдыха и оздоровления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708954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учеников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муниципальных ООО, приходящихся на одного учителя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5901605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220" y="377802"/>
            <a:ext cx="9935110" cy="44888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5154" y="6437777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148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1530850" y="493159"/>
            <a:ext cx="10109770" cy="114648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культуры Тоншаевского муниципального округа Нижегородской области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утверждена постановлением администрации Тоншаевского муниципального района №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493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декабря 2017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88438" y="1554184"/>
            <a:ext cx="8287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Отдел культуры, туризма и народно-художественных промыслов 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8439" y="2130651"/>
            <a:ext cx="8457162" cy="9485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возможностей для повышения роли культуры в воспитании и 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Тоншаевского муниципального округа Нижегородской области в ее лучших традициях и достижениях; сохранение культурного наследия округа и единого культурно-информационного пространства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25618"/>
              </p:ext>
            </p:extLst>
          </p:nvPr>
        </p:nvGraphicFramePr>
        <p:xfrm>
          <a:off x="6298056" y="3864636"/>
          <a:ext cx="5804900" cy="886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49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2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0540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115786,5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98463,4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98463,4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98398,1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532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8438" y="3133186"/>
            <a:ext cx="91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Нижегородской области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96996988"/>
              </p:ext>
            </p:extLst>
          </p:nvPr>
        </p:nvGraphicFramePr>
        <p:xfrm>
          <a:off x="646762" y="5085708"/>
          <a:ext cx="7541741" cy="158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6762" y="4308036"/>
            <a:ext cx="5075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расчете на одного жителя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рублей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  <p:pic>
        <p:nvPicPr>
          <p:cNvPr id="13" name="Picture 7" descr="C:\Экология\Конкурс 2021\лучшее м.о. 2022 по благоустройству и\2022год\фотоматерииалы\Новая папка\20220722_15102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684"/>
          <a:stretch/>
        </p:blipFill>
        <p:spPr bwMode="auto">
          <a:xfrm>
            <a:off x="9364134" y="1913467"/>
            <a:ext cx="2556359" cy="14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1935" y="5014519"/>
            <a:ext cx="2858558" cy="156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480" y="342202"/>
            <a:ext cx="9863190" cy="48677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культуры Тоншаевского муниципального округа Нижегородской области»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8831"/>
              </p:ext>
            </p:extLst>
          </p:nvPr>
        </p:nvGraphicFramePr>
        <p:xfrm>
          <a:off x="1618180" y="1233883"/>
          <a:ext cx="9585790" cy="49575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55609">
                  <a:extLst>
                    <a:ext uri="{9D8B030D-6E8A-4147-A177-3AD203B41FA5}">
                      <a16:colId xmlns:a16="http://schemas.microsoft.com/office/drawing/2014/main" val="1621910592"/>
                    </a:ext>
                  </a:extLst>
                </a:gridCol>
                <a:gridCol w="982196">
                  <a:extLst>
                    <a:ext uri="{9D8B030D-6E8A-4147-A177-3AD203B41FA5}">
                      <a16:colId xmlns:a16="http://schemas.microsoft.com/office/drawing/2014/main" val="845637442"/>
                    </a:ext>
                  </a:extLst>
                </a:gridCol>
                <a:gridCol w="952878">
                  <a:extLst>
                    <a:ext uri="{9D8B030D-6E8A-4147-A177-3AD203B41FA5}">
                      <a16:colId xmlns:a16="http://schemas.microsoft.com/office/drawing/2014/main" val="743573381"/>
                    </a:ext>
                  </a:extLst>
                </a:gridCol>
                <a:gridCol w="1378007">
                  <a:extLst>
                    <a:ext uri="{9D8B030D-6E8A-4147-A177-3AD203B41FA5}">
                      <a16:colId xmlns:a16="http://schemas.microsoft.com/office/drawing/2014/main" val="1951952941"/>
                    </a:ext>
                  </a:extLst>
                </a:gridCol>
                <a:gridCol w="1026177">
                  <a:extLst>
                    <a:ext uri="{9D8B030D-6E8A-4147-A177-3AD203B41FA5}">
                      <a16:colId xmlns:a16="http://schemas.microsoft.com/office/drawing/2014/main" val="1601777077"/>
                    </a:ext>
                  </a:extLst>
                </a:gridCol>
                <a:gridCol w="1188888">
                  <a:extLst>
                    <a:ext uri="{9D8B030D-6E8A-4147-A177-3AD203B41FA5}">
                      <a16:colId xmlns:a16="http://schemas.microsoft.com/office/drawing/2014/main" val="785444600"/>
                    </a:ext>
                  </a:extLst>
                </a:gridCol>
                <a:gridCol w="1302035">
                  <a:extLst>
                    <a:ext uri="{9D8B030D-6E8A-4147-A177-3AD203B41FA5}">
                      <a16:colId xmlns:a16="http://schemas.microsoft.com/office/drawing/2014/main" val="3417371726"/>
                    </a:ext>
                  </a:extLst>
                </a:gridCol>
              </a:tblGrid>
              <a:tr h="66649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2022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2025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5896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библиотечного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18092,9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20246,3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24931,0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24931,0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24865,8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19872832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музейной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2851,1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124,87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24377012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культурно-досуговой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33939,8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32951,5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39981,1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121,33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39981,0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39981,0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39443689"/>
                  </a:ext>
                </a:extLst>
              </a:tr>
              <a:tr h="9586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 в сфере искусства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37922,9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5792,8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35266441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въездного туризма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138,62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99927086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24380,4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23505,2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23505,2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23505,2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24458105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405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036" y="395989"/>
            <a:ext cx="8328314" cy="723683"/>
          </a:xfrm>
        </p:spPr>
        <p:txBody>
          <a:bodyPr/>
          <a:lstStyle/>
          <a:p>
            <a:pPr algn="ctr"/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показатели непосредственных результатов муниципальной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261324"/>
              </p:ext>
            </p:extLst>
          </p:nvPr>
        </p:nvGraphicFramePr>
        <p:xfrm>
          <a:off x="924674" y="1304818"/>
          <a:ext cx="10777592" cy="50315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15541">
                  <a:extLst>
                    <a:ext uri="{9D8B030D-6E8A-4147-A177-3AD203B41FA5}">
                      <a16:colId xmlns:a16="http://schemas.microsoft.com/office/drawing/2014/main" val="3312277888"/>
                    </a:ext>
                  </a:extLst>
                </a:gridCol>
                <a:gridCol w="1568029">
                  <a:extLst>
                    <a:ext uri="{9D8B030D-6E8A-4147-A177-3AD203B41FA5}">
                      <a16:colId xmlns:a16="http://schemas.microsoft.com/office/drawing/2014/main" val="4057090959"/>
                    </a:ext>
                  </a:extLst>
                </a:gridCol>
                <a:gridCol w="1087168">
                  <a:extLst>
                    <a:ext uri="{9D8B030D-6E8A-4147-A177-3AD203B41FA5}">
                      <a16:colId xmlns:a16="http://schemas.microsoft.com/office/drawing/2014/main" val="318333861"/>
                    </a:ext>
                  </a:extLst>
                </a:gridCol>
                <a:gridCol w="1233516">
                  <a:extLst>
                    <a:ext uri="{9D8B030D-6E8A-4147-A177-3AD203B41FA5}">
                      <a16:colId xmlns:a16="http://schemas.microsoft.com/office/drawing/2014/main" val="1776463158"/>
                    </a:ext>
                  </a:extLst>
                </a:gridCol>
                <a:gridCol w="1024448">
                  <a:extLst>
                    <a:ext uri="{9D8B030D-6E8A-4147-A177-3AD203B41FA5}">
                      <a16:colId xmlns:a16="http://schemas.microsoft.com/office/drawing/2014/main" val="2444121901"/>
                    </a:ext>
                  </a:extLst>
                </a:gridCol>
                <a:gridCol w="1062640">
                  <a:extLst>
                    <a:ext uri="{9D8B030D-6E8A-4147-A177-3AD203B41FA5}">
                      <a16:colId xmlns:a16="http://schemas.microsoft.com/office/drawing/2014/main" val="2516696291"/>
                    </a:ext>
                  </a:extLst>
                </a:gridCol>
                <a:gridCol w="986250">
                  <a:extLst>
                    <a:ext uri="{9D8B030D-6E8A-4147-A177-3AD203B41FA5}">
                      <a16:colId xmlns:a16="http://schemas.microsoft.com/office/drawing/2014/main" val="1434332908"/>
                    </a:ext>
                  </a:extLst>
                </a:gridCol>
              </a:tblGrid>
              <a:tr h="54737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17690"/>
                  </a:ext>
                </a:extLst>
              </a:tr>
              <a:tr h="12672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Тоншаевского муниципального округа Нижегородской области качеством предоставления муниципальных услуг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93102585"/>
                  </a:ext>
                </a:extLst>
              </a:tr>
              <a:tr h="61631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участников клубных формирований (к уровню 2017 года)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к количеству детей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874017394"/>
                  </a:ext>
                </a:extLst>
              </a:tr>
              <a:tr h="5473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библиотечным обслуживанием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3491704"/>
                  </a:ext>
                </a:extLst>
              </a:tr>
              <a:tr h="61631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посещаемости музея Тоншаевского муниципального округа,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посещений на 1 жителя в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33070312"/>
                  </a:ext>
                </a:extLst>
              </a:tr>
              <a:tr h="8410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ставших лауреатами областных, российских, международных конкурсов и фестивалей</a:t>
                      </a:r>
                    </a:p>
                  </a:txBody>
                  <a:tcPr marL="20003" marR="20003" marT="32861" marB="32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3231777"/>
                  </a:ext>
                </a:extLst>
              </a:tr>
              <a:tr h="57817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посещений платных мероприятий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33999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34042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34067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34101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34135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208317562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068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1602863" y="202977"/>
            <a:ext cx="9513775" cy="1295486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агропромышленного комплекса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округа» утверждена постановлением администрации Тоншаевского муниципального района №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июля 2014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224839" y="1386993"/>
            <a:ext cx="79964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сельского хозяйства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1224839" y="2012511"/>
            <a:ext cx="9443162" cy="477053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823226"/>
              </p:ext>
            </p:extLst>
          </p:nvPr>
        </p:nvGraphicFramePr>
        <p:xfrm>
          <a:off x="5476128" y="3223514"/>
          <a:ext cx="6298056" cy="868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5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0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17368,0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16433,9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16481,0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15724,4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642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4" name="Picture 2" descr="http://spkopanskoe.ru/informatsiya-dlya-mfkh-lpkh/14830098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5898" y="3189495"/>
            <a:ext cx="2915136" cy="112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9060" y="3933252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25099" y="4466216"/>
            <a:ext cx="7888634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меняются расходы в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расчете на одного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жителя, рублей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24096310"/>
              </p:ext>
            </p:extLst>
          </p:nvPr>
        </p:nvGraphicFramePr>
        <p:xfrm>
          <a:off x="3028431" y="4870225"/>
          <a:ext cx="5481970" cy="186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24933" y="2481579"/>
            <a:ext cx="91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Сельскохозяйственные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крестьянско-фермерские и личные подсобные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354" y="220265"/>
            <a:ext cx="889286" cy="103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366878" y="419279"/>
            <a:ext cx="6537722" cy="452438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20483" name="Прямоугольник 12"/>
          <p:cNvSpPr>
            <a:spLocks noChangeArrowheads="1"/>
          </p:cNvSpPr>
          <p:nvPr/>
        </p:nvSpPr>
        <p:spPr bwMode="auto">
          <a:xfrm>
            <a:off x="1954307" y="1096122"/>
            <a:ext cx="8489227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«Бюджет для граждан» познакомит Вас с положениями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финансового документа Тоншаевского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проектом решения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Совета депутатов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Тоншаевского муниципального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бюджете Тоншаевского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годов.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В документе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спорта, социальной политики и в других сферах.</a:t>
            </a:r>
          </a:p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затрагивает интересы каждого жителя Тоншаевского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4788" indent="-204788" algn="just">
              <a:spcBef>
                <a:spcPts val="431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484" name="Picture 16" descr="https://s.vtambove.ru/localStorage/news/9b/a7/98/96/9ba79896_resizedScaled_1020to67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627" y="5156668"/>
            <a:ext cx="2187178" cy="114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39" y="378060"/>
            <a:ext cx="8103870" cy="48677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агропромышленного комплекса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706071"/>
              </p:ext>
            </p:extLst>
          </p:nvPr>
        </p:nvGraphicFramePr>
        <p:xfrm>
          <a:off x="1685582" y="1286804"/>
          <a:ext cx="8918852" cy="45851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26675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1221425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1303768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  <a:gridCol w="1070463">
                  <a:extLst>
                    <a:ext uri="{9D8B030D-6E8A-4147-A177-3AD203B41FA5}">
                      <a16:colId xmlns:a16="http://schemas.microsoft.com/office/drawing/2014/main" val="2143289463"/>
                    </a:ext>
                  </a:extLst>
                </a:gridCol>
                <a:gridCol w="1015566">
                  <a:extLst>
                    <a:ext uri="{9D8B030D-6E8A-4147-A177-3AD203B41FA5}">
                      <a16:colId xmlns:a16="http://schemas.microsoft.com/office/drawing/2014/main" val="4105376829"/>
                    </a:ext>
                  </a:extLst>
                </a:gridCol>
                <a:gridCol w="1207701">
                  <a:extLst>
                    <a:ext uri="{9D8B030D-6E8A-4147-A177-3AD203B41FA5}">
                      <a16:colId xmlns:a16="http://schemas.microsoft.com/office/drawing/2014/main" val="3847319769"/>
                    </a:ext>
                  </a:extLst>
                </a:gridCol>
                <a:gridCol w="973254">
                  <a:extLst>
                    <a:ext uri="{9D8B030D-6E8A-4147-A177-3AD203B41FA5}">
                      <a16:colId xmlns:a16="http://schemas.microsoft.com/office/drawing/2014/main" val="1177626010"/>
                    </a:ext>
                  </a:extLst>
                </a:gridCol>
              </a:tblGrid>
              <a:tr h="9947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2022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2025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12978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хозяйства, пищевой и перерабатывающей промышленности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4897,8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12032,5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9745,2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80,99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11565,0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10808,4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12978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4224,6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116,37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9947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4789,4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1772,7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159,57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717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441" y="288413"/>
            <a:ext cx="9392680" cy="7287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066540"/>
              </p:ext>
            </p:extLst>
          </p:nvPr>
        </p:nvGraphicFramePr>
        <p:xfrm>
          <a:off x="1224839" y="1146747"/>
          <a:ext cx="10489914" cy="55747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308278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335708">
                  <a:extLst>
                    <a:ext uri="{9D8B030D-6E8A-4147-A177-3AD203B41FA5}">
                      <a16:colId xmlns:a16="http://schemas.microsoft.com/office/drawing/2014/main" val="865266725"/>
                    </a:ext>
                  </a:extLst>
                </a:gridCol>
                <a:gridCol w="1220561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209047">
                  <a:extLst>
                    <a:ext uri="{9D8B030D-6E8A-4147-A177-3AD203B41FA5}">
                      <a16:colId xmlns:a16="http://schemas.microsoft.com/office/drawing/2014/main" val="2625754569"/>
                    </a:ext>
                  </a:extLst>
                </a:gridCol>
                <a:gridCol w="1324193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  <a:gridCol w="1036324">
                  <a:extLst>
                    <a:ext uri="{9D8B030D-6E8A-4147-A177-3AD203B41FA5}">
                      <a16:colId xmlns:a16="http://schemas.microsoft.com/office/drawing/2014/main" val="241470441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440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58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 (по сельскохозяйственным организациям) 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13543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13793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58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 в действующих ценах в хозяйствах всех категорий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136657,5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143490,4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150664,9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154198,2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157282,2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Валовой сбор зерновых и зернобобовых культур в хозяйствах всех категорий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3712,0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0119424"/>
                  </a:ext>
                </a:extLst>
              </a:tr>
              <a:tr h="733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 в сельскохозяйственных организациях, крестьянских (фермерских) хозяйствах, включая индивидуальных предпринимателей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5537516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36419" y="6378658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246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45" y="453383"/>
            <a:ext cx="10458998" cy="116077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«Обеспечение граждан Тоншаевского муниципального округа Нижегородской области достойным и комфортным жильем» утверждена постановлением администрации Тоншаевского муниципального района №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185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19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ноября 2014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5130" y="1614154"/>
            <a:ext cx="9832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архитектуры и строительства,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отдел экономики, прогнозирования, охраны труда, развития потребительского рынка и услуг.</a:t>
            </a:r>
          </a:p>
          <a:p>
            <a:pPr algn="just"/>
            <a:endParaRPr lang="ru-RU" altLang="ru-RU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5130" y="2125619"/>
            <a:ext cx="10120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доступным и комфортным жильем граждан, проживающих на территории Тоншаевского муниципального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804378"/>
              </p:ext>
            </p:extLst>
          </p:nvPr>
        </p:nvGraphicFramePr>
        <p:xfrm>
          <a:off x="5393933" y="2895261"/>
          <a:ext cx="6400798" cy="10871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07575">
                  <a:extLst>
                    <a:ext uri="{9D8B030D-6E8A-4147-A177-3AD203B41FA5}">
                      <a16:colId xmlns:a16="http://schemas.microsoft.com/office/drawing/2014/main" val="816516941"/>
                    </a:ext>
                  </a:extLst>
                </a:gridCol>
                <a:gridCol w="955460">
                  <a:extLst>
                    <a:ext uri="{9D8B030D-6E8A-4147-A177-3AD203B41FA5}">
                      <a16:colId xmlns:a16="http://schemas.microsoft.com/office/drawing/2014/main" val="1988676797"/>
                    </a:ext>
                  </a:extLst>
                </a:gridCol>
                <a:gridCol w="913464">
                  <a:extLst>
                    <a:ext uri="{9D8B030D-6E8A-4147-A177-3AD203B41FA5}">
                      <a16:colId xmlns:a16="http://schemas.microsoft.com/office/drawing/2014/main" val="124034589"/>
                    </a:ext>
                  </a:extLst>
                </a:gridCol>
                <a:gridCol w="986959">
                  <a:extLst>
                    <a:ext uri="{9D8B030D-6E8A-4147-A177-3AD203B41FA5}">
                      <a16:colId xmlns:a16="http://schemas.microsoft.com/office/drawing/2014/main" val="2235909094"/>
                    </a:ext>
                  </a:extLst>
                </a:gridCol>
                <a:gridCol w="837340">
                  <a:extLst>
                    <a:ext uri="{9D8B030D-6E8A-4147-A177-3AD203B41FA5}">
                      <a16:colId xmlns:a16="http://schemas.microsoft.com/office/drawing/2014/main" val="3242273017"/>
                    </a:ext>
                  </a:extLst>
                </a:gridCol>
              </a:tblGrid>
              <a:tr h="530925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581142"/>
                  </a:ext>
                </a:extLst>
              </a:tr>
              <a:tr h="4451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242203,5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81300,8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559,6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552,7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535188042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98" y="25939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35130" y="2774925"/>
            <a:ext cx="3958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семьи нуждающиеся в улучшении жилищных условий;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раждане проживающие в жилищном фонде, признанном аварийным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0755" y="4253824"/>
            <a:ext cx="7888634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меняются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расчете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одного жителя, рублей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86252610"/>
              </p:ext>
            </p:extLst>
          </p:nvPr>
        </p:nvGraphicFramePr>
        <p:xfrm>
          <a:off x="1760755" y="4865195"/>
          <a:ext cx="7721521" cy="181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172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299" y="168169"/>
            <a:ext cx="10541191" cy="66430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«Обеспечение граждан Тоншаевского муниципального округа Нижегородской области достойным и комфортным жильем»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580117"/>
              </p:ext>
            </p:extLst>
          </p:nvPr>
        </p:nvGraphicFramePr>
        <p:xfrm>
          <a:off x="666749" y="843183"/>
          <a:ext cx="11179448" cy="27813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00501">
                  <a:extLst>
                    <a:ext uri="{9D8B030D-6E8A-4147-A177-3AD203B41FA5}">
                      <a16:colId xmlns:a16="http://schemas.microsoft.com/office/drawing/2014/main" val="2346494867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4121971306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397424766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1297535806"/>
                    </a:ext>
                  </a:extLst>
                </a:gridCol>
                <a:gridCol w="1279310">
                  <a:extLst>
                    <a:ext uri="{9D8B030D-6E8A-4147-A177-3AD203B41FA5}">
                      <a16:colId xmlns:a16="http://schemas.microsoft.com/office/drawing/2014/main" val="2833254974"/>
                    </a:ext>
                  </a:extLst>
                </a:gridCol>
                <a:gridCol w="1120990">
                  <a:extLst>
                    <a:ext uri="{9D8B030D-6E8A-4147-A177-3AD203B41FA5}">
                      <a16:colId xmlns:a16="http://schemas.microsoft.com/office/drawing/2014/main" val="3029061963"/>
                    </a:ext>
                  </a:extLst>
                </a:gridCol>
                <a:gridCol w="1235347">
                  <a:extLst>
                    <a:ext uri="{9D8B030D-6E8A-4147-A177-3AD203B41FA5}">
                      <a16:colId xmlns:a16="http://schemas.microsoft.com/office/drawing/2014/main" val="1684690997"/>
                    </a:ext>
                  </a:extLst>
                </a:gridCol>
              </a:tblGrid>
              <a:tr h="47898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2022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64137"/>
                  </a:ext>
                </a:extLst>
              </a:tr>
              <a:tr h="26901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семей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107,73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48221864"/>
                  </a:ext>
                </a:extLst>
              </a:tr>
              <a:tr h="68894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Переселение граждан Тоншаевского муниципального округа из аварийного жилищного фонда 2 этап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68410,5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83150138"/>
                  </a:ext>
                </a:extLst>
              </a:tr>
              <a:tr h="72653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Переселение граждан Тоншаевского муниципального округа из аварийного жилищного фонда 4 этап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47040,4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241684,7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58541,9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78383309"/>
                  </a:ext>
                </a:extLst>
              </a:tr>
              <a:tr h="26901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Ипотечное жилищное кредитование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01305357"/>
                  </a:ext>
                </a:extLst>
              </a:tr>
            </a:tbl>
          </a:graphicData>
        </a:graphic>
      </p:graphicFrame>
      <p:pic>
        <p:nvPicPr>
          <p:cNvPr id="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17" y="13441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572135" y="3889759"/>
            <a:ext cx="10274063" cy="36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2E75B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784951"/>
              </p:ext>
            </p:extLst>
          </p:nvPr>
        </p:nvGraphicFramePr>
        <p:xfrm>
          <a:off x="795868" y="4517114"/>
          <a:ext cx="11050329" cy="18760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06175">
                  <a:extLst>
                    <a:ext uri="{9D8B030D-6E8A-4147-A177-3AD203B41FA5}">
                      <a16:colId xmlns:a16="http://schemas.microsoft.com/office/drawing/2014/main" val="1441886682"/>
                    </a:ext>
                  </a:extLst>
                </a:gridCol>
                <a:gridCol w="1481686">
                  <a:extLst>
                    <a:ext uri="{9D8B030D-6E8A-4147-A177-3AD203B41FA5}">
                      <a16:colId xmlns:a16="http://schemas.microsoft.com/office/drawing/2014/main" val="1068019571"/>
                    </a:ext>
                  </a:extLst>
                </a:gridCol>
                <a:gridCol w="1323337">
                  <a:extLst>
                    <a:ext uri="{9D8B030D-6E8A-4147-A177-3AD203B41FA5}">
                      <a16:colId xmlns:a16="http://schemas.microsoft.com/office/drawing/2014/main" val="3241370271"/>
                    </a:ext>
                  </a:extLst>
                </a:gridCol>
                <a:gridCol w="1312028">
                  <a:extLst>
                    <a:ext uri="{9D8B030D-6E8A-4147-A177-3AD203B41FA5}">
                      <a16:colId xmlns:a16="http://schemas.microsoft.com/office/drawing/2014/main" val="1146687464"/>
                    </a:ext>
                  </a:extLst>
                </a:gridCol>
                <a:gridCol w="1244163">
                  <a:extLst>
                    <a:ext uri="{9D8B030D-6E8A-4147-A177-3AD203B41FA5}">
                      <a16:colId xmlns:a16="http://schemas.microsoft.com/office/drawing/2014/main" val="908864289"/>
                    </a:ext>
                  </a:extLst>
                </a:gridCol>
                <a:gridCol w="1108436">
                  <a:extLst>
                    <a:ext uri="{9D8B030D-6E8A-4147-A177-3AD203B41FA5}">
                      <a16:colId xmlns:a16="http://schemas.microsoft.com/office/drawing/2014/main" val="396472913"/>
                    </a:ext>
                  </a:extLst>
                </a:gridCol>
                <a:gridCol w="1074504">
                  <a:extLst>
                    <a:ext uri="{9D8B030D-6E8A-4147-A177-3AD203B41FA5}">
                      <a16:colId xmlns:a16="http://schemas.microsoft.com/office/drawing/2014/main" val="678284225"/>
                    </a:ext>
                  </a:extLst>
                </a:gridCol>
              </a:tblGrid>
              <a:tr h="62535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612279"/>
                  </a:ext>
                </a:extLst>
              </a:tr>
              <a:tr h="6253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жителей, планируемых к переселению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69160840"/>
                  </a:ext>
                </a:extLst>
              </a:tr>
              <a:tr h="62535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Расселяемая площадь жилых помещений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7266155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803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304872" y="5360175"/>
            <a:ext cx="2506894" cy="795879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29047" y="1721305"/>
            <a:ext cx="4056610" cy="1875246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204" y="390036"/>
            <a:ext cx="9883740" cy="537582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формируются и используются средства дорожного фонда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9046" y="1756244"/>
            <a:ext cx="40566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нефтепродукты являются одним из источников формирования муниципального дорожного фонда городского округа и включает в себя: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моторные масла;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дизельное топливо;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автомобильный бензин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292609"/>
            <a:ext cx="366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ДОРОЖНОГО ФОНДА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8132" y="4128440"/>
            <a:ext cx="447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ДОРОЖНОГО ФОНДА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1218" y="5421731"/>
            <a:ext cx="27473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Ремонт и содержание автомобильных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дорог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4357" y="5360175"/>
            <a:ext cx="2540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20,7 млн.рублей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10,4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10,4 млн.рублей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4357" y="2484423"/>
            <a:ext cx="2540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16,3 млн.рублей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16,6 млн.рублей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18,3 млн.рублей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98" y="34368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53" y="4006772"/>
            <a:ext cx="3365035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0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013734" y="194406"/>
            <a:ext cx="8856324" cy="777716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Национальные проекты в бюджете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246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934" y="50304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673713" y="1058418"/>
            <a:ext cx="5001768" cy="130463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проект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«Жилье и городская среда»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04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56,1 млн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marL="1204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1,2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  <a:p>
            <a:pPr marL="1204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pic>
        <p:nvPicPr>
          <p:cNvPr id="93186" name="Picture 2" descr="http://manturovo.org/i/u/02c71c7ee44a7a1bba83584b1393901f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25" y="1058418"/>
            <a:ext cx="2788920" cy="1051559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3188" name="AutoShape 4" descr="https://sun9-8.userapi.com/98-est72bkC3zPjsW-DdasXXBM1LOi5HkKjLzw/439gvSErVFE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90" name="AutoShape 6" descr="https://sun9-8.userapi.com/98-est72bkC3zPjsW-DdasXXBM1LOi5HkKjLzw/439gvSErVFE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velizh.admin-smolensk.ru/files/930/c1f40f2fc0051907e417d36ab482a038_xl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388484"/>
              </p:ext>
            </p:extLst>
          </p:nvPr>
        </p:nvGraphicFramePr>
        <p:xfrm>
          <a:off x="998933" y="2527444"/>
          <a:ext cx="10621138" cy="379707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26854">
                  <a:extLst>
                    <a:ext uri="{9D8B030D-6E8A-4147-A177-3AD203B41FA5}">
                      <a16:colId xmlns:a16="http://schemas.microsoft.com/office/drawing/2014/main" val="1160729502"/>
                    </a:ext>
                  </a:extLst>
                </a:gridCol>
                <a:gridCol w="952388">
                  <a:extLst>
                    <a:ext uri="{9D8B030D-6E8A-4147-A177-3AD203B41FA5}">
                      <a16:colId xmlns:a16="http://schemas.microsoft.com/office/drawing/2014/main" val="289503051"/>
                    </a:ext>
                  </a:extLst>
                </a:gridCol>
                <a:gridCol w="2671281">
                  <a:extLst>
                    <a:ext uri="{9D8B030D-6E8A-4147-A177-3AD203B41FA5}">
                      <a16:colId xmlns:a16="http://schemas.microsoft.com/office/drawing/2014/main" val="1061104133"/>
                    </a:ext>
                  </a:extLst>
                </a:gridCol>
                <a:gridCol w="1376737">
                  <a:extLst>
                    <a:ext uri="{9D8B030D-6E8A-4147-A177-3AD203B41FA5}">
                      <a16:colId xmlns:a16="http://schemas.microsoft.com/office/drawing/2014/main" val="12290535"/>
                    </a:ext>
                  </a:extLst>
                </a:gridCol>
                <a:gridCol w="1243173">
                  <a:extLst>
                    <a:ext uri="{9D8B030D-6E8A-4147-A177-3AD203B41FA5}">
                      <a16:colId xmlns:a16="http://schemas.microsoft.com/office/drawing/2014/main" val="47825607"/>
                    </a:ext>
                  </a:extLst>
                </a:gridCol>
                <a:gridCol w="1150705">
                  <a:extLst>
                    <a:ext uri="{9D8B030D-6E8A-4147-A177-3AD203B41FA5}">
                      <a16:colId xmlns:a16="http://schemas.microsoft.com/office/drawing/2014/main" val="705185223"/>
                    </a:ext>
                  </a:extLst>
                </a:gridCol>
              </a:tblGrid>
              <a:tr h="34036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2023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295363"/>
                  </a:ext>
                </a:extLst>
              </a:tr>
              <a:tr h="155008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государственной корпорации _Фонда содействия реформирования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жилищно-коммунального хозяйства (4 этап)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федерального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863241"/>
                  </a:ext>
                </a:extLst>
              </a:tr>
              <a:tr h="1038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мероприятий по переселению граждан из аварийного жилищного фонда, млн.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0969194"/>
                  </a:ext>
                </a:extLst>
              </a:tr>
              <a:tr h="83543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Комфортная городская среда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3182973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ъект 4"/>
          <p:cNvSpPr>
            <a:spLocks noGrp="1"/>
          </p:cNvSpPr>
          <p:nvPr>
            <p:ph idx="1"/>
          </p:nvPr>
        </p:nvSpPr>
        <p:spPr>
          <a:xfrm>
            <a:off x="1273996" y="5448301"/>
            <a:ext cx="9729625" cy="34163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– совокупность долговых обязательств муниципального образования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57309772"/>
              </p:ext>
            </p:extLst>
          </p:nvPr>
        </p:nvGraphicFramePr>
        <p:xfrm>
          <a:off x="2279198" y="1576334"/>
          <a:ext cx="3602081" cy="163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91205715"/>
              </p:ext>
            </p:extLst>
          </p:nvPr>
        </p:nvGraphicFramePr>
        <p:xfrm>
          <a:off x="2795101" y="3489389"/>
          <a:ext cx="2874651" cy="160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104272257"/>
              </p:ext>
            </p:extLst>
          </p:nvPr>
        </p:nvGraphicFramePr>
        <p:xfrm>
          <a:off x="7220086" y="1603337"/>
          <a:ext cx="3485586" cy="1582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305103976"/>
              </p:ext>
            </p:extLst>
          </p:nvPr>
        </p:nvGraphicFramePr>
        <p:xfrm>
          <a:off x="7534554" y="3565910"/>
          <a:ext cx="2780700" cy="162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7350" name="TextBox 12"/>
          <p:cNvSpPr txBox="1">
            <a:spLocks noChangeArrowheads="1"/>
          </p:cNvSpPr>
          <p:nvPr/>
        </p:nvSpPr>
        <p:spPr bwMode="auto">
          <a:xfrm>
            <a:off x="1289228" y="5948105"/>
            <a:ext cx="10953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Тоншаевского муниципального округа  находится на экономически безопасном уровне</a:t>
            </a:r>
          </a:p>
        </p:txBody>
      </p:sp>
      <p:pic>
        <p:nvPicPr>
          <p:cNvPr id="57351" name="Picture 7" descr="logo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46815" y="13068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Заголовок 1"/>
          <p:cNvSpPr txBox="1">
            <a:spLocks/>
          </p:cNvSpPr>
          <p:nvPr/>
        </p:nvSpPr>
        <p:spPr bwMode="auto">
          <a:xfrm>
            <a:off x="2782631" y="376244"/>
            <a:ext cx="7431881" cy="62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1777429" y="982266"/>
            <a:ext cx="5363110" cy="7802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долга,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pic>
        <p:nvPicPr>
          <p:cNvPr id="58371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529" y="23225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171" y="5126806"/>
            <a:ext cx="1795429" cy="109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700983"/>
              </p:ext>
            </p:extLst>
          </p:nvPr>
        </p:nvGraphicFramePr>
        <p:xfrm>
          <a:off x="6400800" y="4479925"/>
          <a:ext cx="47371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15" name="Лист" r:id="rId6" imgW="3609975" imgH="1352550" progId="Excel.Sheet.8">
                  <p:embed/>
                </p:oleObj>
              </mc:Choice>
              <mc:Fallback>
                <p:oleObj name="Лист" r:id="rId6" imgW="3609975" imgH="1352550" progId="Excel.Shee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79925"/>
                        <a:ext cx="4737100" cy="1714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95317" y="3096013"/>
            <a:ext cx="514735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долга,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455741"/>
              </p:ext>
            </p:extLst>
          </p:nvPr>
        </p:nvGraphicFramePr>
        <p:xfrm>
          <a:off x="1889125" y="2446338"/>
          <a:ext cx="370205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16" name="Лист" r:id="rId8" imgW="3829050" imgH="1343025" progId="Excel.Sheet.8">
                  <p:embed/>
                </p:oleObj>
              </mc:Choice>
              <mc:Fallback>
                <p:oleObj name="Лист" r:id="rId8" imgW="3829050" imgH="1343025" progId="Excel.Sheet.8">
                  <p:embed/>
                  <p:pic>
                    <p:nvPicPr>
                      <p:cNvPr id="0" name="Pictur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2446338"/>
                        <a:ext cx="3702050" cy="12985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145325"/>
              </p:ext>
            </p:extLst>
          </p:nvPr>
        </p:nvGraphicFramePr>
        <p:xfrm>
          <a:off x="1530852" y="2356546"/>
          <a:ext cx="9935111" cy="265884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9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0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451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показателя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73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971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9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971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041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251" y="309984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Заголовок 1"/>
          <p:cNvSpPr txBox="1">
            <a:spLocks/>
          </p:cNvSpPr>
          <p:nvPr/>
        </p:nvSpPr>
        <p:spPr bwMode="auto">
          <a:xfrm>
            <a:off x="2147299" y="719146"/>
            <a:ext cx="8410926" cy="53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внутренние заимствования,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>
            <a:spLocks noGrp="1" noChangeArrowheads="1"/>
          </p:cNvSpPr>
          <p:nvPr>
            <p:ph type="title"/>
          </p:nvPr>
        </p:nvSpPr>
        <p:spPr>
          <a:xfrm>
            <a:off x="5530453" y="3329893"/>
            <a:ext cx="5722144" cy="1077218"/>
          </a:xfr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сайт администрации Тоншаевского муниципального округа 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http://www.tns.omsu-nnov.ru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почты Управления финансов:</a:t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fo_tonsh@mts-nn.ru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6068616" y="4273067"/>
            <a:ext cx="5370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материалы по бюджету  </a:t>
            </a: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7251893" y="4548975"/>
            <a:ext cx="3144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http://tns.omsu-nnov.ru/?id=121999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Прямоугольник 8"/>
          <p:cNvSpPr>
            <a:spLocks noChangeArrowheads="1"/>
          </p:cNvSpPr>
          <p:nvPr/>
        </p:nvSpPr>
        <p:spPr bwMode="auto">
          <a:xfrm>
            <a:off x="5955552" y="4791426"/>
            <a:ext cx="5370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портал государственных и муниципальных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 Нижегородской области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http://gu.nnov.ru/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3" name="Прямоугольник 9"/>
          <p:cNvSpPr>
            <a:spLocks noChangeArrowheads="1"/>
          </p:cNvSpPr>
          <p:nvPr/>
        </p:nvSpPr>
        <p:spPr bwMode="auto">
          <a:xfrm>
            <a:off x="5114376" y="5295931"/>
            <a:ext cx="70532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Нижегородской области для размещения</a:t>
            </a:r>
          </a:p>
          <a:p>
            <a:pPr algn="ctr"/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информации О размещении государственных и муниципальных заказов </a:t>
            </a:r>
            <a:r>
              <a:rPr lang="en-US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http://www.goszakaz.nnov.ru/index.html</a:t>
            </a:r>
            <a:endParaRPr lang="ru-RU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Прямоугольник 10"/>
          <p:cNvSpPr>
            <a:spLocks noChangeArrowheads="1"/>
          </p:cNvSpPr>
          <p:nvPr/>
        </p:nvSpPr>
        <p:spPr bwMode="auto">
          <a:xfrm>
            <a:off x="5264259" y="6056674"/>
            <a:ext cx="62545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муниципальных учреждениях </a:t>
            </a:r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http://bus.gov.ru/public/home.html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5" name="Прямоугольник 10"/>
          <p:cNvSpPr>
            <a:spLocks noChangeArrowheads="1"/>
          </p:cNvSpPr>
          <p:nvPr/>
        </p:nvSpPr>
        <p:spPr bwMode="auto">
          <a:xfrm>
            <a:off x="2794398" y="227425"/>
            <a:ext cx="559712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</a:p>
          <a:p>
            <a:pPr algn="ctr">
              <a:buClr>
                <a:schemeClr val="folHlink"/>
              </a:buCl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485" y="1134667"/>
            <a:ext cx="3388395" cy="4576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63497" name="Рисунок 18" descr="Нижегородская обл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398" y="3255170"/>
            <a:ext cx="834628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8" name="Прямоугольник 19"/>
          <p:cNvSpPr>
            <a:spLocks noChangeArrowheads="1"/>
          </p:cNvSpPr>
          <p:nvPr/>
        </p:nvSpPr>
        <p:spPr bwMode="auto">
          <a:xfrm>
            <a:off x="2103836" y="4321970"/>
            <a:ext cx="2214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70C0"/>
                </a:solidFill>
              </a:rPr>
              <a:t>Нижегородская область</a:t>
            </a:r>
            <a:endParaRPr lang="ru-RU" altLang="ru-RU">
              <a:solidFill>
                <a:srgbClr val="0070C0"/>
              </a:solidFill>
            </a:endParaRPr>
          </a:p>
        </p:txBody>
      </p:sp>
      <p:pic>
        <p:nvPicPr>
          <p:cNvPr id="63499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2939" y="37621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8563" y="864079"/>
            <a:ext cx="69459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Управление финансов администрации Тоншаевского 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муниципального округа Нижегородской области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606950, Нижегородская область, </a:t>
            </a:r>
            <a:r>
              <a:rPr lang="ru-RU" altLang="ru-RU" sz="1600" dirty="0" err="1" smtClean="0">
                <a:latin typeface="Times New Roman" pitchFamily="18" charset="0"/>
              </a:rPr>
              <a:t>р.п.Тоншаево</a:t>
            </a:r>
            <a:r>
              <a:rPr lang="ru-RU" altLang="ru-RU" sz="1600" smtClean="0">
                <a:latin typeface="Times New Roman" pitchFamily="18" charset="0"/>
              </a:rPr>
              <a:t>, ул</a:t>
            </a:r>
            <a:r>
              <a:rPr lang="ru-RU" altLang="ru-RU" sz="1600" dirty="0">
                <a:latin typeface="Times New Roman" pitchFamily="18" charset="0"/>
              </a:rPr>
              <a:t>. Свердлова, д.2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Тел. (883151) 2-12-33. 2-11-33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Официальный сайт: </a:t>
            </a:r>
            <a:r>
              <a:rPr lang="en-US" altLang="ru-RU" sz="1600" dirty="0">
                <a:latin typeface="Times New Roman" pitchFamily="18" charset="0"/>
                <a:hlinkClick r:id="rId7"/>
              </a:rPr>
              <a:t>https://fin-tonsh.ru/</a:t>
            </a:r>
            <a:endParaRPr lang="ru-RU" altLang="ru-RU" sz="16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dirty="0" smtClean="0">
                <a:latin typeface="Times New Roman" pitchFamily="18" charset="0"/>
              </a:rPr>
              <a:t>График </a:t>
            </a:r>
            <a:r>
              <a:rPr lang="ru-RU" altLang="ru-RU" sz="1600" dirty="0">
                <a:latin typeface="Times New Roman" pitchFamily="18" charset="0"/>
              </a:rPr>
              <a:t>работы: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Понедельник – пятница – с 8-00 до 17-00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Обеденный перерыв – с 12-00 до 13-00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Суббота, воскресенье – выходные дни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Часы приема граждан: пятница с 9-00 до 12-00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581" y="953530"/>
            <a:ext cx="7954241" cy="1781935"/>
          </a:xfrm>
        </p:spPr>
        <p:txBody>
          <a:bodyPr/>
          <a:lstStyle/>
          <a:p>
            <a:pPr marL="0" indent="0" algn="just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(от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это план доходов и расходов.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Тоншаевского муниципального округа является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algn="just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70467" y="313519"/>
            <a:ext cx="310662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6" name="Picture 4" descr="Clipart Royalty Free Money and other clipart images on Cliparts pub ™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9249" y="3998259"/>
            <a:ext cx="1738775" cy="14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Бюджет опять выро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285" y="3890899"/>
            <a:ext cx="2078182" cy="20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4" name="Picture 12" descr="Самые продаваемые фото автора Ssspark 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360" y="5100488"/>
            <a:ext cx="1685016" cy="12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8" name="Picture 16" descr="Золотая монета Иллюстрация, финансовое богатство золотая стрела, золотая мо..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003" y="2908307"/>
            <a:ext cx="1721729" cy="12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74663" y="4098153"/>
            <a:ext cx="115212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ДОХОДЫ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2321" y="6231114"/>
            <a:ext cx="123174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РАСХОДЫ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05962" y="4874962"/>
            <a:ext cx="1604507" cy="577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ИСТОЧНИКИ ФИНАНСИРОВАНИЯ ДЕФИЦИТА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4638290" y="4816358"/>
            <a:ext cx="3105425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20939669">
            <a:off x="4469393" y="3829112"/>
            <a:ext cx="1651887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1095972">
            <a:off x="4469394" y="5788672"/>
            <a:ext cx="1651887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625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7861" y="93913"/>
            <a:ext cx="6766924" cy="46910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сборника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87296"/>
              </p:ext>
            </p:extLst>
          </p:nvPr>
        </p:nvGraphicFramePr>
        <p:xfrm>
          <a:off x="1916718" y="563019"/>
          <a:ext cx="9113177" cy="6092074"/>
        </p:xfrm>
        <a:graphic>
          <a:graphicData uri="http://schemas.openxmlformats.org/drawingml/2006/table">
            <a:tbl>
              <a:tblPr/>
              <a:tblGrid>
                <a:gridCol w="921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6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Тоншаевского муниципального округа Нижегородской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4-5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Определения используемых терминов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"Бюджет для граждан"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Что такое бюджет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9216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Понятие бюджетной системы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9731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бюджета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Что такое местный бюджет?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0938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семейного бюджета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Структура государственного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Сбалансированность бюджета по доходам и расходам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9460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Основы составления проекта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75025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 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Как происходит составление проекта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50904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Публичные слушания по проекту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59184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Участие граждан в формировании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21775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Бюджетный процесс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89865"/>
                  </a:ext>
                </a:extLst>
              </a:tr>
              <a:tr h="43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Основные направления бюджетной и налоговой политики Тоншаевского муниципального округа на 2023 -2025 год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Структура доходов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Какие налоги уплачивают житель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         Как распределяются расходы по основным функциям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         Что такое программный бюджет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Зачем формировать и исполнять бюджет по программам?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456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790" y="328466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453507" y="87174"/>
            <a:ext cx="4819650" cy="523220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сборника</a:t>
            </a:r>
          </a:p>
        </p:txBody>
      </p:sp>
      <p:pic>
        <p:nvPicPr>
          <p:cNvPr id="6554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550" y="25302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45495"/>
              </p:ext>
            </p:extLst>
          </p:nvPr>
        </p:nvGraphicFramePr>
        <p:xfrm>
          <a:off x="1172988" y="610394"/>
          <a:ext cx="10233060" cy="5948589"/>
        </p:xfrm>
        <a:graphic>
          <a:graphicData uri="http://schemas.openxmlformats.org/drawingml/2006/table">
            <a:tbl>
              <a:tblPr/>
              <a:tblGrid>
                <a:gridCol w="103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7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0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26-28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характеризующие Тоншаевский муниципальный округ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Сбалансированность бюджета Тоншаевского муниципального округа по доходам и расходам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1289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Основные параметры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45902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каких поступлений формируются доходы бюджета Тоншаевского муниципального округа в 2023-2025 годах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34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32-33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Тоншаевского муниципального округа на 2023-2025 года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34632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доходов бюджета Тоншаевского муниципального округа на 2023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86513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неналоговых доходов бюджета Тоншаевского муниципального округа на 2023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582409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действующих налоговых льгот, установленных решениями органа местного самоуправления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79430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Какую помощь из федерального и областного бюджета получает Тоншаевский муниципальный округ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9189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Особенности формирования бюджета Тоншаевского муниципального округа по расходам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20083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Тоншаевского муниципального округа на 2023-2025 г по основным отраслям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34506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включают в себя отрасли социальной сферы ?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41-44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расходах бюджета округа по разделам и подразделам бюджетной классификации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Тоншаевского муниципального округа на 2023-2025г по основным отраслям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и непрограммные расходы бюджета Тоншаевского муниципального округа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47-48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муниципальных программ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49-52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муниципальные программы реализуемые в 2023-2025 годах в Тоншаевском муниципальном округе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53-54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Тоншаевского муниципального округа», утверждена постановлением администрации Тоншаевского муниципального района № 165 от 12 ноября 2014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887379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123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0093" y="6371305"/>
            <a:ext cx="3276600" cy="365125"/>
          </a:xfrm>
        </p:spPr>
        <p:txBody>
          <a:bodyPr/>
          <a:lstStyle/>
          <a:p>
            <a:pPr>
              <a:defRPr/>
            </a:pPr>
            <a:fld id="{7582CA44-2F59-4F86-B1BA-863C45B2B61A}" type="slidenum">
              <a:rPr lang="ru-RU" smtClean="0"/>
              <a:pPr>
                <a:defRPr/>
              </a:pPr>
              <a:t>71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2447542" y="0"/>
            <a:ext cx="6772275" cy="44767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сборника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913623"/>
              </p:ext>
            </p:extLst>
          </p:nvPr>
        </p:nvGraphicFramePr>
        <p:xfrm>
          <a:off x="969604" y="531627"/>
          <a:ext cx="10613204" cy="5615963"/>
        </p:xfrm>
        <a:graphic>
          <a:graphicData uri="http://schemas.openxmlformats.org/drawingml/2006/table">
            <a:tbl>
              <a:tblPr/>
              <a:tblGrid>
                <a:gridCol w="1523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9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страниц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56-57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Тоншаевского муниципального округа Нижегородской области», утверждена постановлением администрации Тоншаевского муниципального района № 493 от 19 декабря 2017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59-60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агропромышленного комплекса Тоншаевского муниципального округа» утверждена    постановлением администрации Тоншаевского муниципального района № 115 от 21 июля 2014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0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«Обеспечение граждан Тоншаевского муниципального округа Нижегородской области достойным и комфортным жильем» утверждена постановлением администрации Тоншаевского муниципального района № 185 от 19 ноября 2014 года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«Обеспечение граждан Тоншаевского муниципального округа Нижегородской области достойным и     комфортным жильем»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формируются и используются средства дорожного фонда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Национальные проекты в бюджете Тоншаевского муниципального округа на 2023 – 2025 годы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2130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4538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долга. Объем расходов на обслуживание муниципального долга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754726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внутренние заимствования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58787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551986"/>
                  </a:ext>
                </a:extLst>
              </a:tr>
              <a:tr h="210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70-72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66113"/>
                  </a:ext>
                </a:extLst>
              </a:tr>
            </a:tbl>
          </a:graphicData>
        </a:graphic>
      </p:graphicFrame>
      <p:pic>
        <p:nvPicPr>
          <p:cNvPr id="6660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57" y="8313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6419" y="6409829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72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1" y="365127"/>
            <a:ext cx="9791700" cy="396873"/>
          </a:xfrm>
        </p:spPr>
        <p:txBody>
          <a:bodyPr/>
          <a:lstStyle/>
          <a:p>
            <a:pPr algn="ctr"/>
            <a:r>
              <a:rPr lang="ru-RU" sz="280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бюджетной </a:t>
            </a:r>
            <a:r>
              <a:rPr lang="ru-RU" sz="280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6675" y="889762"/>
            <a:ext cx="994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представляет собой совокупность всех уровней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бюджетов, основанная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экономических отношениях и государственном устройстве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Федерации, регулируемая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законодательством РФ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60273" y="5991498"/>
            <a:ext cx="7416824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УРОВНИ БЮДЖЕТНОЙ СИСТЕМЫ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трелка вниз 5"/>
          <p:cNvSpPr/>
          <p:nvPr/>
        </p:nvSpPr>
        <p:spPr>
          <a:xfrm rot="19691652">
            <a:off x="3393352" y="3445679"/>
            <a:ext cx="641888" cy="2711891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852311 h 3173255"/>
              <a:gd name="connsiteX1" fmla="*/ 160472 w 641888"/>
              <a:gd name="connsiteY1" fmla="*/ 2852311 h 3173255"/>
              <a:gd name="connsiteX2" fmla="*/ 160470 w 641888"/>
              <a:gd name="connsiteY2" fmla="*/ 0 h 3173255"/>
              <a:gd name="connsiteX3" fmla="*/ 446139 w 641888"/>
              <a:gd name="connsiteY3" fmla="*/ 201373 h 3173255"/>
              <a:gd name="connsiteX4" fmla="*/ 481416 w 641888"/>
              <a:gd name="connsiteY4" fmla="*/ 2852311 h 3173255"/>
              <a:gd name="connsiteX5" fmla="*/ 641888 w 641888"/>
              <a:gd name="connsiteY5" fmla="*/ 2852311 h 3173255"/>
              <a:gd name="connsiteX6" fmla="*/ 320944 w 641888"/>
              <a:gd name="connsiteY6" fmla="*/ 3173255 h 3173255"/>
              <a:gd name="connsiteX7" fmla="*/ 0 w 641888"/>
              <a:gd name="connsiteY7" fmla="*/ 2852311 h 317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3173255">
                <a:moveTo>
                  <a:pt x="0" y="2852311"/>
                </a:moveTo>
                <a:lnTo>
                  <a:pt x="160472" y="2852311"/>
                </a:lnTo>
                <a:cubicBezTo>
                  <a:pt x="158174" y="1911675"/>
                  <a:pt x="162768" y="940636"/>
                  <a:pt x="160470" y="0"/>
                </a:cubicBezTo>
                <a:lnTo>
                  <a:pt x="446139" y="201373"/>
                </a:lnTo>
                <a:lnTo>
                  <a:pt x="481416" y="2852311"/>
                </a:lnTo>
                <a:lnTo>
                  <a:pt x="641888" y="2852311"/>
                </a:lnTo>
                <a:lnTo>
                  <a:pt x="320944" y="3173255"/>
                </a:lnTo>
                <a:lnTo>
                  <a:pt x="0" y="285231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трелка вниз 5"/>
          <p:cNvSpPr/>
          <p:nvPr/>
        </p:nvSpPr>
        <p:spPr>
          <a:xfrm>
            <a:off x="6033817" y="4444453"/>
            <a:ext cx="641888" cy="1491795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36712 w 641888"/>
              <a:gd name="connsiteY3" fmla="*/ 7778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744257 h 3065201"/>
              <a:gd name="connsiteX1" fmla="*/ 160472 w 641888"/>
              <a:gd name="connsiteY1" fmla="*/ 2744257 h 3065201"/>
              <a:gd name="connsiteX2" fmla="*/ 153577 w 641888"/>
              <a:gd name="connsiteY2" fmla="*/ 0 h 3065201"/>
              <a:gd name="connsiteX3" fmla="*/ 436712 w 641888"/>
              <a:gd name="connsiteY3" fmla="*/ 139 h 3065201"/>
              <a:gd name="connsiteX4" fmla="*/ 481416 w 641888"/>
              <a:gd name="connsiteY4" fmla="*/ 2744257 h 3065201"/>
              <a:gd name="connsiteX5" fmla="*/ 641888 w 641888"/>
              <a:gd name="connsiteY5" fmla="*/ 2744257 h 3065201"/>
              <a:gd name="connsiteX6" fmla="*/ 320944 w 641888"/>
              <a:gd name="connsiteY6" fmla="*/ 3065201 h 3065201"/>
              <a:gd name="connsiteX7" fmla="*/ 0 w 641888"/>
              <a:gd name="connsiteY7" fmla="*/ 2744257 h 30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3065201">
                <a:moveTo>
                  <a:pt x="0" y="2744257"/>
                </a:moveTo>
                <a:lnTo>
                  <a:pt x="160472" y="2744257"/>
                </a:lnTo>
                <a:cubicBezTo>
                  <a:pt x="158174" y="1803621"/>
                  <a:pt x="155875" y="940636"/>
                  <a:pt x="153577" y="0"/>
                </a:cubicBezTo>
                <a:lnTo>
                  <a:pt x="436712" y="139"/>
                </a:lnTo>
                <a:lnTo>
                  <a:pt x="481416" y="2744257"/>
                </a:lnTo>
                <a:lnTo>
                  <a:pt x="641888" y="2744257"/>
                </a:lnTo>
                <a:lnTo>
                  <a:pt x="320944" y="3065201"/>
                </a:lnTo>
                <a:lnTo>
                  <a:pt x="0" y="27442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Стрелка вниз 5"/>
          <p:cNvSpPr/>
          <p:nvPr/>
        </p:nvSpPr>
        <p:spPr>
          <a:xfrm rot="2830571">
            <a:off x="8808976" y="4804125"/>
            <a:ext cx="641888" cy="1258127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650937 h 2971881"/>
              <a:gd name="connsiteX1" fmla="*/ 160472 w 641888"/>
              <a:gd name="connsiteY1" fmla="*/ 2650937 h 2971881"/>
              <a:gd name="connsiteX2" fmla="*/ 172321 w 641888"/>
              <a:gd name="connsiteY2" fmla="*/ 1323479 h 2971881"/>
              <a:gd name="connsiteX3" fmla="*/ 446139 w 641888"/>
              <a:gd name="connsiteY3" fmla="*/ -1 h 2971881"/>
              <a:gd name="connsiteX4" fmla="*/ 481416 w 641888"/>
              <a:gd name="connsiteY4" fmla="*/ 2650937 h 2971881"/>
              <a:gd name="connsiteX5" fmla="*/ 641888 w 641888"/>
              <a:gd name="connsiteY5" fmla="*/ 2650937 h 2971881"/>
              <a:gd name="connsiteX6" fmla="*/ 320944 w 641888"/>
              <a:gd name="connsiteY6" fmla="*/ 2971881 h 2971881"/>
              <a:gd name="connsiteX7" fmla="*/ 0 w 641888"/>
              <a:gd name="connsiteY7" fmla="*/ 2650937 h 2971881"/>
              <a:gd name="connsiteX0" fmla="*/ 0 w 641888"/>
              <a:gd name="connsiteY0" fmla="*/ 1802898 h 2123842"/>
              <a:gd name="connsiteX1" fmla="*/ 160472 w 641888"/>
              <a:gd name="connsiteY1" fmla="*/ 1802898 h 2123842"/>
              <a:gd name="connsiteX2" fmla="*/ 172321 w 641888"/>
              <a:gd name="connsiteY2" fmla="*/ 475440 h 2123842"/>
              <a:gd name="connsiteX3" fmla="*/ 488144 w 641888"/>
              <a:gd name="connsiteY3" fmla="*/ 0 h 2123842"/>
              <a:gd name="connsiteX4" fmla="*/ 481416 w 641888"/>
              <a:gd name="connsiteY4" fmla="*/ 1802898 h 2123842"/>
              <a:gd name="connsiteX5" fmla="*/ 641888 w 641888"/>
              <a:gd name="connsiteY5" fmla="*/ 1802898 h 2123842"/>
              <a:gd name="connsiteX6" fmla="*/ 320944 w 641888"/>
              <a:gd name="connsiteY6" fmla="*/ 2123842 h 2123842"/>
              <a:gd name="connsiteX7" fmla="*/ 0 w 641888"/>
              <a:gd name="connsiteY7" fmla="*/ 1802898 h 2123842"/>
              <a:gd name="connsiteX0" fmla="*/ 0 w 641888"/>
              <a:gd name="connsiteY0" fmla="*/ 1876910 h 2197854"/>
              <a:gd name="connsiteX1" fmla="*/ 160472 w 641888"/>
              <a:gd name="connsiteY1" fmla="*/ 1876910 h 2197854"/>
              <a:gd name="connsiteX2" fmla="*/ 172321 w 641888"/>
              <a:gd name="connsiteY2" fmla="*/ 549452 h 2197854"/>
              <a:gd name="connsiteX3" fmla="*/ 493033 w 641888"/>
              <a:gd name="connsiteY3" fmla="*/ 0 h 2197854"/>
              <a:gd name="connsiteX4" fmla="*/ 481416 w 641888"/>
              <a:gd name="connsiteY4" fmla="*/ 1876910 h 2197854"/>
              <a:gd name="connsiteX5" fmla="*/ 641888 w 641888"/>
              <a:gd name="connsiteY5" fmla="*/ 1876910 h 2197854"/>
              <a:gd name="connsiteX6" fmla="*/ 320944 w 641888"/>
              <a:gd name="connsiteY6" fmla="*/ 2197854 h 2197854"/>
              <a:gd name="connsiteX7" fmla="*/ 0 w 641888"/>
              <a:gd name="connsiteY7" fmla="*/ 1876910 h 219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2197854">
                <a:moveTo>
                  <a:pt x="0" y="1876910"/>
                </a:moveTo>
                <a:lnTo>
                  <a:pt x="160472" y="1876910"/>
                </a:lnTo>
                <a:cubicBezTo>
                  <a:pt x="158174" y="936274"/>
                  <a:pt x="174619" y="1490088"/>
                  <a:pt x="172321" y="549452"/>
                </a:cubicBezTo>
                <a:lnTo>
                  <a:pt x="493033" y="0"/>
                </a:lnTo>
                <a:cubicBezTo>
                  <a:pt x="490790" y="600966"/>
                  <a:pt x="483659" y="1275944"/>
                  <a:pt x="481416" y="1876910"/>
                </a:cubicBezTo>
                <a:lnTo>
                  <a:pt x="641888" y="1876910"/>
                </a:lnTo>
                <a:lnTo>
                  <a:pt x="320944" y="2197854"/>
                </a:lnTo>
                <a:lnTo>
                  <a:pt x="0" y="187691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5519" y="2901751"/>
            <a:ext cx="2520281" cy="20758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Муниципальные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образования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(муниципальные районы,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муниципальные округа,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городские округа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05520" y="2131337"/>
            <a:ext cx="2520280" cy="9039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Местные бюджеты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62101" y="2430607"/>
            <a:ext cx="2724176" cy="1287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Российская Федерация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43636" y="2836461"/>
            <a:ext cx="2822250" cy="15527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Субъекты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Российской Федерации</a:t>
            </a:r>
          </a:p>
        </p:txBody>
      </p:sp>
      <p:pic>
        <p:nvPicPr>
          <p:cNvPr id="1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943635" y="2264693"/>
            <a:ext cx="2808312" cy="923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Региональные бюджеты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9671" y="1991324"/>
            <a:ext cx="2713576" cy="8723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Федеральный бюджет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95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457576" y="412194"/>
            <a:ext cx="5238189" cy="62150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61882" y="1404195"/>
            <a:ext cx="8821271" cy="13430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127248" y="1452400"/>
            <a:ext cx="76393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бюджет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финансовый документ страны предназначенный для финансового обеспечения задач и функций государства и местного самоуправления.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 доходов и расходов 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1882" y="2844969"/>
            <a:ext cx="8821271" cy="13430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61883" y="4285743"/>
            <a:ext cx="8821270" cy="13418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3127248" y="2977872"/>
            <a:ext cx="76301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организации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доходов и расходов организации, сформулированный в стоимостных и количественных величинах для принятия решений, планирования и контроля в процессе управления компании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3127248" y="4606230"/>
            <a:ext cx="763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 доходов и расходов семьи на определенный промежуток времени</a:t>
            </a: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3329" y="1645199"/>
            <a:ext cx="873919" cy="82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315" y="3004551"/>
            <a:ext cx="742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/>
          <a:stretch/>
        </p:blipFill>
        <p:spPr bwMode="auto">
          <a:xfrm>
            <a:off x="2318654" y="4457024"/>
            <a:ext cx="743267" cy="98020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1515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303" y="15065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3F6C19"/>
      </a:accent6>
      <a:hlink>
        <a:srgbClr val="EB8803"/>
      </a:hlink>
      <a:folHlink>
        <a:srgbClr val="5F7791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0262f94-9f35-4ac3-9a90-690165a166b7"/>
    <ds:schemaRef ds:uri="http://purl.org/dc/terms/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12940</TotalTime>
  <Words>7838</Words>
  <Application>Microsoft Office PowerPoint</Application>
  <PresentationFormat>Широкоэкранный</PresentationFormat>
  <Paragraphs>2427</Paragraphs>
  <Slides>72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81" baseType="lpstr">
      <vt:lpstr>Arial</vt:lpstr>
      <vt:lpstr>Bookman Old Style</vt:lpstr>
      <vt:lpstr>Calibri</vt:lpstr>
      <vt:lpstr>Cambria</vt:lpstr>
      <vt:lpstr>Times New Roman</vt:lpstr>
      <vt:lpstr>Trebuchet MS</vt:lpstr>
      <vt:lpstr>Verdana</vt:lpstr>
      <vt:lpstr>Шаблон в оформлении «Облачный шкипер»</vt:lpstr>
      <vt:lpstr>Лист</vt:lpstr>
      <vt:lpstr>Презентация PowerPoint</vt:lpstr>
      <vt:lpstr>Уважаемые жители  Тоншаевского муниципального округа</vt:lpstr>
      <vt:lpstr>Характеристика Тоншаевского муниципального округа Нижегородской области</vt:lpstr>
      <vt:lpstr>Определения используемых терминов</vt:lpstr>
      <vt:lpstr>Определения используемых терминов</vt:lpstr>
      <vt:lpstr>Что такое «Бюджет для граждан»?</vt:lpstr>
      <vt:lpstr>Презентация PowerPoint</vt:lpstr>
      <vt:lpstr>Понятие бюджетной системы</vt:lpstr>
      <vt:lpstr>Виды бюджета</vt:lpstr>
      <vt:lpstr>Что такое местный бюджет?</vt:lpstr>
      <vt:lpstr>Презентация PowerPoint</vt:lpstr>
      <vt:lpstr>Презентация PowerPoint</vt:lpstr>
      <vt:lpstr>Презентация PowerPoint</vt:lpstr>
      <vt:lpstr> Межбюджетные трансферты – основной вид безвозмездных перечислений.  Это денежные средства, перечисляемые из одного бюджета бюджетной системы Российской Федерации другому. </vt:lpstr>
      <vt:lpstr>Основы составления проекта бюджета</vt:lpstr>
      <vt:lpstr>Презентация PowerPoint</vt:lpstr>
      <vt:lpstr>Публичные слушания по проекту бюджета </vt:lpstr>
      <vt:lpstr>Участие граждан в формировании бюджета Тоншаевского муниципального округа</vt:lpstr>
      <vt:lpstr>Бюджетный процесс  - ежегодное формирование и исполнение бюджета</vt:lpstr>
      <vt:lpstr>Основные направления бюджетной и налоговой политики Тоншаевского муниципального округа на 2023-2025 год</vt:lpstr>
      <vt:lpstr>Презентация PowerPoint</vt:lpstr>
      <vt:lpstr>Презентация PowerPoint</vt:lpstr>
      <vt:lpstr>Презентация PowerPoint</vt:lpstr>
      <vt:lpstr> Программный бюджет 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ведомства  Программное 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  </vt:lpstr>
      <vt:lpstr>Зачем формировать и исполнять бюджет по программам?</vt:lpstr>
      <vt:lpstr>Основные показатели характеризующие Тоншаевский муниципальный округ</vt:lpstr>
      <vt:lpstr>Основные показатели характеризующие Тоншаевский муниципальный округ</vt:lpstr>
      <vt:lpstr>Основные показатели характеризующие Тоншаевский муниципальный округ</vt:lpstr>
      <vt:lpstr>Сбалансированность бюджета Тоншаевского муниципального округа по доходам и расходам, тыс.руб. </vt:lpstr>
      <vt:lpstr>Основные параметры бюджета Тоншаевского муниципального округа, тыс. рублей</vt:lpstr>
      <vt:lpstr>Из каких поступлений формируются доходы бюджета Тоншаевского муниципального округа в 2023-2025 годах, тыс. рублей</vt:lpstr>
      <vt:lpstr>Бюджет Тоншаевского муниципального округа  на 2023-2025 года, тыс.руб.</vt:lpstr>
      <vt:lpstr>Бюджет Тоншаевского муниципального округа на 2023-2025 год, тыс.руб.</vt:lpstr>
      <vt:lpstr>Объем налоговых доходов бюджета Тоншаевского муниципального округа на 2023 год</vt:lpstr>
      <vt:lpstr>Структура неналоговых доходов бюджета Тоншаевского муниципального округа на 2023 год</vt:lpstr>
      <vt:lpstr>Перечень действующих налоговых льгот, установленных решениями органа местного самоуправления</vt:lpstr>
      <vt:lpstr>Какую помощь из федерального и областного бюджета получает Тоншаевский муниципальный округ, тыс.руб. </vt:lpstr>
      <vt:lpstr>Особенности формирования бюджета Тоншаевского муниципального округа по расходам</vt:lpstr>
      <vt:lpstr> Распределение расходов бюджета Тоншаевского муниципального округа на 2023-2025 г по основным отраслям, тыс.руб. </vt:lpstr>
      <vt:lpstr>Что включают в себя отрасли социальной сферы ?</vt:lpstr>
      <vt:lpstr>Сведения о расходах бюджета округа по разделам и подразделам бюджетной классификации, тыс.руб.</vt:lpstr>
      <vt:lpstr>Сведения о расходах бюджета округа по разделам и подразделам бюджетной классификации, тыс.руб. (продолжение)</vt:lpstr>
      <vt:lpstr>Сведения о расходах бюджета округа по разделам и подразделам бюджетной классификации, тыс.руб. (продолжение)</vt:lpstr>
      <vt:lpstr>Сведения о расходах бюджета округа по разделам и подразделам бюджетной классификации, тыс. руб. (продолжение)</vt:lpstr>
      <vt:lpstr>Распределение расходов бюджета Тоншаевского муниципального округа на 2023-2025г по основным отраслям, тыс.руб. </vt:lpstr>
      <vt:lpstr>   Программные и непрограммные расходы бюджета Тоншаевского муниципального округа, проценты  Муниципальная программа – это система мероприятий взаимоувязанных по задачам, срокам осуществления и ресурсам </vt:lpstr>
      <vt:lpstr>Перечень муниципальных программ</vt:lpstr>
      <vt:lpstr>Перечень муниципальных программ</vt:lpstr>
      <vt:lpstr> Основные муниципальные программы реализуемые в 2023-2025 годах в Тоншаевском муниципальном округе, тыс. руб. </vt:lpstr>
      <vt:lpstr>Основные муниципальные программы реализуемые в 2023-2025 годах в Тоншаевском муниципальном округе, тыс. руб.</vt:lpstr>
      <vt:lpstr>Основные муниципальные программы реализуемые в 2023-2025 годах в Тоншаевском муниципальном округе, тыс. руб.</vt:lpstr>
      <vt:lpstr>Основные муниципальные программы реализуемые в 2023-2025 годах в Тоншаевском муниципальном округе, тыс. руб. </vt:lpstr>
      <vt:lpstr>  МП «Развитие образования Тоншаевского муниципального округа», утверждена постановлением администрации Тоншаевского муниципального района № 165 от 12 ноября 2014 года    </vt:lpstr>
      <vt:lpstr>МП «Развитие образования Тоншаевского муниципального округа», тыс. рублей</vt:lpstr>
      <vt:lpstr> Основные индикаторы достижения цели и показатели непосредственных результатов муниципальной программы</vt:lpstr>
      <vt:lpstr>МП «Развитие культуры Тоншаевского муниципального округа Нижегородской области», утверждена постановлением администрации Тоншаевского муниципального района № 493 от 19 декабря 2017 года </vt:lpstr>
      <vt:lpstr>МП «Развитие культуры Тоншаевского муниципального округа Нижегородской области»</vt:lpstr>
      <vt:lpstr>Основные индикаторы достижения цели и показатели непосредственных результатов муниципальной программы</vt:lpstr>
      <vt:lpstr>МП «Развитие агропромышленного комплекса Тоншаевского муниципального округа» утверждена постановлением администрации Тоншаевского муниципального района № 115 от 21 июля 2014 года </vt:lpstr>
      <vt:lpstr>МП «Развитие агропромышленного комплекса Тоншаевского муниципального округа»</vt:lpstr>
      <vt:lpstr>Основные индикаторы достижения цели и показатели непосредственных результатов муниципальной программы</vt:lpstr>
      <vt:lpstr>МП «Обеспечение граждан Тоншаевского муниципального округа Нижегородской области достойным и комфортным жильем» утверждена постановлением администрации Тоншаевского муниципального района № 185 от 19 ноября 2014 года </vt:lpstr>
      <vt:lpstr>МП «Обеспечение граждан Тоншаевского муниципального округа Нижегородской области достойным и комфортным жильем»</vt:lpstr>
      <vt:lpstr>Как формируются и используются средства дорожного фонда</vt:lpstr>
      <vt:lpstr>Национальные проекты в бюджете Тоншаевского муниципального округа на 2023 – 2025 годы</vt:lpstr>
      <vt:lpstr>Презентация PowerPoint</vt:lpstr>
      <vt:lpstr>Верхний предел муниципального долга, млн. руб.</vt:lpstr>
      <vt:lpstr>Презентация PowerPoint</vt:lpstr>
      <vt:lpstr>Официальный сайт администрации Тоншаевского муниципального округа  http://www.tns.omsu-nnov.ru Адрес электронной почты Управления финансов:  fo_tonsh@mts-nn.ru</vt:lpstr>
      <vt:lpstr>Содержание сборника</vt:lpstr>
      <vt:lpstr>Презентация PowerPoint</vt:lpstr>
      <vt:lpstr>Содержание сборника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FO</dc:creator>
  <cp:lastModifiedBy>FO</cp:lastModifiedBy>
  <cp:revision>1195</cp:revision>
  <cp:lastPrinted>2023-02-13T06:05:00Z</cp:lastPrinted>
  <dcterms:created xsi:type="dcterms:W3CDTF">2018-11-28T11:01:22Z</dcterms:created>
  <dcterms:modified xsi:type="dcterms:W3CDTF">2023-04-11T12:31:15Z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VSO item id">
    <vt:lpwstr/>
  </property>
  <property fmtid="{D5CDD505-2E9C-101B-9397-08002B2CF9AE}" pid="13" name="Assetid ">
    <vt:lpwstr/>
  </property>
  <property fmtid="{D5CDD505-2E9C-101B-9397-08002B2CF9AE}" pid="14" name="Item Details">
    <vt:lpwstr/>
  </property>
  <property fmtid="{D5CDD505-2E9C-101B-9397-08002B2CF9AE}" pid="15" name="Template details">
    <vt:lpwstr/>
  </property>
</Properties>
</file>