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2" r:id="rId1"/>
  </p:sldMasterIdLst>
  <p:notesMasterIdLst>
    <p:notesMasterId r:id="rId52"/>
  </p:notesMasterIdLst>
  <p:handoutMasterIdLst>
    <p:handoutMasterId r:id="rId53"/>
  </p:handoutMasterIdLst>
  <p:sldIdLst>
    <p:sldId id="359" r:id="rId2"/>
    <p:sldId id="418" r:id="rId3"/>
    <p:sldId id="482" r:id="rId4"/>
    <p:sldId id="503" r:id="rId5"/>
    <p:sldId id="483" r:id="rId6"/>
    <p:sldId id="413" r:id="rId7"/>
    <p:sldId id="456" r:id="rId8"/>
    <p:sldId id="479" r:id="rId9"/>
    <p:sldId id="480" r:id="rId10"/>
    <p:sldId id="504" r:id="rId11"/>
    <p:sldId id="489" r:id="rId12"/>
    <p:sldId id="486" r:id="rId13"/>
    <p:sldId id="487" r:id="rId14"/>
    <p:sldId id="490" r:id="rId15"/>
    <p:sldId id="466" r:id="rId16"/>
    <p:sldId id="481" r:id="rId17"/>
    <p:sldId id="467" r:id="rId18"/>
    <p:sldId id="444" r:id="rId19"/>
    <p:sldId id="473" r:id="rId20"/>
    <p:sldId id="502" r:id="rId21"/>
    <p:sldId id="507" r:id="rId22"/>
    <p:sldId id="451" r:id="rId23"/>
    <p:sldId id="508" r:id="rId24"/>
    <p:sldId id="476" r:id="rId25"/>
    <p:sldId id="470" r:id="rId26"/>
    <p:sldId id="505" r:id="rId27"/>
    <p:sldId id="475" r:id="rId28"/>
    <p:sldId id="506" r:id="rId29"/>
    <p:sldId id="491" r:id="rId30"/>
    <p:sldId id="468" r:id="rId31"/>
    <p:sldId id="512" r:id="rId32"/>
    <p:sldId id="513" r:id="rId33"/>
    <p:sldId id="515" r:id="rId34"/>
    <p:sldId id="492" r:id="rId35"/>
    <p:sldId id="493" r:id="rId36"/>
    <p:sldId id="494" r:id="rId37"/>
    <p:sldId id="495" r:id="rId38"/>
    <p:sldId id="516" r:id="rId39"/>
    <p:sldId id="498" r:id="rId40"/>
    <p:sldId id="517" r:id="rId41"/>
    <p:sldId id="496" r:id="rId42"/>
    <p:sldId id="499" r:id="rId43"/>
    <p:sldId id="520" r:id="rId44"/>
    <p:sldId id="521" r:id="rId45"/>
    <p:sldId id="509" r:id="rId46"/>
    <p:sldId id="522" r:id="rId47"/>
    <p:sldId id="510" r:id="rId48"/>
    <p:sldId id="477" r:id="rId49"/>
    <p:sldId id="484" r:id="rId50"/>
    <p:sldId id="458" r:id="rId51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E2EFDA"/>
    <a:srgbClr val="003399"/>
    <a:srgbClr val="8EA9DB"/>
    <a:srgbClr val="BDD7EE"/>
    <a:srgbClr val="002060"/>
    <a:srgbClr val="008E40"/>
    <a:srgbClr val="578537"/>
    <a:srgbClr val="DBE5F1"/>
    <a:srgbClr val="B8C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7689" autoAdjust="0"/>
  </p:normalViewPr>
  <p:slideViewPr>
    <p:cSldViewPr>
      <p:cViewPr varScale="1">
        <p:scale>
          <a:sx n="108" d="100"/>
          <a:sy n="108" d="100"/>
        </p:scale>
        <p:origin x="15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(услуг), 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97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178130019914993E-3"/>
                  <c:y val="-0.2611841552704518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42-4985-BD8E-4397CE166F11}"/>
                </c:ext>
              </c:extLst>
            </c:dLbl>
            <c:dLbl>
              <c:idx val="1"/>
              <c:layout>
                <c:manualLayout>
                  <c:x val="-3.2178130019915557E-3"/>
                  <c:y val="-0.2968423039953597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42-4985-BD8E-4397CE166F11}"/>
                </c:ext>
              </c:extLst>
            </c:dLbl>
            <c:dLbl>
              <c:idx val="2"/>
              <c:layout>
                <c:manualLayout>
                  <c:x val="-1.1798511376558593E-16"/>
                  <c:y val="-0.31960329954394739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42-4985-BD8E-4397CE166F11}"/>
                </c:ext>
              </c:extLst>
            </c:dLbl>
            <c:dLbl>
              <c:idx val="3"/>
              <c:layout>
                <c:manualLayout>
                  <c:x val="-3.2178130019914993E-3"/>
                  <c:y val="-0.2368056363928382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42-4985-BD8E-4397CE166F11}"/>
                </c:ext>
              </c:extLst>
            </c:dLbl>
            <c:dLbl>
              <c:idx val="4"/>
              <c:layout>
                <c:manualLayout>
                  <c:x val="-3.2178130019914993E-3"/>
                  <c:y val="-0.2152031721286474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42-4985-BD8E-4397CE166F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2943.2</c:v>
                </c:pt>
                <c:pt idx="1">
                  <c:v>4357.7</c:v>
                </c:pt>
                <c:pt idx="2">
                  <c:v>3797.7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42-4985-BD8E-4397CE166F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565120"/>
        <c:axId val="91734784"/>
      </c:barChart>
      <c:catAx>
        <c:axId val="9856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734784"/>
        <c:crosses val="autoZero"/>
        <c:auto val="1"/>
        <c:lblAlgn val="ctr"/>
        <c:lblOffset val="100"/>
        <c:noMultiLvlLbl val="0"/>
      </c:catAx>
      <c:valAx>
        <c:axId val="91734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56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81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400" b="0" dirty="0">
                <a:solidFill>
                  <a:schemeClr val="tx1"/>
                </a:solidFill>
              </a:rPr>
              <a:t>Всего поступило доходов </a:t>
            </a:r>
            <a:r>
              <a:rPr lang="ru-RU" sz="2400" b="0" dirty="0" smtClean="0">
                <a:solidFill>
                  <a:schemeClr val="tx1"/>
                </a:solidFill>
              </a:rPr>
              <a:t>1254543,5 </a:t>
            </a:r>
            <a:r>
              <a:rPr lang="ru-RU" sz="2400" b="0" dirty="0">
                <a:solidFill>
                  <a:schemeClr val="tx1"/>
                </a:solidFill>
              </a:rPr>
              <a:t>тыс.рублей</a:t>
            </a:r>
          </a:p>
        </c:rich>
      </c:tx>
      <c:overlay val="0"/>
      <c:spPr>
        <a:noFill/>
        <a:ln w="25160">
          <a:noFill/>
        </a:ln>
      </c:spPr>
    </c:title>
    <c:autoTitleDeleted val="0"/>
    <c:view3D>
      <c:rotX val="40"/>
      <c:rotY val="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04043393311591"/>
          <c:y val="0.16026147390836831"/>
          <c:w val="0.76638864129366879"/>
          <c:h val="0.67549386955433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доходов 1254543,5 тыс.рублей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EB9E-4268-958C-4D6082BEFA06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1-EB9E-4268-958C-4D6082BEFA0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EB9E-4268-958C-4D6082BEFA06}"/>
              </c:ext>
            </c:extLst>
          </c:dPt>
          <c:cat>
            <c:strRef>
              <c:f>Лист1!$A$2:$A$4</c:f>
              <c:strCache>
                <c:ptCount val="3"/>
                <c:pt idx="0">
                  <c:v>налоговые доходы 132686,4 тыс.рублей (20,1%)</c:v>
                </c:pt>
                <c:pt idx="1">
                  <c:v>неналоговые доходы 12337,9 тыс.рублей (1,9%)</c:v>
                </c:pt>
                <c:pt idx="2">
                  <c:v>безвозмездные поступления 513949,2 тыс.рублей (78%)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243635.3</c:v>
                </c:pt>
                <c:pt idx="1">
                  <c:v>21087.9</c:v>
                </c:pt>
                <c:pt idx="2">
                  <c:v>989820.3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9E-4268-958C-4D6082BEF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16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3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214836832309893E-2"/>
                  <c:y val="-9.07707644036231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35-4FFF-8EBC-DA35535009F1}"/>
                </c:ext>
              </c:extLst>
            </c:dLbl>
            <c:dLbl>
              <c:idx val="1"/>
              <c:layout>
                <c:manualLayout>
                  <c:x val="5.953858722329574E-3"/>
                  <c:y val="-3.7271956962002604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35-4FFF-8EBC-DA35535009F1}"/>
                </c:ext>
              </c:extLst>
            </c:dLbl>
            <c:dLbl>
              <c:idx val="2"/>
              <c:layout>
                <c:manualLayout>
                  <c:x val="1.1111111111111164E-2"/>
                  <c:y val="-6.5843160554658765E-3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A35-4FFF-8EBC-DA35535009F1}"/>
                </c:ext>
              </c:extLst>
            </c:dLbl>
            <c:dLbl>
              <c:idx val="3"/>
              <c:layout>
                <c:manualLayout>
                  <c:x val="7.9555920700732051E-5"/>
                  <c:y val="-3.5469442659481702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A35-4FFF-8EBC-DA35535009F1}"/>
                </c:ext>
              </c:extLst>
            </c:dLbl>
            <c:dLbl>
              <c:idx val="4"/>
              <c:layout>
                <c:manualLayout>
                  <c:x val="9.7222222222222224E-3"/>
                  <c:y val="-1.9752915308677867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A35-4FFF-8EBC-DA35535009F1}"/>
                </c:ext>
              </c:extLst>
            </c:dLbl>
            <c:dLbl>
              <c:idx val="5"/>
              <c:layout>
                <c:manualLayout>
                  <c:x val="9.7222222222222224E-3"/>
                  <c:y val="-1.9752915308677867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A35-4FFF-8EBC-DA35535009F1}"/>
                </c:ext>
              </c:extLst>
            </c:dLbl>
            <c:dLbl>
              <c:idx val="6"/>
              <c:layout>
                <c:manualLayout>
                  <c:x val="1.1111111111111117E-2"/>
                  <c:y val="-1.0973765030190426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A35-4FFF-8EBC-DA35535009F1}"/>
                </c:ext>
              </c:extLst>
            </c:dLbl>
            <c:dLbl>
              <c:idx val="7"/>
              <c:layout>
                <c:manualLayout>
                  <c:x val="9.8019138518074395E-3"/>
                  <c:y val="-1.9201957769413617E-3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A35-4FFF-8EBC-DA35535009F1}"/>
                </c:ext>
              </c:extLst>
            </c:dLbl>
            <c:dLbl>
              <c:idx val="8"/>
              <c:layout>
                <c:manualLayout>
                  <c:x val="6.9442605548908761E-3"/>
                  <c:y val="-8.5436046803101778E-3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A35-4FFF-8EBC-DA35535009F1}"/>
                </c:ext>
              </c:extLst>
            </c:dLbl>
            <c:dLbl>
              <c:idx val="9"/>
              <c:layout>
                <c:manualLayout>
                  <c:x val="-1.3889908713050005E-3"/>
                  <c:y val="-4.221070894380964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A35-4FFF-8EBC-DA35535009F1}"/>
                </c:ext>
              </c:extLst>
            </c:dLbl>
            <c:dLbl>
              <c:idx val="10"/>
              <c:layout>
                <c:manualLayout>
                  <c:x val="1.1111111111111131E-2"/>
                  <c:y val="-5.0480114101302827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A35-4FFF-8EBC-DA35535009F1}"/>
                </c:ext>
              </c:extLst>
            </c:dLbl>
            <c:dLbl>
              <c:idx val="11"/>
              <c:layout>
                <c:manualLayout>
                  <c:x val="8.3333333333333506E-3"/>
                  <c:y val="-3.9506176253193456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35-4FFF-8EBC-DA35535009F1}"/>
                </c:ext>
              </c:extLst>
            </c:dLbl>
            <c:dLbl>
              <c:idx val="12"/>
              <c:layout>
                <c:manualLayout>
                  <c:x val="1.3888888888888928E-3"/>
                  <c:y val="-3.950617625319340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A35-4FFF-8EBC-DA35535009F1}"/>
                </c:ext>
              </c:extLst>
            </c:dLbl>
            <c:dLbl>
              <c:idx val="13"/>
              <c:layout>
                <c:manualLayout>
                  <c:x val="4.1666666666666701E-3"/>
                  <c:y val="-3.950617625319340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35-4FFF-8EBC-DA35535009F1}"/>
                </c:ext>
              </c:extLst>
            </c:dLbl>
            <c:dLbl>
              <c:idx val="14"/>
              <c:layout>
                <c:manualLayout>
                  <c:x val="4.1666666666665669E-3"/>
                  <c:y val="-3.7311388683571672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A35-4FFF-8EBC-DA35535009F1}"/>
                </c:ext>
              </c:extLst>
            </c:dLbl>
            <c:dLbl>
              <c:idx val="15"/>
              <c:layout>
                <c:manualLayout>
                  <c:x val="0"/>
                  <c:y val="-3.2921813544327945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A35-4FFF-8EBC-DA35535009F1}"/>
                </c:ext>
              </c:extLst>
            </c:dLbl>
            <c:dLbl>
              <c:idx val="16"/>
              <c:layout>
                <c:manualLayout>
                  <c:x val="-1.0185067526416063E-16"/>
                  <c:y val="-3.950617625319340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A35-4FFF-8EBC-DA3553500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61" b="1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УСН</c:v>
                </c:pt>
                <c:pt idx="4">
                  <c:v>Единый сельхоз налог</c:v>
                </c:pt>
                <c:pt idx="5">
                  <c:v>Патенты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Гос. пошлина</c:v>
                </c:pt>
                <c:pt idx="9">
                  <c:v>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0.0">
                  <c:v>175107</c:v>
                </c:pt>
                <c:pt idx="1">
                  <c:v>15113.9</c:v>
                </c:pt>
                <c:pt idx="2">
                  <c:v>734.2</c:v>
                </c:pt>
                <c:pt idx="3" formatCode="0.0">
                  <c:v>14767.1</c:v>
                </c:pt>
                <c:pt idx="4">
                  <c:v>9.1999999999999993</c:v>
                </c:pt>
                <c:pt idx="5">
                  <c:v>289.60000000000002</c:v>
                </c:pt>
                <c:pt idx="6">
                  <c:v>3223.9</c:v>
                </c:pt>
                <c:pt idx="7">
                  <c:v>6942.9</c:v>
                </c:pt>
                <c:pt idx="8">
                  <c:v>1152.3</c:v>
                </c:pt>
                <c:pt idx="9">
                  <c:v>12515.9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A35-4FFF-8EBC-DA35535009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3611111111111117E-2"/>
                  <c:y val="-2.8532238405084183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0A35-4FFF-8EBC-DA35535009F1}"/>
                </c:ext>
              </c:extLst>
            </c:dLbl>
            <c:dLbl>
              <c:idx val="1"/>
              <c:layout>
                <c:manualLayout>
                  <c:x val="1.2977790831527039E-2"/>
                  <c:y val="-5.028411544605412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0A35-4FFF-8EBC-DA35535009F1}"/>
                </c:ext>
              </c:extLst>
            </c:dLbl>
            <c:dLbl>
              <c:idx val="2"/>
              <c:layout>
                <c:manualLayout>
                  <c:x val="1.0040697247515468E-2"/>
                  <c:y val="-3.6370084137856626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0A35-4FFF-8EBC-DA35535009F1}"/>
                </c:ext>
              </c:extLst>
            </c:dLbl>
            <c:dLbl>
              <c:idx val="3"/>
              <c:layout>
                <c:manualLayout>
                  <c:x val="1.5915000049144281E-2"/>
                  <c:y val="-4.4209359037031319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0A35-4FFF-8EBC-DA35535009F1}"/>
                </c:ext>
              </c:extLst>
            </c:dLbl>
            <c:dLbl>
              <c:idx val="4"/>
              <c:layout>
                <c:manualLayout>
                  <c:x val="1.1111111111111117E-2"/>
                  <c:y val="-3.0727025974705946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0A35-4FFF-8EBC-DA35535009F1}"/>
                </c:ext>
              </c:extLst>
            </c:dLbl>
            <c:dLbl>
              <c:idx val="5"/>
              <c:layout>
                <c:manualLayout>
                  <c:x val="1.3729524901986066E-2"/>
                  <c:y val="-3.4763529719497595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0A35-4FFF-8EBC-DA35535009F1}"/>
                </c:ext>
              </c:extLst>
            </c:dLbl>
            <c:dLbl>
              <c:idx val="6"/>
              <c:layout>
                <c:manualLayout>
                  <c:x val="1.2499992772899645E-2"/>
                  <c:y val="-3.719367855226112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0A35-4FFF-8EBC-DA35535009F1}"/>
                </c:ext>
              </c:extLst>
            </c:dLbl>
            <c:dLbl>
              <c:idx val="7"/>
              <c:layout>
                <c:manualLayout>
                  <c:x val="1.2500000000000001E-2"/>
                  <c:y val="-3.072719879262489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0A35-4FFF-8EBC-DA35535009F1}"/>
                </c:ext>
              </c:extLst>
            </c:dLbl>
            <c:dLbl>
              <c:idx val="8"/>
              <c:layout>
                <c:manualLayout>
                  <c:x val="7.0240477428031092E-3"/>
                  <c:y val="-3.2176472254173694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0A35-4FFF-8EBC-DA35535009F1}"/>
                </c:ext>
              </c:extLst>
            </c:dLbl>
            <c:dLbl>
              <c:idx val="9"/>
              <c:layout>
                <c:manualLayout>
                  <c:x val="1.5675985386224917E-2"/>
                  <c:y val="-4.1622477478245996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0A35-4FFF-8EBC-DA35535009F1}"/>
                </c:ext>
              </c:extLst>
            </c:dLbl>
            <c:dLbl>
              <c:idx val="10"/>
              <c:layout>
                <c:manualLayout>
                  <c:x val="1.3888888888888984E-2"/>
                  <c:y val="-1.0973860092443201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A35-4FFF-8EBC-DA3553500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61" b="1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УСН</c:v>
                </c:pt>
                <c:pt idx="4">
                  <c:v>Единый сельхоз налог</c:v>
                </c:pt>
                <c:pt idx="5">
                  <c:v>Патенты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Гос. пошлина</c:v>
                </c:pt>
                <c:pt idx="9">
                  <c:v>Неналоговые доходы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195695.2</c:v>
                </c:pt>
                <c:pt idx="1">
                  <c:v>18469.099999999999</c:v>
                </c:pt>
                <c:pt idx="2">
                  <c:v>42.1</c:v>
                </c:pt>
                <c:pt idx="3">
                  <c:v>19771.7</c:v>
                </c:pt>
                <c:pt idx="4">
                  <c:v>42.6</c:v>
                </c:pt>
                <c:pt idx="5">
                  <c:v>415.6</c:v>
                </c:pt>
                <c:pt idx="6">
                  <c:v>3480.6</c:v>
                </c:pt>
                <c:pt idx="7" formatCode="0.0">
                  <c:v>4254</c:v>
                </c:pt>
                <c:pt idx="8">
                  <c:v>1469.5</c:v>
                </c:pt>
                <c:pt idx="9">
                  <c:v>21087.9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0A35-4FFF-8EBC-DA3553500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gapDepth val="40"/>
        <c:shape val="box"/>
        <c:axId val="201205712"/>
        <c:axId val="1"/>
        <c:axId val="0"/>
      </c:bar3DChart>
      <c:catAx>
        <c:axId val="20120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61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5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205712"/>
        <c:crosses val="autoZero"/>
        <c:crossBetween val="between"/>
      </c:valAx>
      <c:spPr>
        <a:noFill/>
        <a:ln w="24300">
          <a:noFill/>
        </a:ln>
      </c:spPr>
    </c:plotArea>
    <c:legend>
      <c:legendPos val="r"/>
      <c:layout>
        <c:manualLayout>
          <c:xMode val="edge"/>
          <c:yMode val="edge"/>
          <c:x val="0.90644221577565953"/>
          <c:y val="6.1944015791995845E-3"/>
          <c:w val="8.3252051388313264E-2"/>
          <c:h val="0.1129674619818251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1722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393191274542957"/>
          <c:y val="2.3006374923216041E-2"/>
          <c:w val="0.64942636256943065"/>
          <c:h val="0.85344939173911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7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м/б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7614.8</c:v>
                </c:pt>
                <c:pt idx="1">
                  <c:v>206578.8</c:v>
                </c:pt>
                <c:pt idx="2">
                  <c:v>182188.1</c:v>
                </c:pt>
                <c:pt idx="3">
                  <c:v>132086.20000000001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A-4576-8511-76984BC16B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37489,4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0A-4576-8511-76984BC16B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053D6FE-894F-4E0F-B54C-DA0D8CFEBD6B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6DF-48DC-A595-447D83E0CF7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577C00F-C91D-4143-8462-E1D620AB63D4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DF-48DC-A595-447D83E0CF79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307" b="1" i="0" u="none" strike="noStrike" kern="1200" baseline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fld id="{84E07726-0CC0-4785-96FA-93E01C5062CE}" type="VALUE">
                      <a:rPr lang="en-US" b="1">
                        <a:solidFill>
                          <a:srgbClr val="C00000"/>
                        </a:solidFill>
                      </a:rPr>
                      <a:pPr>
                        <a:defRPr sz="1307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7" b="1" i="0" u="none" strike="noStrike" kern="1200" baseline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6DF-48DC-A595-447D83E0CF79}"/>
                </c:ext>
              </c:extLst>
            </c:dLbl>
            <c:spPr>
              <a:noFill/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7" b="1" i="0" u="none" strike="noStrike" kern="1200" baseline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м/б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37489.4</c:v>
                </c:pt>
                <c:pt idx="1">
                  <c:v>247983.4</c:v>
                </c:pt>
                <c:pt idx="2">
                  <c:v>526922.9</c:v>
                </c:pt>
                <c:pt idx="3">
                  <c:v>179478.6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0A-4576-8511-76984BC16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570128"/>
        <c:axId val="1"/>
      </c:barChart>
      <c:catAx>
        <c:axId val="202570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2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7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0257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844642245806234"/>
          <c:y val="1.1881445588532203E-2"/>
          <c:w val="6.8751454981170856E-2"/>
          <c:h val="8.6261740359378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7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81"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200495291596286E-2"/>
          <c:y val="0.22685180712610031"/>
          <c:w val="0.81388888888889221"/>
          <c:h val="0.77314814814815236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90DB-49B5-A44D-B354171E79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0DB-49B5-A44D-B354171E79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0DB-49B5-A44D-B354171E79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0DB-49B5-A44D-B354171E79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90DB-49B5-A44D-B354171E79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0DB-49B5-A44D-B354171E7919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90DB-49B5-A44D-B354171E7919}"/>
              </c:ext>
            </c:extLst>
          </c:dPt>
          <c:dPt>
            <c:idx val="7"/>
            <c:bubble3D val="0"/>
            <c:explosion val="9"/>
            <c:spPr>
              <a:solidFill>
                <a:sysClr val="window" lastClr="FFFF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0DB-49B5-A44D-B354171E7919}"/>
              </c:ext>
            </c:extLst>
          </c:dPt>
          <c:dPt>
            <c:idx val="8"/>
            <c:bubble3D val="0"/>
            <c:explosion val="18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90DB-49B5-A44D-B354171E7919}"/>
              </c:ext>
            </c:extLst>
          </c:dPt>
          <c:dPt>
            <c:idx val="9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0DB-49B5-A44D-B354171E791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90DB-49B5-A44D-B354171E7919}"/>
              </c:ext>
            </c:extLst>
          </c:dPt>
          <c:dPt>
            <c:idx val="1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90DB-49B5-A44D-B354171E7919}"/>
              </c:ext>
            </c:extLst>
          </c:dPt>
          <c:dLbls>
            <c:dLbl>
              <c:idx val="0"/>
              <c:layout>
                <c:manualLayout>
                  <c:x val="0.23281013648056187"/>
                  <c:y val="-0.14288800841774424"/>
                </c:manualLayout>
              </c:layout>
              <c:tx>
                <c:rich>
                  <a:bodyPr/>
                  <a:lstStyle/>
                  <a:p>
                    <a:fld id="{0C03D7C5-4B0E-4670-A0A0-E4DB2490BB56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08214843-3042-42F2-8B19-8B03090008B4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333002410938194"/>
                      <c:h val="9.76550109569146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0DB-49B5-A44D-B354171E7919}"/>
                </c:ext>
              </c:extLst>
            </c:dLbl>
            <c:dLbl>
              <c:idx val="1"/>
              <c:layout>
                <c:manualLayout>
                  <c:x val="0.18394015099936664"/>
                  <c:y val="-6.6882262679348048E-2"/>
                </c:manualLayout>
              </c:layout>
              <c:tx>
                <c:rich>
                  <a:bodyPr/>
                  <a:lstStyle/>
                  <a:p>
                    <a:fld id="{4438ED8F-EB57-416B-9F60-60313DE23000}" type="CATEGORYNAME">
                      <a:rPr lang="ru-RU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dirty="0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D809E491-C9C9-415D-9D99-BF07A858B233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46633659887743"/>
                      <c:h val="6.826012890677203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DB-49B5-A44D-B354171E7919}"/>
                </c:ext>
              </c:extLst>
            </c:dLbl>
            <c:dLbl>
              <c:idx val="2"/>
              <c:layout>
                <c:manualLayout>
                  <c:x val="0.16974526572071288"/>
                  <c:y val="4.0900346821367672E-2"/>
                </c:manualLayout>
              </c:layout>
              <c:tx>
                <c:rich>
                  <a:bodyPr/>
                  <a:lstStyle/>
                  <a:p>
                    <a:fld id="{09790347-61B7-4EB9-AD3A-276DE9A82422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27E2BCD2-8458-4C78-8B6F-7E3BCFEAACFC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8352984521189"/>
                      <c:h val="9.76550109569146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DB-49B5-A44D-B354171E7919}"/>
                </c:ext>
              </c:extLst>
            </c:dLbl>
            <c:dLbl>
              <c:idx val="3"/>
              <c:layout>
                <c:manualLayout>
                  <c:x val="0.11879010119483389"/>
                  <c:y val="0.129309907594808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9F8EB74-F597-46E3-8822-4472677FE298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6B1A2A-8D41-4F3C-A839-400D1B283A39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691193381172272"/>
                      <c:h val="0.1049519055048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DB-49B5-A44D-B354171E7919}"/>
                </c:ext>
              </c:extLst>
            </c:dLbl>
            <c:dLbl>
              <c:idx val="4"/>
              <c:layout>
                <c:manualLayout>
                  <c:x val="7.4677599924794572E-2"/>
                  <c:y val="-1.8803868813288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CA69D7-B092-43D8-A89C-2345B7325E2F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B3F6DC-40BB-46FE-AE0F-3764AB0222C2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248586339409582"/>
                      <c:h val="0.1283279313570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DB-49B5-A44D-B354171E7919}"/>
                </c:ext>
              </c:extLst>
            </c:dLbl>
            <c:dLbl>
              <c:idx val="5"/>
              <c:layout>
                <c:manualLayout>
                  <c:x val="-1.5246109881428173E-2"/>
                  <c:y val="0.185417401287135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4D2450-62B9-4A0F-8771-F85586D2C757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BFC7DA-F4FF-42D5-AF77-775C12EF299A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176229706670767"/>
                      <c:h val="0.115427593391394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DB-49B5-A44D-B354171E7919}"/>
                </c:ext>
              </c:extLst>
            </c:dLbl>
            <c:dLbl>
              <c:idx val="6"/>
              <c:layout>
                <c:manualLayout>
                  <c:x val="-0.19733603911056416"/>
                  <c:y val="8.70913698799972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B727139-3C41-4026-979E-2C9811EA1599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710816F-49AB-4AC5-B350-E0BFC35ABF66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80328206647503"/>
                      <c:h val="0.11171343280698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DB-49B5-A44D-B354171E7919}"/>
                </c:ext>
              </c:extLst>
            </c:dLbl>
            <c:dLbl>
              <c:idx val="7"/>
              <c:layout>
                <c:manualLayout>
                  <c:x val="-0.30181523040649805"/>
                  <c:y val="0.256073499884875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2123612-0DFF-4BFC-A16D-364A6CB9D10B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D7C6E6-5F03-42DF-A1E6-375729E16755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04892333900222"/>
                      <c:h val="0.114269509506995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DB-49B5-A44D-B354171E7919}"/>
                </c:ext>
              </c:extLst>
            </c:dLbl>
            <c:dLbl>
              <c:idx val="8"/>
              <c:layout>
                <c:manualLayout>
                  <c:x val="-0.35773826649840423"/>
                  <c:y val="-5.005683748504594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15A26A-9FF6-4686-8B2E-288F4387DA28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F46F49-34DC-4C66-AE10-6E77320201D4}" type="VALUE">
                      <a:rPr lang="ru-RU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40603940492842"/>
                      <c:h val="0.107355221400520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DB-49B5-A44D-B354171E7919}"/>
                </c:ext>
              </c:extLst>
            </c:dLbl>
            <c:dLbl>
              <c:idx val="9"/>
              <c:layout>
                <c:manualLayout>
                  <c:x val="-0.13642062088068094"/>
                  <c:y val="-0.12903195941191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91720C3-5E44-4391-B333-11C913E50B66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4136CAB-3BA4-44A8-9BE0-B1BA971D4F21}" type="VALUE">
                      <a:rPr lang="ru-RU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0815835277561"/>
                      <c:h val="0.10584713614751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DB-49B5-A44D-B354171E7919}"/>
                </c:ext>
              </c:extLst>
            </c:dLbl>
            <c:dLbl>
              <c:idx val="10"/>
              <c:layout>
                <c:manualLayout>
                  <c:x val="6.9274235436328477E-2"/>
                  <c:y val="-0.1373041884235085"/>
                </c:manualLayout>
              </c:layout>
              <c:tx>
                <c:rich>
                  <a:bodyPr/>
                  <a:lstStyle/>
                  <a:p>
                    <a:fld id="{6C5D5F99-5A90-4AF9-BAAF-7B51B8DF7F13}" type="CATEGORYNAME">
                      <a:rPr lang="ru-RU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84001A0B-5856-45FD-B3AF-7CEB9960F8B4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0DB-49B5-A44D-B354171E7919}"/>
                </c:ext>
              </c:extLst>
            </c:dLbl>
            <c:dLbl>
              <c:idx val="11"/>
              <c:layout>
                <c:manualLayout>
                  <c:x val="0.12514623256485272"/>
                  <c:y val="-0.10939223339113689"/>
                </c:manualLayout>
              </c:layout>
              <c:tx>
                <c:rich>
                  <a:bodyPr/>
                  <a:lstStyle/>
                  <a:p>
                    <a:fld id="{6E2B7D9D-230A-4ABE-ACBC-D0DB75C098A3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F108A58F-94E7-4934-834D-35A8D1A3FED9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0DB-49B5-A44D-B354171E7919}"/>
                </c:ext>
              </c:extLst>
            </c:dLbl>
            <c:dLbl>
              <c:idx val="12"/>
              <c:layout>
                <c:manualLayout>
                  <c:x val="-6.0303128712195474E-3"/>
                  <c:y val="-0.108115201370540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0CAE62C-8FAE-4E07-9FCA-423545918D90}" type="CATEGORYNAME">
                      <a: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D10CC870-938D-4C51-A10B-7EBC2C2B4A4D}" type="VALUE">
                      <a:rPr lang="en-US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90DB-49B5-A44D-B354171E7919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Лист3!$C$5:$C$15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  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долга</c:v>
                </c:pt>
              </c:strCache>
            </c:strRef>
          </c:cat>
          <c:val>
            <c:numRef>
              <c:f>Лист3!$D$5:$D$15</c:f>
              <c:numCache>
                <c:formatCode>0.0</c:formatCode>
                <c:ptCount val="11"/>
                <c:pt idx="0">
                  <c:v>92655.2</c:v>
                </c:pt>
                <c:pt idx="1">
                  <c:v>508.6</c:v>
                </c:pt>
                <c:pt idx="2">
                  <c:v>18362.7</c:v>
                </c:pt>
                <c:pt idx="3">
                  <c:v>80449</c:v>
                </c:pt>
                <c:pt idx="4">
                  <c:v>485710.5</c:v>
                </c:pt>
                <c:pt idx="5">
                  <c:v>428470.5</c:v>
                </c:pt>
                <c:pt idx="6">
                  <c:v>82657.399999999994</c:v>
                </c:pt>
                <c:pt idx="7">
                  <c:v>33320.800000000003</c:v>
                </c:pt>
                <c:pt idx="8">
                  <c:v>3037.7</c:v>
                </c:pt>
                <c:pt idx="9">
                  <c:v>2565.3000000000002</c:v>
                </c:pt>
                <c:pt idx="1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0DB-49B5-A44D-B354171E791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accent6">
              <a:lumMod val="40000"/>
              <a:lumOff val="60000"/>
            </a:schemeClr>
          </a:solidFill>
        </a:ln>
        <a:effectLst/>
      </c:spPr>
    </c:plotArea>
    <c:plotVisOnly val="1"/>
    <c:dispBlanksAs val="zero"/>
    <c:showDLblsOverMax val="0"/>
  </c:chart>
  <c:spPr>
    <a:noFill/>
    <a:ln w="9525" cap="flat" cmpd="sng" algn="ctr">
      <a:solidFill>
        <a:schemeClr val="accent6">
          <a:lumMod val="40000"/>
          <a:lumOff val="60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9958557878E-2"/>
          <c:y val="6.8072358431909105E-2"/>
          <c:w val="0.91864973940093664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93-43DD-8BFE-459D9501E9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3DD-8BFE-459D9501E974}"/>
              </c:ext>
            </c:extLst>
          </c:dPt>
          <c:dLbls>
            <c:dLbl>
              <c:idx val="0"/>
              <c:layout>
                <c:manualLayout>
                  <c:x val="-4.1079372823309476E-3"/>
                  <c:y val="-2.2570081311720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93-43DD-8BFE-459D9501E974}"/>
                </c:ext>
              </c:extLst>
            </c:dLbl>
            <c:dLbl>
              <c:idx val="1"/>
              <c:layout>
                <c:manualLayout>
                  <c:x val="-3.9123068451331492E-3"/>
                  <c:y val="-6.65544499248511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93-43DD-8BFE-459D9501E974}"/>
                </c:ext>
              </c:extLst>
            </c:dLbl>
            <c:dLbl>
              <c:idx val="2"/>
              <c:layout>
                <c:manualLayout>
                  <c:x val="-7.9420523323495817E-3"/>
                  <c:y val="-1.7216640499064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Лист4!$B$35:$B$36</c:f>
              <c:numCache>
                <c:formatCode>General</c:formatCode>
                <c:ptCount val="2"/>
              </c:numCache>
            </c:numRef>
          </c:cat>
          <c:val>
            <c:numRef>
              <c:f>Лист4!$C$35:$C$36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C893-43DD-8BFE-459D9501E974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99999999999981E-2"/>
                  <c:y val="-5.3047226700084758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3-43DD-8BFE-459D9501E974}"/>
                </c:ext>
              </c:extLst>
            </c:dLbl>
            <c:dLbl>
              <c:idx val="1"/>
              <c:layout>
                <c:manualLayout>
                  <c:x val="1.9488430683627895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93-43DD-8BFE-459D9501E974}"/>
                </c:ext>
              </c:extLst>
            </c:dLbl>
            <c:dLbl>
              <c:idx val="2"/>
              <c:layout>
                <c:manualLayout>
                  <c:x val="1.3888888888889015E-2"/>
                  <c:y val="-4.62962962962966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Лист4!$B$35:$B$36</c:f>
              <c:numCache>
                <c:formatCode>General</c:formatCode>
                <c:ptCount val="2"/>
              </c:numCache>
            </c:numRef>
          </c:cat>
          <c:val>
            <c:numRef>
              <c:f>Лист4!$D$35:$D$36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C893-43DD-8BFE-459D9501E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489600"/>
        <c:axId val="114561024"/>
      </c:barChart>
      <c:catAx>
        <c:axId val="11448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561024"/>
        <c:crosses val="autoZero"/>
        <c:auto val="1"/>
        <c:lblAlgn val="ctr"/>
        <c:lblOffset val="100"/>
        <c:noMultiLvlLbl val="0"/>
      </c:catAx>
      <c:valAx>
        <c:axId val="114561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4896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9958557878E-2"/>
          <c:y val="6.8072358431909105E-2"/>
          <c:w val="0.91864973940093664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93-43DD-8BFE-459D9501E9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3DD-8BFE-459D9501E974}"/>
              </c:ext>
            </c:extLst>
          </c:dPt>
          <c:dLbls>
            <c:dLbl>
              <c:idx val="0"/>
              <c:layout>
                <c:manualLayout>
                  <c:x val="-4.1079372823309476E-3"/>
                  <c:y val="-2.2570081311720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93-43DD-8BFE-459D9501E974}"/>
                </c:ext>
              </c:extLst>
            </c:dLbl>
            <c:dLbl>
              <c:idx val="1"/>
              <c:layout>
                <c:manualLayout>
                  <c:x val="-3.9123068451331492E-3"/>
                  <c:y val="-6.65544499248511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93-43DD-8BFE-459D9501E974}"/>
                </c:ext>
              </c:extLst>
            </c:dLbl>
            <c:dLbl>
              <c:idx val="2"/>
              <c:layout>
                <c:manualLayout>
                  <c:x val="-7.9420523323495834E-3"/>
                  <c:y val="-1.7216640499064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Лист4!$B$35:$B$36</c:f>
              <c:strCache>
                <c:ptCount val="2"/>
                <c:pt idx="0">
                  <c:v>на 01.01.2022 г.</c:v>
                </c:pt>
                <c:pt idx="1">
                  <c:v>на 01.01.2023 г.</c:v>
                </c:pt>
              </c:strCache>
            </c:strRef>
          </c:cat>
          <c:val>
            <c:numRef>
              <c:f>Лист4!$C$35:$C$36</c:f>
              <c:numCache>
                <c:formatCode>General</c:formatCode>
                <c:ptCount val="2"/>
                <c:pt idx="0">
                  <c:v>4200</c:v>
                </c:pt>
                <c:pt idx="1">
                  <c:v>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93-43DD-8BFE-459D9501E974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99999999999981E-2"/>
                  <c:y val="-5.3047226700084804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3-43DD-8BFE-459D9501E974}"/>
                </c:ext>
              </c:extLst>
            </c:dLbl>
            <c:dLbl>
              <c:idx val="1"/>
              <c:layout>
                <c:manualLayout>
                  <c:x val="1.9488430683627898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93-43DD-8BFE-459D9501E974}"/>
                </c:ext>
              </c:extLst>
            </c:dLbl>
            <c:dLbl>
              <c:idx val="2"/>
              <c:layout>
                <c:manualLayout>
                  <c:x val="1.3888888888889018E-2"/>
                  <c:y val="-4.62962962962966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Лист4!$B$35:$B$36</c:f>
              <c:strCache>
                <c:ptCount val="2"/>
                <c:pt idx="0">
                  <c:v>на 01.01.2022 г.</c:v>
                </c:pt>
                <c:pt idx="1">
                  <c:v>на 01.01.2023 г.</c:v>
                </c:pt>
              </c:strCache>
            </c:strRef>
          </c:cat>
          <c:val>
            <c:numRef>
              <c:f>Лист4!$D$35:$D$36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C893-43DD-8BFE-459D9501E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555136"/>
        <c:axId val="114630656"/>
      </c:barChart>
      <c:catAx>
        <c:axId val="11455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630656"/>
        <c:crosses val="autoZero"/>
        <c:auto val="1"/>
        <c:lblAlgn val="ctr"/>
        <c:lblOffset val="100"/>
        <c:noMultiLvlLbl val="0"/>
      </c:catAx>
      <c:valAx>
        <c:axId val="114630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5551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оплаты труда,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93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труда, млн.руб.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5793631604264601E-4"/>
                  <c:y val="-0.2370230163537250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6-43E7-81A5-3A04FA2BA9F0}"/>
                </c:ext>
              </c:extLst>
            </c:dLbl>
            <c:dLbl>
              <c:idx val="1"/>
              <c:layout>
                <c:manualLayout>
                  <c:x val="2.4743642930042326E-3"/>
                  <c:y val="-0.3101929566496495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46-43E7-81A5-3A04FA2BA9F0}"/>
                </c:ext>
              </c:extLst>
            </c:dLbl>
            <c:dLbl>
              <c:idx val="2"/>
              <c:layout>
                <c:manualLayout>
                  <c:x val="-1.2929202436187514E-2"/>
                  <c:y val="-0.3697470508494130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46-43E7-81A5-3A04FA2BA9F0}"/>
                </c:ext>
              </c:extLst>
            </c:dLbl>
            <c:dLbl>
              <c:idx val="3"/>
              <c:layout>
                <c:manualLayout>
                  <c:x val="8.9389655110979922E-3"/>
                  <c:y val="-0.3376957687981310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46-43E7-81A5-3A04FA2BA9F0}"/>
                </c:ext>
              </c:extLst>
            </c:dLbl>
            <c:dLbl>
              <c:idx val="4"/>
              <c:layout>
                <c:manualLayout>
                  <c:x val="1.2006087923666801E-2"/>
                  <c:y val="-0.3205128205128206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6-43E7-81A5-3A04FA2BA9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1683.3</c:v>
                </c:pt>
                <c:pt idx="1">
                  <c:v>1834.3</c:v>
                </c:pt>
                <c:pt idx="2">
                  <c:v>1960.5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46-43E7-81A5-3A04FA2BA9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686656"/>
        <c:axId val="99700736"/>
      </c:barChart>
      <c:catAx>
        <c:axId val="9968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00736"/>
        <c:crosses val="autoZero"/>
        <c:auto val="1"/>
        <c:lblAlgn val="ctr"/>
        <c:lblOffset val="100"/>
        <c:noMultiLvlLbl val="0"/>
      </c:catAx>
      <c:valAx>
        <c:axId val="9970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68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в расчете на 1 жителя, тыс.руб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60538505782"/>
          <c:y val="2.6267703394859201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573287957482535E-17"/>
                  <c:y val="-0.2284356725146198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81-4101-91E3-33CF7ADA251B}"/>
                </c:ext>
              </c:extLst>
            </c:dLbl>
            <c:dLbl>
              <c:idx val="1"/>
              <c:layout>
                <c:manualLayout>
                  <c:x val="-9.3567331887009948E-3"/>
                  <c:y val="-0.2765765162900936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81-4101-91E3-33CF7ADA251B}"/>
                </c:ext>
              </c:extLst>
            </c:dLbl>
            <c:dLbl>
              <c:idx val="2"/>
              <c:layout>
                <c:manualLayout>
                  <c:x val="-1.1290703631247461E-2"/>
                  <c:y val="-0.30082541299670401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259,7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81-4101-91E3-33CF7ADA251B}"/>
                </c:ext>
              </c:extLst>
            </c:dLbl>
            <c:dLbl>
              <c:idx val="3"/>
              <c:layout>
                <c:manualLayout>
                  <c:x val="3.1189110629003332E-3"/>
                  <c:y val="-0.2412864916465173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204,0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81-4101-91E3-33CF7ADA251B}"/>
                </c:ext>
              </c:extLst>
            </c:dLbl>
            <c:dLbl>
              <c:idx val="4"/>
              <c:layout>
                <c:manualLayout>
                  <c:x val="-9.3569787722492578E-3"/>
                  <c:y val="-0.2472804321536874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81-4101-91E3-33CF7ADA25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162.6</c:v>
                </c:pt>
                <c:pt idx="1">
                  <c:v>244.7</c:v>
                </c:pt>
                <c:pt idx="2">
                  <c:v>259.7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81-4101-91E3-33CF7ADA25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743232"/>
        <c:axId val="99744768"/>
      </c:barChart>
      <c:catAx>
        <c:axId val="9974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44768"/>
        <c:crosses val="autoZero"/>
        <c:auto val="1"/>
        <c:lblAlgn val="ctr"/>
        <c:lblOffset val="100"/>
        <c:noMultiLvlLbl val="0"/>
      </c:catAx>
      <c:valAx>
        <c:axId val="9974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43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в основной капитал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23442733010223052"/>
          <c:y val="3.120615856484722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капитал, млн.руб.</c:v>
                </c:pt>
              </c:strCache>
            </c:strRef>
          </c:tx>
          <c:dLbls>
            <c:dLbl>
              <c:idx val="0"/>
              <c:layout>
                <c:manualLayout>
                  <c:x val="-7.6687916410720064E-2"/>
                  <c:y val="0.1350526174989345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1F-40ED-92BF-D0BECD2BEDA7}"/>
                </c:ext>
              </c:extLst>
            </c:dLbl>
            <c:dLbl>
              <c:idx val="1"/>
              <c:layout>
                <c:manualLayout>
                  <c:x val="-6.2744658881498244E-2"/>
                  <c:y val="0.1140892180010016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1F-40ED-92BF-D0BECD2BEDA7}"/>
                </c:ext>
              </c:extLst>
            </c:dLbl>
            <c:dLbl>
              <c:idx val="2"/>
              <c:layout>
                <c:manualLayout>
                  <c:x val="-2.7886515058443601E-2"/>
                  <c:y val="0.169092235380485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1F-40ED-92BF-D0BECD2BEDA7}"/>
                </c:ext>
              </c:extLst>
            </c:dLbl>
            <c:dLbl>
              <c:idx val="3"/>
              <c:layout>
                <c:manualLayout>
                  <c:x val="-7.3202102028414609E-2"/>
                  <c:y val="0.1170222197336618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1F-40ED-92BF-D0BECD2BEDA7}"/>
                </c:ext>
              </c:extLst>
            </c:dLbl>
            <c:dLbl>
              <c:idx val="4"/>
              <c:layout>
                <c:manualLayout>
                  <c:x val="-2.0914886293832737E-2"/>
                  <c:y val="0.1824511386719175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1F-40ED-92BF-D0BECD2BED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357.7</c:v>
                </c:pt>
                <c:pt idx="1">
                  <c:v>363.7</c:v>
                </c:pt>
                <c:pt idx="2">
                  <c:v>555.20000000000005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31F-40ED-92BF-D0BECD2BED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797248"/>
        <c:axId val="99807232"/>
      </c:lineChart>
      <c:catAx>
        <c:axId val="9979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807232"/>
        <c:crosses val="autoZero"/>
        <c:auto val="1"/>
        <c:lblAlgn val="ctr"/>
        <c:lblOffset val="100"/>
        <c:noMultiLvlLbl val="0"/>
      </c:catAx>
      <c:valAx>
        <c:axId val="9980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97248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плата, рублей</a:t>
            </a:r>
            <a:endParaRPr lang="ru-RU" sz="1400" dirty="0"/>
          </a:p>
        </c:rich>
      </c:tx>
      <c:layout>
        <c:manualLayout>
          <c:xMode val="edge"/>
          <c:yMode val="edge"/>
          <c:x val="0.20849501535114401"/>
          <c:y val="7.55458174257840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605270026307681"/>
          <c:y val="0.14806245575584029"/>
          <c:w val="0.77086484821829371"/>
          <c:h val="0.6453358156723314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3990498811"/>
                  <c:y val="-9.652155630779328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47-40A1-AE59-9F0D30B23CA9}"/>
                </c:ext>
              </c:extLst>
            </c:dLbl>
            <c:dLbl>
              <c:idx val="1"/>
              <c:layout>
                <c:manualLayout>
                  <c:x val="-0.15835312747426791"/>
                  <c:y val="-0.1284227213287261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47-40A1-AE59-9F0D30B23CA9}"/>
                </c:ext>
              </c:extLst>
            </c:dLbl>
            <c:dLbl>
              <c:idx val="2"/>
              <c:layout>
                <c:manualLayout>
                  <c:x val="-0.20642795279608339"/>
                  <c:y val="-1.608314018339052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47-40A1-AE59-9F0D30B23CA9}"/>
                </c:ext>
              </c:extLst>
            </c:dLbl>
            <c:dLbl>
              <c:idx val="3"/>
              <c:layout>
                <c:manualLayout>
                  <c:x val="-0.17814726840855116"/>
                  <c:y val="-0.1193760527971856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47-40A1-AE59-9F0D30B23CA9}"/>
                </c:ext>
              </c:extLst>
            </c:dLbl>
            <c:dLbl>
              <c:idx val="4"/>
              <c:layout>
                <c:manualLayout>
                  <c:x val="-0.11182798223757121"/>
                  <c:y val="-6.349161910627797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47-40A1-AE59-9F0D30B23C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23075.1</c:v>
                </c:pt>
                <c:pt idx="1">
                  <c:v>25145.7</c:v>
                </c:pt>
                <c:pt idx="2">
                  <c:v>27241.599999999999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D47-40A1-AE59-9F0D30B23C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070912"/>
        <c:axId val="100072448"/>
      </c:lineChart>
      <c:catAx>
        <c:axId val="10007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072448"/>
        <c:crosses val="autoZero"/>
        <c:auto val="1"/>
        <c:lblAlgn val="ctr"/>
        <c:lblOffset val="100"/>
        <c:noMultiLvlLbl val="0"/>
      </c:catAx>
      <c:valAx>
        <c:axId val="100072448"/>
        <c:scaling>
          <c:orientation val="minMax"/>
          <c:min val="2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0709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(среднегодовая), человек</a:t>
            </a:r>
            <a:endParaRPr lang="ru-RU" sz="1400" dirty="0"/>
          </a:p>
        </c:rich>
      </c:tx>
      <c:layout>
        <c:manualLayout>
          <c:xMode val="edge"/>
          <c:yMode val="edge"/>
          <c:x val="0.18420806631852918"/>
          <c:y val="1.245098804852496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605270026307675"/>
          <c:y val="0.14806245575584037"/>
          <c:w val="0.77086484821829393"/>
          <c:h val="0.645335815672331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7512746722"/>
                  <c:y val="-7.3129846860214454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65922307292617"/>
                      <c:h val="8.79526007830124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956-466D-B327-AD63F5F6CEF8}"/>
                </c:ext>
              </c:extLst>
            </c:dLbl>
            <c:dLbl>
              <c:idx val="1"/>
              <c:layout>
                <c:manualLayout>
                  <c:x val="-7.3983880649424349E-2"/>
                  <c:y val="-8.163943412101182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56-466D-B327-AD63F5F6CEF8}"/>
                </c:ext>
              </c:extLst>
            </c:dLbl>
            <c:dLbl>
              <c:idx val="2"/>
              <c:layout>
                <c:manualLayout>
                  <c:x val="-4.5028127009283929E-2"/>
                  <c:y val="-0.1096497367610634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56-466D-B327-AD63F5F6CEF8}"/>
                </c:ext>
              </c:extLst>
            </c:dLbl>
            <c:dLbl>
              <c:idx val="3"/>
              <c:layout>
                <c:manualLayout>
                  <c:x val="-6.3646285360431432E-2"/>
                  <c:y val="-0.1287325336213514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56-466D-B327-AD63F5F6CEF8}"/>
                </c:ext>
              </c:extLst>
            </c:dLbl>
            <c:dLbl>
              <c:idx val="4"/>
              <c:layout>
                <c:manualLayout>
                  <c:x val="-5.1564364704458798E-2"/>
                  <c:y val="-9.156154545494731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56-466D-B327-AD63F5F6CE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18189</c:v>
                </c:pt>
                <c:pt idx="1">
                  <c:v>17956</c:v>
                </c:pt>
                <c:pt idx="2">
                  <c:v>14625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956-466D-B327-AD63F5F6CE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519936"/>
        <c:axId val="99876864"/>
      </c:lineChart>
      <c:catAx>
        <c:axId val="10451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876864"/>
        <c:crosses val="autoZero"/>
        <c:auto val="1"/>
        <c:lblAlgn val="ctr"/>
        <c:lblOffset val="100"/>
        <c:noMultiLvlLbl val="0"/>
      </c:catAx>
      <c:valAx>
        <c:axId val="99876864"/>
        <c:scaling>
          <c:orientation val="minMax"/>
          <c:min val="1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519936"/>
        <c:crosses val="autoZero"/>
        <c:crossBetween val="between"/>
        <c:majorUnit val="10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046161537606964E-2"/>
          <c:y val="5.5636242437708927E-2"/>
          <c:w val="0.95791187342820594"/>
          <c:h val="0.84492076637949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Лист4!$B$35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35E-43FC-ADE1-3ACDC1369EF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 i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b="1" i="0" dirty="0" smtClean="0">
                        <a:latin typeface="Times New Roman" pitchFamily="18" charset="0"/>
                        <a:cs typeface="Times New Roman" pitchFamily="18" charset="0"/>
                      </a:rPr>
                      <a:t>1242718</a:t>
                    </a:r>
                    <a:endParaRPr lang="en-US" sz="1200" b="1" i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5E-43FC-ADE1-3ACDC1369EF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itchFamily="18" charset="0"/>
                        <a:cs typeface="Times New Roman" pitchFamily="18" charset="0"/>
                      </a:rPr>
                      <a:t>1263336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97-4B01-915A-FA3882DB085D}"/>
                </c:ext>
              </c:extLst>
            </c:dLbl>
            <c:dLbl>
              <c:idx val="2"/>
              <c:layout>
                <c:manualLayout>
                  <c:x val="-1.9241007807915868E-3"/>
                  <c:y val="9.941496005553916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itchFamily="18" charset="0"/>
                        <a:cs typeface="Times New Roman" pitchFamily="18" charset="0"/>
                      </a:rPr>
                      <a:t>-20618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976782007161558E-2"/>
                      <c:h val="6.46195650312652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497-4B01-915A-FA3882DB0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Лист4!$C$34:$E$34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Дефицит, профицит</c:v>
                </c:pt>
              </c:strCache>
            </c:strRef>
          </c:cat>
          <c:val>
            <c:numRef>
              <c:f>Лист4!$C$35:$E$35</c:f>
              <c:numCache>
                <c:formatCode>General</c:formatCode>
                <c:ptCount val="3"/>
                <c:pt idx="0">
                  <c:v>1243</c:v>
                </c:pt>
                <c:pt idx="1">
                  <c:v>1255</c:v>
                </c:pt>
                <c:pt idx="2">
                  <c:v>-21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5E-43FC-ADE1-3ACDC1369EF2}"/>
            </c:ext>
          </c:extLst>
        </c:ser>
        <c:ser>
          <c:idx val="1"/>
          <c:order val="1"/>
          <c:tx>
            <c:strRef>
              <c:f>Лист4!$B$36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578537"/>
              </a:solidFill>
            </c:spPr>
            <c:extLst>
              <c:ext xmlns:c16="http://schemas.microsoft.com/office/drawing/2014/chart" uri="{C3380CC4-5D6E-409C-BE32-E72D297353CC}">
                <c16:uniqueId val="{00000003-3497-4B01-915A-FA3882DB085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1254544</a:t>
                    </a:r>
                    <a:endParaRPr lang="en-US" sz="1200" b="1" dirty="0">
                      <a:solidFill>
                        <a:srgbClr val="008E4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97-4B01-915A-FA3882DB085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122742</a:t>
                    </a:r>
                    <a:endParaRPr lang="en-US" sz="1200" b="1" dirty="0">
                      <a:solidFill>
                        <a:srgbClr val="008E4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97-4B01-915A-FA3882DB085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+26802</a:t>
                    </a:r>
                    <a:endParaRPr lang="en-US" sz="1200" b="1" dirty="0">
                      <a:solidFill>
                        <a:srgbClr val="008E4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97-4B01-915A-FA3882DB0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008E4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Лист4!$C$34:$E$34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Дефицит, профицит</c:v>
                </c:pt>
              </c:strCache>
            </c:strRef>
          </c:cat>
          <c:val>
            <c:numRef>
              <c:f>Лист4!$C$36:$E$36</c:f>
              <c:numCache>
                <c:formatCode>General</c:formatCode>
                <c:ptCount val="3"/>
                <c:pt idx="0">
                  <c:v>1263</c:v>
                </c:pt>
                <c:pt idx="1">
                  <c:v>1228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97-4B01-915A-FA3882DB08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523008"/>
        <c:axId val="116524544"/>
      </c:barChart>
      <c:catAx>
        <c:axId val="11652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524544"/>
        <c:crosses val="autoZero"/>
        <c:auto val="1"/>
        <c:lblAlgn val="ctr"/>
        <c:lblOffset val="100"/>
        <c:noMultiLvlLbl val="0"/>
      </c:catAx>
      <c:valAx>
        <c:axId val="116524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6523008"/>
        <c:crosses val="autoZero"/>
        <c:crossBetween val="between"/>
        <c:minorUnit val="200"/>
      </c:valAx>
      <c:spPr>
        <a:effectLst/>
      </c:spPr>
    </c:plotArea>
    <c:legend>
      <c:legendPos val="r"/>
      <c:layout>
        <c:manualLayout>
          <c:xMode val="edge"/>
          <c:yMode val="edge"/>
          <c:x val="0.75661132348930926"/>
          <c:y val="0.30733125612305706"/>
          <c:w val="0.12514108280898084"/>
          <c:h val="0.1608674793709789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Лист4!$F$1</c:f>
              <c:strCache>
                <c:ptCount val="1"/>
                <c:pt idx="0">
                  <c:v>прогноз</c:v>
                </c:pt>
              </c:strCache>
            </c:strRef>
          </c:tx>
          <c:spPr>
            <a:solidFill>
              <a:srgbClr val="5212C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33084314092861E-2"/>
                  <c:y val="-2.004701835366431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778010,4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C9-4D3D-B17F-457C1C726528}"/>
                </c:ext>
              </c:extLst>
            </c:dLbl>
            <c:dLbl>
              <c:idx val="1"/>
              <c:layout>
                <c:manualLayout>
                  <c:x val="-1.4065548404789444E-2"/>
                  <c:y val="-3.5051332927351834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758469,3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C9-4D3D-B17F-457C1C726528}"/>
                </c:ext>
              </c:extLst>
            </c:dLbl>
            <c:dLbl>
              <c:idx val="2"/>
              <c:layout>
                <c:manualLayout>
                  <c:x val="-1.7687212133068474E-2"/>
                  <c:y val="-1.150797158388074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1242718,3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91138559703446"/>
                      <c:h val="5.92295494823243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4C9-4D3D-B17F-457C1C7265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Лист4!$E$2:$E$4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Лист4!$F$2:$F$4</c:f>
              <c:numCache>
                <c:formatCode>General</c:formatCode>
                <c:ptCount val="3"/>
                <c:pt idx="0">
                  <c:v>778</c:v>
                </c:pt>
                <c:pt idx="1">
                  <c:v>758</c:v>
                </c:pt>
                <c:pt idx="2">
                  <c:v>1243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C9-4D3D-B17F-457C1C726528}"/>
            </c:ext>
          </c:extLst>
        </c:ser>
        <c:ser>
          <c:idx val="1"/>
          <c:order val="1"/>
          <c:tx>
            <c:strRef>
              <c:f>Лист4!$G$1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CA41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024791205050178E-2"/>
                  <c:y val="-1.550511766552994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768229,1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C9-4D3D-B17F-457C1C726528}"/>
                </c:ext>
              </c:extLst>
            </c:dLbl>
            <c:dLbl>
              <c:idx val="1"/>
              <c:layout>
                <c:manualLayout>
                  <c:x val="2.1092707853739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757211,1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C9-4D3D-B17F-457C1C726528}"/>
                </c:ext>
              </c:extLst>
            </c:dLbl>
            <c:dLbl>
              <c:idx val="2"/>
              <c:layout>
                <c:manualLayout>
                  <c:x val="1.7516257666354802E-2"/>
                  <c:y val="-2.654427309322476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1254543,5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C9-4D3D-B17F-457C1C7265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Лист4!$E$2:$E$4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Лист4!$G$2:$G$4</c:f>
              <c:numCache>
                <c:formatCode>General</c:formatCode>
                <c:ptCount val="3"/>
                <c:pt idx="0">
                  <c:v>768</c:v>
                </c:pt>
                <c:pt idx="1">
                  <c:v>757</c:v>
                </c:pt>
                <c:pt idx="2">
                  <c:v>1255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C9-4D3D-B17F-457C1C7265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564032"/>
        <c:axId val="107737856"/>
      </c:barChart>
      <c:catAx>
        <c:axId val="10756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7737856"/>
        <c:crosses val="autoZero"/>
        <c:auto val="1"/>
        <c:lblAlgn val="ctr"/>
        <c:lblOffset val="100"/>
        <c:noMultiLvlLbl val="0"/>
      </c:catAx>
      <c:valAx>
        <c:axId val="107737856"/>
        <c:scaling>
          <c:orientation val="minMax"/>
          <c:max val="13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7564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dist="19050" sx="1000" sy="1000" algn="tl" rotWithShape="0">
                    <a:schemeClr val="dk1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9330653421364786"/>
          <c:y val="0.8996821328791027"/>
          <c:w val="0.2171398032235777"/>
          <c:h val="6.6206608256731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9958557878E-2"/>
          <c:y val="6.8072358431909105E-2"/>
          <c:w val="0.95890790930090208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444444444444441E-2"/>
                  <c:y val="-9.25925925925936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D42-40B0-8F83-3C44C96C3A7B}"/>
                </c:ext>
              </c:extLst>
            </c:dLbl>
            <c:dLbl>
              <c:idx val="1"/>
              <c:layout>
                <c:manualLayout>
                  <c:x val="-2.50000000000000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D42-40B0-8F83-3C44C96C3A7B}"/>
                </c:ext>
              </c:extLst>
            </c:dLbl>
            <c:dLbl>
              <c:idx val="2"/>
              <c:layout>
                <c:manualLayout>
                  <c:x val="-1.9444444444444445E-2"/>
                  <c:y val="-1.38888888888890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D42-40B0-8F83-3C44C96C3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Лист4!$B$35:$B$37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Лист4!$C$35:$C$37</c:f>
              <c:numCache>
                <c:formatCode>General</c:formatCode>
                <c:ptCount val="3"/>
                <c:pt idx="0">
                  <c:v>793229.3</c:v>
                </c:pt>
                <c:pt idx="1">
                  <c:v>773448.9</c:v>
                </c:pt>
                <c:pt idx="2">
                  <c:v>1263336.1000000001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42-40B0-8F83-3C44C96C3A7B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785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42-40B0-8F83-3C44C96C3A7B}"/>
              </c:ext>
            </c:extLst>
          </c:dPt>
          <c:dLbls>
            <c:dLbl>
              <c:idx val="0"/>
              <c:layout>
                <c:manualLayout>
                  <c:x val="2.4999999999999981E-2"/>
                  <c:y val="-5.3047226700084666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D42-40B0-8F83-3C44C96C3A7B}"/>
                </c:ext>
              </c:extLst>
            </c:dLbl>
            <c:dLbl>
              <c:idx val="1"/>
              <c:layout>
                <c:manualLayout>
                  <c:x val="1.9488430683627888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D42-40B0-8F83-3C44C96C3A7B}"/>
                </c:ext>
              </c:extLst>
            </c:dLbl>
            <c:dLbl>
              <c:idx val="2"/>
              <c:layout>
                <c:manualLayout>
                  <c:x val="1.3888888888889006E-2"/>
                  <c:y val="-4.6296296296296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D42-40B0-8F83-3C44C96C3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Лист4!$B$35:$B$37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Лист4!$D$35:$D$37</c:f>
              <c:numCache>
                <c:formatCode>General</c:formatCode>
                <c:ptCount val="3"/>
                <c:pt idx="0">
                  <c:v>762679.3</c:v>
                </c:pt>
                <c:pt idx="1">
                  <c:v>755943.7</c:v>
                </c:pt>
                <c:pt idx="2">
                  <c:v>1227741.8999999999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42-40B0-8F83-3C44C96C3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348032"/>
        <c:axId val="116349568"/>
      </c:barChart>
      <c:catAx>
        <c:axId val="11634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349568"/>
        <c:crosses val="autoZero"/>
        <c:auto val="1"/>
        <c:lblAlgn val="ctr"/>
        <c:lblOffset val="100"/>
        <c:noMultiLvlLbl val="0"/>
      </c:catAx>
      <c:valAx>
        <c:axId val="116349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6348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458706882810341"/>
          <c:y val="0.94072417879494852"/>
          <c:w val="0.37060480598774498"/>
          <c:h val="5.9275821205051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33B91-FE5C-426B-A3A8-6AB13C1979A7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30E5779-047E-4046-8966-E94227B3E50E}">
      <dgm:prSet phldrT="[Текст]"/>
      <dgm:spPr>
        <a:solidFill>
          <a:srgbClr val="95B3D7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Расходы по 23 муниципальным программам на сумму  1053,0 млн. руб. (85,8% всех расходов)</a:t>
          </a:r>
          <a:endParaRPr lang="ru-RU" dirty="0">
            <a:solidFill>
              <a:schemeClr val="tx1"/>
            </a:solidFill>
          </a:endParaRPr>
        </a:p>
      </dgm:t>
    </dgm:pt>
    <dgm:pt modelId="{0E7EEA30-C866-4E84-BC94-4CE36CA82B2A}" type="parTrans" cxnId="{458C5853-6A58-4D08-9DBC-510DD53B13B0}">
      <dgm:prSet/>
      <dgm:spPr/>
      <dgm:t>
        <a:bodyPr/>
        <a:lstStyle/>
        <a:p>
          <a:endParaRPr lang="ru-RU"/>
        </a:p>
      </dgm:t>
    </dgm:pt>
    <dgm:pt modelId="{E460EF50-0CD1-412E-AEB8-F4B2A0B7A8BC}" type="sibTrans" cxnId="{458C5853-6A58-4D08-9DBC-510DD53B13B0}">
      <dgm:prSet/>
      <dgm:spPr>
        <a:solidFill>
          <a:srgbClr val="95B3D7"/>
        </a:solidFill>
      </dgm:spPr>
      <dgm:t>
        <a:bodyPr/>
        <a:lstStyle/>
        <a:p>
          <a:endParaRPr lang="ru-RU"/>
        </a:p>
      </dgm:t>
    </dgm:pt>
    <dgm:pt modelId="{CAC93437-A450-4458-80E6-BF8A87A328AC}">
      <dgm:prSet phldrT="[Текст]"/>
      <dgm:spPr>
        <a:solidFill>
          <a:srgbClr val="95B3D7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Непрограммные расходы 174,7 млн. руб. (14,2% всех расходов)</a:t>
          </a:r>
          <a:endParaRPr lang="ru-RU" dirty="0">
            <a:solidFill>
              <a:schemeClr val="tx1"/>
            </a:solidFill>
          </a:endParaRPr>
        </a:p>
      </dgm:t>
    </dgm:pt>
    <dgm:pt modelId="{E5E04D23-699D-4F5C-B4BB-A7AB7F78A558}" type="parTrans" cxnId="{B7D9628D-4FD2-4A5A-B015-E31CA0EB142F}">
      <dgm:prSet/>
      <dgm:spPr/>
      <dgm:t>
        <a:bodyPr/>
        <a:lstStyle/>
        <a:p>
          <a:endParaRPr lang="ru-RU"/>
        </a:p>
      </dgm:t>
    </dgm:pt>
    <dgm:pt modelId="{48B73E60-2331-408F-929B-EC2A0D3E423B}" type="sibTrans" cxnId="{B7D9628D-4FD2-4A5A-B015-E31CA0EB142F}">
      <dgm:prSet/>
      <dgm:spPr>
        <a:solidFill>
          <a:srgbClr val="95B3D7"/>
        </a:solidFill>
      </dgm:spPr>
      <dgm:t>
        <a:bodyPr/>
        <a:lstStyle/>
        <a:p>
          <a:endParaRPr lang="ru-RU"/>
        </a:p>
      </dgm:t>
    </dgm:pt>
    <dgm:pt modelId="{22F18B69-0B1E-4F13-9151-8EC2380D805F}">
      <dgm:prSet phldrT="[Текст]"/>
      <dgm:spPr>
        <a:solidFill>
          <a:srgbClr val="95B3D7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Всего расходов бюджета округа за 2022 г. – 1227,7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млн. руб.</a:t>
          </a:r>
          <a:endParaRPr lang="ru-RU" dirty="0">
            <a:solidFill>
              <a:schemeClr val="tx1"/>
            </a:solidFill>
          </a:endParaRPr>
        </a:p>
      </dgm:t>
    </dgm:pt>
    <dgm:pt modelId="{146E1058-34BB-46A6-A416-43F1E41927F3}" type="parTrans" cxnId="{FC695095-80F8-4D5F-A1A6-6859940031B4}">
      <dgm:prSet/>
      <dgm:spPr/>
      <dgm:t>
        <a:bodyPr/>
        <a:lstStyle/>
        <a:p>
          <a:endParaRPr lang="ru-RU"/>
        </a:p>
      </dgm:t>
    </dgm:pt>
    <dgm:pt modelId="{35455C38-1D51-4D6E-9532-13635A73F4ED}" type="sibTrans" cxnId="{FC695095-80F8-4D5F-A1A6-6859940031B4}">
      <dgm:prSet/>
      <dgm:spPr/>
      <dgm:t>
        <a:bodyPr/>
        <a:lstStyle/>
        <a:p>
          <a:endParaRPr lang="ru-RU"/>
        </a:p>
      </dgm:t>
    </dgm:pt>
    <dgm:pt modelId="{8A841686-4241-4134-93D9-6D4AFC053BA8}" type="pres">
      <dgm:prSet presAssocID="{3D633B91-FE5C-426B-A3A8-6AB13C1979A7}" presName="Name0" presStyleCnt="0">
        <dgm:presLayoutVars>
          <dgm:dir/>
          <dgm:resizeHandles val="exact"/>
        </dgm:presLayoutVars>
      </dgm:prSet>
      <dgm:spPr/>
    </dgm:pt>
    <dgm:pt modelId="{4D0F5BA3-0CF2-4437-8BBA-7712871C56FF}" type="pres">
      <dgm:prSet presAssocID="{3D633B91-FE5C-426B-A3A8-6AB13C1979A7}" presName="vNodes" presStyleCnt="0"/>
      <dgm:spPr/>
    </dgm:pt>
    <dgm:pt modelId="{B2216510-4C3F-499A-A1EA-AC76AC1F4D88}" type="pres">
      <dgm:prSet presAssocID="{330E5779-047E-4046-8966-E94227B3E50E}" presName="node" presStyleLbl="node1" presStyleIdx="0" presStyleCnt="3" custScaleX="187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1A6E7-082F-4179-A9B3-EBEDCEFD8AC6}" type="pres">
      <dgm:prSet presAssocID="{E460EF50-0CD1-412E-AEB8-F4B2A0B7A8BC}" presName="spacerT" presStyleCnt="0"/>
      <dgm:spPr/>
    </dgm:pt>
    <dgm:pt modelId="{B5768B5D-B717-469D-8967-BD878FEB1A2E}" type="pres">
      <dgm:prSet presAssocID="{E460EF50-0CD1-412E-AEB8-F4B2A0B7A8B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D5B2A48-B36B-4B6A-ACE5-4F15CCDE97A0}" type="pres">
      <dgm:prSet presAssocID="{E460EF50-0CD1-412E-AEB8-F4B2A0B7A8BC}" presName="spacerB" presStyleCnt="0"/>
      <dgm:spPr/>
    </dgm:pt>
    <dgm:pt modelId="{6F88255D-C4B1-4B5E-B92D-7E73BF469871}" type="pres">
      <dgm:prSet presAssocID="{CAC93437-A450-4458-80E6-BF8A87A328AC}" presName="node" presStyleLbl="node1" presStyleIdx="1" presStyleCnt="3" custScaleX="179997" custScaleY="112250" custLinFactY="-2923" custLinFactNeighborX="-58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434A6-2D33-48FD-AD48-40781B717318}" type="pres">
      <dgm:prSet presAssocID="{3D633B91-FE5C-426B-A3A8-6AB13C1979A7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39B6D121-34FF-422E-BFEB-31832BCBAA50}" type="pres">
      <dgm:prSet presAssocID="{3D633B91-FE5C-426B-A3A8-6AB13C1979A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FD390F1-1640-4F4F-9996-B157AEA3311F}" type="pres">
      <dgm:prSet presAssocID="{3D633B91-FE5C-426B-A3A8-6AB13C1979A7}" presName="lastNode" presStyleLbl="node1" presStyleIdx="2" presStyleCnt="3" custLinFactNeighborX="-43288" custLinFactNeighborY="-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8C5853-6A58-4D08-9DBC-510DD53B13B0}" srcId="{3D633B91-FE5C-426B-A3A8-6AB13C1979A7}" destId="{330E5779-047E-4046-8966-E94227B3E50E}" srcOrd="0" destOrd="0" parTransId="{0E7EEA30-C866-4E84-BC94-4CE36CA82B2A}" sibTransId="{E460EF50-0CD1-412E-AEB8-F4B2A0B7A8BC}"/>
    <dgm:cxn modelId="{E61DFF83-B6C5-423D-94CE-FEDF6AB1DC80}" type="presOf" srcId="{48B73E60-2331-408F-929B-EC2A0D3E423B}" destId="{39B6D121-34FF-422E-BFEB-31832BCBAA50}" srcOrd="1" destOrd="0" presId="urn:microsoft.com/office/officeart/2005/8/layout/equation2"/>
    <dgm:cxn modelId="{42AA4A84-B202-466F-B9FC-6D9BEB6F4D6B}" type="presOf" srcId="{330E5779-047E-4046-8966-E94227B3E50E}" destId="{B2216510-4C3F-499A-A1EA-AC76AC1F4D88}" srcOrd="0" destOrd="0" presId="urn:microsoft.com/office/officeart/2005/8/layout/equation2"/>
    <dgm:cxn modelId="{7812FBC1-6397-4357-9C8E-9F86C73B7252}" type="presOf" srcId="{48B73E60-2331-408F-929B-EC2A0D3E423B}" destId="{088434A6-2D33-48FD-AD48-40781B717318}" srcOrd="0" destOrd="0" presId="urn:microsoft.com/office/officeart/2005/8/layout/equation2"/>
    <dgm:cxn modelId="{48ED0D90-A89A-4F62-BE0F-1BE5F7066A0A}" type="presOf" srcId="{22F18B69-0B1E-4F13-9151-8EC2380D805F}" destId="{DFD390F1-1640-4F4F-9996-B157AEA3311F}" srcOrd="0" destOrd="0" presId="urn:microsoft.com/office/officeart/2005/8/layout/equation2"/>
    <dgm:cxn modelId="{462E6958-6926-48BB-9EE8-BA235FE5F62D}" type="presOf" srcId="{E460EF50-0CD1-412E-AEB8-F4B2A0B7A8BC}" destId="{B5768B5D-B717-469D-8967-BD878FEB1A2E}" srcOrd="0" destOrd="0" presId="urn:microsoft.com/office/officeart/2005/8/layout/equation2"/>
    <dgm:cxn modelId="{FC695095-80F8-4D5F-A1A6-6859940031B4}" srcId="{3D633B91-FE5C-426B-A3A8-6AB13C1979A7}" destId="{22F18B69-0B1E-4F13-9151-8EC2380D805F}" srcOrd="2" destOrd="0" parTransId="{146E1058-34BB-46A6-A416-43F1E41927F3}" sibTransId="{35455C38-1D51-4D6E-9532-13635A73F4ED}"/>
    <dgm:cxn modelId="{FC9BD17A-1CDB-4508-A9E5-9E505CA8B308}" type="presOf" srcId="{3D633B91-FE5C-426B-A3A8-6AB13C1979A7}" destId="{8A841686-4241-4134-93D9-6D4AFC053BA8}" srcOrd="0" destOrd="0" presId="urn:microsoft.com/office/officeart/2005/8/layout/equation2"/>
    <dgm:cxn modelId="{AD695F9A-657C-4B72-A74D-C97545FE60CF}" type="presOf" srcId="{CAC93437-A450-4458-80E6-BF8A87A328AC}" destId="{6F88255D-C4B1-4B5E-B92D-7E73BF469871}" srcOrd="0" destOrd="0" presId="urn:microsoft.com/office/officeart/2005/8/layout/equation2"/>
    <dgm:cxn modelId="{B7D9628D-4FD2-4A5A-B015-E31CA0EB142F}" srcId="{3D633B91-FE5C-426B-A3A8-6AB13C1979A7}" destId="{CAC93437-A450-4458-80E6-BF8A87A328AC}" srcOrd="1" destOrd="0" parTransId="{E5E04D23-699D-4F5C-B4BB-A7AB7F78A558}" sibTransId="{48B73E60-2331-408F-929B-EC2A0D3E423B}"/>
    <dgm:cxn modelId="{755E6DB3-0785-49A6-9CAD-4B5258FE2A32}" type="presParOf" srcId="{8A841686-4241-4134-93D9-6D4AFC053BA8}" destId="{4D0F5BA3-0CF2-4437-8BBA-7712871C56FF}" srcOrd="0" destOrd="0" presId="urn:microsoft.com/office/officeart/2005/8/layout/equation2"/>
    <dgm:cxn modelId="{BF551855-836E-451D-B2A3-EB77F2563724}" type="presParOf" srcId="{4D0F5BA3-0CF2-4437-8BBA-7712871C56FF}" destId="{B2216510-4C3F-499A-A1EA-AC76AC1F4D88}" srcOrd="0" destOrd="0" presId="urn:microsoft.com/office/officeart/2005/8/layout/equation2"/>
    <dgm:cxn modelId="{9FF0709C-9469-4E8F-83AB-4BAC25DCAE68}" type="presParOf" srcId="{4D0F5BA3-0CF2-4437-8BBA-7712871C56FF}" destId="{7CF1A6E7-082F-4179-A9B3-EBEDCEFD8AC6}" srcOrd="1" destOrd="0" presId="urn:microsoft.com/office/officeart/2005/8/layout/equation2"/>
    <dgm:cxn modelId="{E31D30CE-C95A-4208-9543-5960DEEE3CE2}" type="presParOf" srcId="{4D0F5BA3-0CF2-4437-8BBA-7712871C56FF}" destId="{B5768B5D-B717-469D-8967-BD878FEB1A2E}" srcOrd="2" destOrd="0" presId="urn:microsoft.com/office/officeart/2005/8/layout/equation2"/>
    <dgm:cxn modelId="{309DDB9A-A299-4C54-A8D6-5022FE05AA94}" type="presParOf" srcId="{4D0F5BA3-0CF2-4437-8BBA-7712871C56FF}" destId="{0D5B2A48-B36B-4B6A-ACE5-4F15CCDE97A0}" srcOrd="3" destOrd="0" presId="urn:microsoft.com/office/officeart/2005/8/layout/equation2"/>
    <dgm:cxn modelId="{668180ED-6D7C-4AFA-8C6C-022C1E804E08}" type="presParOf" srcId="{4D0F5BA3-0CF2-4437-8BBA-7712871C56FF}" destId="{6F88255D-C4B1-4B5E-B92D-7E73BF469871}" srcOrd="4" destOrd="0" presId="urn:microsoft.com/office/officeart/2005/8/layout/equation2"/>
    <dgm:cxn modelId="{8D94C9DA-E769-4717-945E-759C38B2B3BF}" type="presParOf" srcId="{8A841686-4241-4134-93D9-6D4AFC053BA8}" destId="{088434A6-2D33-48FD-AD48-40781B717318}" srcOrd="1" destOrd="0" presId="urn:microsoft.com/office/officeart/2005/8/layout/equation2"/>
    <dgm:cxn modelId="{5BFAA098-702E-4BD5-B75A-968659E37E51}" type="presParOf" srcId="{088434A6-2D33-48FD-AD48-40781B717318}" destId="{39B6D121-34FF-422E-BFEB-31832BCBAA50}" srcOrd="0" destOrd="0" presId="urn:microsoft.com/office/officeart/2005/8/layout/equation2"/>
    <dgm:cxn modelId="{AC0C29A5-E58A-4ECA-B489-B7E641521F88}" type="presParOf" srcId="{8A841686-4241-4134-93D9-6D4AFC053BA8}" destId="{DFD390F1-1640-4F4F-9996-B157AEA3311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0D842-4713-4CA0-A363-1D47605A00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C4A74-4544-42B5-B4CB-BFDB5CD47F02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dirty="0" smtClean="0"/>
            <a:t>11 - дошкольных учреждения; количество детей -636</a:t>
          </a:r>
          <a:endParaRPr lang="ru-RU" dirty="0"/>
        </a:p>
      </dgm:t>
    </dgm:pt>
    <dgm:pt modelId="{B18F5596-2C44-4E23-9ADB-38D1BCB7AD1E}" type="parTrans" cxnId="{BD6077F6-C92F-4594-BB8B-ACEFD3A66652}">
      <dgm:prSet/>
      <dgm:spPr/>
      <dgm:t>
        <a:bodyPr/>
        <a:lstStyle/>
        <a:p>
          <a:endParaRPr lang="ru-RU"/>
        </a:p>
      </dgm:t>
    </dgm:pt>
    <dgm:pt modelId="{4A8B77D0-29F6-460C-ABEE-EEB8B49C269F}" type="sibTrans" cxnId="{BD6077F6-C92F-4594-BB8B-ACEFD3A66652}">
      <dgm:prSet/>
      <dgm:spPr/>
      <dgm:t>
        <a:bodyPr/>
        <a:lstStyle/>
        <a:p>
          <a:endParaRPr lang="ru-RU"/>
        </a:p>
      </dgm:t>
    </dgm:pt>
    <dgm:pt modelId="{B967BD45-BE3E-4B44-AF56-8035234A61EC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9 - общеобразовательных учреждения; количество обучающихся - 1803</a:t>
          </a:r>
          <a:endParaRPr lang="ru-RU" dirty="0"/>
        </a:p>
      </dgm:t>
    </dgm:pt>
    <dgm:pt modelId="{F92B46A2-EF62-44B3-A7EE-3FC8A4C3BDED}" type="parTrans" cxnId="{EA3398B2-8B0F-416D-940B-88DA961BE5C4}">
      <dgm:prSet/>
      <dgm:spPr/>
      <dgm:t>
        <a:bodyPr/>
        <a:lstStyle/>
        <a:p>
          <a:endParaRPr lang="ru-RU"/>
        </a:p>
      </dgm:t>
    </dgm:pt>
    <dgm:pt modelId="{C33A90E5-000E-44CF-BFF9-549695A7F71D}" type="sibTrans" cxnId="{EA3398B2-8B0F-416D-940B-88DA961BE5C4}">
      <dgm:prSet/>
      <dgm:spPr/>
      <dgm:t>
        <a:bodyPr/>
        <a:lstStyle/>
        <a:p>
          <a:endParaRPr lang="ru-RU"/>
        </a:p>
      </dgm:t>
    </dgm:pt>
    <dgm:pt modelId="{4AC25025-8D6B-4FA0-A1D3-E56FE629AD5B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3 - учреждения дополнительного образования; количество обучающихся - 998</a:t>
          </a:r>
          <a:endParaRPr lang="ru-RU" dirty="0"/>
        </a:p>
      </dgm:t>
    </dgm:pt>
    <dgm:pt modelId="{8BB5CC1A-1A49-43C0-B5BD-9653335C5DE9}" type="parTrans" cxnId="{51D110EC-9C06-4A45-93F9-C99396948B64}">
      <dgm:prSet/>
      <dgm:spPr/>
      <dgm:t>
        <a:bodyPr/>
        <a:lstStyle/>
        <a:p>
          <a:endParaRPr lang="ru-RU"/>
        </a:p>
      </dgm:t>
    </dgm:pt>
    <dgm:pt modelId="{3D68C7E0-5E79-4029-A721-0DA7F6A77068}" type="sibTrans" cxnId="{51D110EC-9C06-4A45-93F9-C99396948B64}">
      <dgm:prSet/>
      <dgm:spPr/>
      <dgm:t>
        <a:bodyPr/>
        <a:lstStyle/>
        <a:p>
          <a:endParaRPr lang="ru-RU"/>
        </a:p>
      </dgm:t>
    </dgm:pt>
    <dgm:pt modelId="{F92BAD68-5A35-44BA-BFCF-0443AC2A7327}" type="pres">
      <dgm:prSet presAssocID="{C060D842-4713-4CA0-A363-1D47605A00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89EF7B-E296-4227-987A-655D11C0733B}" type="pres">
      <dgm:prSet presAssocID="{C060D842-4713-4CA0-A363-1D47605A000B}" presName="Name1" presStyleCnt="0"/>
      <dgm:spPr/>
    </dgm:pt>
    <dgm:pt modelId="{909B4BF0-DE1A-4BF7-ABAC-0D34A884CFD1}" type="pres">
      <dgm:prSet presAssocID="{C060D842-4713-4CA0-A363-1D47605A000B}" presName="cycle" presStyleCnt="0"/>
      <dgm:spPr/>
    </dgm:pt>
    <dgm:pt modelId="{9EDD70FE-CC8C-489B-9369-7D3C82EE83E9}" type="pres">
      <dgm:prSet presAssocID="{C060D842-4713-4CA0-A363-1D47605A000B}" presName="srcNode" presStyleLbl="node1" presStyleIdx="0" presStyleCnt="3"/>
      <dgm:spPr/>
    </dgm:pt>
    <dgm:pt modelId="{B03939D9-190B-4340-9ECA-2C19788487F0}" type="pres">
      <dgm:prSet presAssocID="{C060D842-4713-4CA0-A363-1D47605A000B}" presName="conn" presStyleLbl="parChTrans1D2" presStyleIdx="0" presStyleCnt="1" custLinFactNeighborX="-27196" custLinFactNeighborY="462"/>
      <dgm:spPr/>
      <dgm:t>
        <a:bodyPr/>
        <a:lstStyle/>
        <a:p>
          <a:endParaRPr lang="ru-RU"/>
        </a:p>
      </dgm:t>
    </dgm:pt>
    <dgm:pt modelId="{9CD8A9FD-E24E-4D66-AC52-3BDF2A651EB7}" type="pres">
      <dgm:prSet presAssocID="{C060D842-4713-4CA0-A363-1D47605A000B}" presName="extraNode" presStyleLbl="node1" presStyleIdx="0" presStyleCnt="3"/>
      <dgm:spPr/>
    </dgm:pt>
    <dgm:pt modelId="{46E2A4F8-D50D-4F08-8920-E39737A755A5}" type="pres">
      <dgm:prSet presAssocID="{C060D842-4713-4CA0-A363-1D47605A000B}" presName="dstNode" presStyleLbl="node1" presStyleIdx="0" presStyleCnt="3"/>
      <dgm:spPr/>
    </dgm:pt>
    <dgm:pt modelId="{7E2A6318-0328-473C-BFD2-17A958163117}" type="pres">
      <dgm:prSet presAssocID="{3CCC4A74-4544-42B5-B4CB-BFDB5CD47F02}" presName="text_1" presStyleLbl="node1" presStyleIdx="0" presStyleCnt="3" custLinFactNeighborX="2472" custLinFactNeighborY="4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5F156-E13A-443B-B7E6-63313AEA7CCC}" type="pres">
      <dgm:prSet presAssocID="{3CCC4A74-4544-42B5-B4CB-BFDB5CD47F02}" presName="accent_1" presStyleCnt="0"/>
      <dgm:spPr/>
    </dgm:pt>
    <dgm:pt modelId="{0E8BBEF4-4942-4798-8CB7-9EB284900719}" type="pres">
      <dgm:prSet presAssocID="{3CCC4A74-4544-42B5-B4CB-BFDB5CD47F02}" presName="accentRepeatNode" presStyleLbl="solidFgAcc1" presStyleIdx="0" presStyleCnt="3" custLinFactNeighborX="6531"/>
      <dgm:spPr/>
      <dgm:t>
        <a:bodyPr/>
        <a:lstStyle/>
        <a:p>
          <a:endParaRPr lang="ru-RU"/>
        </a:p>
      </dgm:t>
    </dgm:pt>
    <dgm:pt modelId="{E171A4C1-9F25-4D3F-8B2C-50C86DCC9454}" type="pres">
      <dgm:prSet presAssocID="{B967BD45-BE3E-4B44-AF56-8035234A61E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9E54A-A2B8-4925-8FD3-BC616FE58BCC}" type="pres">
      <dgm:prSet presAssocID="{B967BD45-BE3E-4B44-AF56-8035234A61EC}" presName="accent_2" presStyleCnt="0"/>
      <dgm:spPr/>
    </dgm:pt>
    <dgm:pt modelId="{56B44E38-4078-482C-B14D-B4B65B89CE26}" type="pres">
      <dgm:prSet presAssocID="{B967BD45-BE3E-4B44-AF56-8035234A61EC}" presName="accentRepeatNode" presStyleLbl="solidFgAcc1" presStyleIdx="1" presStyleCnt="3"/>
      <dgm:spPr/>
    </dgm:pt>
    <dgm:pt modelId="{55948F53-C7A3-47F6-A69F-88E574CB77A0}" type="pres">
      <dgm:prSet presAssocID="{4AC25025-8D6B-4FA0-A1D3-E56FE629AD5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9CFAD-640C-4B07-AA6D-F044EF455442}" type="pres">
      <dgm:prSet presAssocID="{4AC25025-8D6B-4FA0-A1D3-E56FE629AD5B}" presName="accent_3" presStyleCnt="0"/>
      <dgm:spPr/>
    </dgm:pt>
    <dgm:pt modelId="{3039821B-82B0-4E24-AB3D-773863BB5139}" type="pres">
      <dgm:prSet presAssocID="{4AC25025-8D6B-4FA0-A1D3-E56FE629AD5B}" presName="accentRepeatNode" presStyleLbl="solidFgAcc1" presStyleIdx="2" presStyleCnt="3"/>
      <dgm:spPr/>
    </dgm:pt>
  </dgm:ptLst>
  <dgm:cxnLst>
    <dgm:cxn modelId="{51D110EC-9C06-4A45-93F9-C99396948B64}" srcId="{C060D842-4713-4CA0-A363-1D47605A000B}" destId="{4AC25025-8D6B-4FA0-A1D3-E56FE629AD5B}" srcOrd="2" destOrd="0" parTransId="{8BB5CC1A-1A49-43C0-B5BD-9653335C5DE9}" sibTransId="{3D68C7E0-5E79-4029-A721-0DA7F6A77068}"/>
    <dgm:cxn modelId="{F91E4453-EC10-4412-B48C-B0D3F320E4AC}" type="presOf" srcId="{B967BD45-BE3E-4B44-AF56-8035234A61EC}" destId="{E171A4C1-9F25-4D3F-8B2C-50C86DCC9454}" srcOrd="0" destOrd="0" presId="urn:microsoft.com/office/officeart/2008/layout/VerticalCurvedList"/>
    <dgm:cxn modelId="{31138145-796A-456D-97DC-D2F9AF8A3717}" type="presOf" srcId="{3CCC4A74-4544-42B5-B4CB-BFDB5CD47F02}" destId="{7E2A6318-0328-473C-BFD2-17A958163117}" srcOrd="0" destOrd="0" presId="urn:microsoft.com/office/officeart/2008/layout/VerticalCurvedList"/>
    <dgm:cxn modelId="{EA3398B2-8B0F-416D-940B-88DA961BE5C4}" srcId="{C060D842-4713-4CA0-A363-1D47605A000B}" destId="{B967BD45-BE3E-4B44-AF56-8035234A61EC}" srcOrd="1" destOrd="0" parTransId="{F92B46A2-EF62-44B3-A7EE-3FC8A4C3BDED}" sibTransId="{C33A90E5-000E-44CF-BFF9-549695A7F71D}"/>
    <dgm:cxn modelId="{9BF8C189-D246-4EEE-B73A-8B1D48C02327}" type="presOf" srcId="{C060D842-4713-4CA0-A363-1D47605A000B}" destId="{F92BAD68-5A35-44BA-BFCF-0443AC2A7327}" srcOrd="0" destOrd="0" presId="urn:microsoft.com/office/officeart/2008/layout/VerticalCurvedList"/>
    <dgm:cxn modelId="{67F263CF-A5EA-4A67-85F1-80B7BED726F8}" type="presOf" srcId="{4AC25025-8D6B-4FA0-A1D3-E56FE629AD5B}" destId="{55948F53-C7A3-47F6-A69F-88E574CB77A0}" srcOrd="0" destOrd="0" presId="urn:microsoft.com/office/officeart/2008/layout/VerticalCurvedList"/>
    <dgm:cxn modelId="{7E333ADD-51B7-4C42-88A5-5F7A7AE4AE0E}" type="presOf" srcId="{4A8B77D0-29F6-460C-ABEE-EEB8B49C269F}" destId="{B03939D9-190B-4340-9ECA-2C19788487F0}" srcOrd="0" destOrd="0" presId="urn:microsoft.com/office/officeart/2008/layout/VerticalCurvedList"/>
    <dgm:cxn modelId="{BD6077F6-C92F-4594-BB8B-ACEFD3A66652}" srcId="{C060D842-4713-4CA0-A363-1D47605A000B}" destId="{3CCC4A74-4544-42B5-B4CB-BFDB5CD47F02}" srcOrd="0" destOrd="0" parTransId="{B18F5596-2C44-4E23-9ADB-38D1BCB7AD1E}" sibTransId="{4A8B77D0-29F6-460C-ABEE-EEB8B49C269F}"/>
    <dgm:cxn modelId="{7C3F2002-1CDC-4254-B7D8-AD981B586A4C}" type="presParOf" srcId="{F92BAD68-5A35-44BA-BFCF-0443AC2A7327}" destId="{1489EF7B-E296-4227-987A-655D11C0733B}" srcOrd="0" destOrd="0" presId="urn:microsoft.com/office/officeart/2008/layout/VerticalCurvedList"/>
    <dgm:cxn modelId="{6FE6C683-A808-450D-B351-CD378090B038}" type="presParOf" srcId="{1489EF7B-E296-4227-987A-655D11C0733B}" destId="{909B4BF0-DE1A-4BF7-ABAC-0D34A884CFD1}" srcOrd="0" destOrd="0" presId="urn:microsoft.com/office/officeart/2008/layout/VerticalCurvedList"/>
    <dgm:cxn modelId="{981CAC37-71F3-4DAD-BFF8-36080DACDD0E}" type="presParOf" srcId="{909B4BF0-DE1A-4BF7-ABAC-0D34A884CFD1}" destId="{9EDD70FE-CC8C-489B-9369-7D3C82EE83E9}" srcOrd="0" destOrd="0" presId="urn:microsoft.com/office/officeart/2008/layout/VerticalCurvedList"/>
    <dgm:cxn modelId="{99C12EC5-F18B-48B1-8889-B791DB2DEF28}" type="presParOf" srcId="{909B4BF0-DE1A-4BF7-ABAC-0D34A884CFD1}" destId="{B03939D9-190B-4340-9ECA-2C19788487F0}" srcOrd="1" destOrd="0" presId="urn:microsoft.com/office/officeart/2008/layout/VerticalCurvedList"/>
    <dgm:cxn modelId="{9117C2BB-E02B-4631-B8DF-57BA29A01604}" type="presParOf" srcId="{909B4BF0-DE1A-4BF7-ABAC-0D34A884CFD1}" destId="{9CD8A9FD-E24E-4D66-AC52-3BDF2A651EB7}" srcOrd="2" destOrd="0" presId="urn:microsoft.com/office/officeart/2008/layout/VerticalCurvedList"/>
    <dgm:cxn modelId="{CEC7B059-D20C-4147-9C66-F6227DA2DFB4}" type="presParOf" srcId="{909B4BF0-DE1A-4BF7-ABAC-0D34A884CFD1}" destId="{46E2A4F8-D50D-4F08-8920-E39737A755A5}" srcOrd="3" destOrd="0" presId="urn:microsoft.com/office/officeart/2008/layout/VerticalCurvedList"/>
    <dgm:cxn modelId="{26EFE019-FFAB-45E2-A2CC-A1A237EDF889}" type="presParOf" srcId="{1489EF7B-E296-4227-987A-655D11C0733B}" destId="{7E2A6318-0328-473C-BFD2-17A958163117}" srcOrd="1" destOrd="0" presId="urn:microsoft.com/office/officeart/2008/layout/VerticalCurvedList"/>
    <dgm:cxn modelId="{3FE9A577-C0CB-4CA8-B4EF-2A4898F71564}" type="presParOf" srcId="{1489EF7B-E296-4227-987A-655D11C0733B}" destId="{3A05F156-E13A-443B-B7E6-63313AEA7CCC}" srcOrd="2" destOrd="0" presId="urn:microsoft.com/office/officeart/2008/layout/VerticalCurvedList"/>
    <dgm:cxn modelId="{B1860EA6-1457-4C31-8909-5D253C85193D}" type="presParOf" srcId="{3A05F156-E13A-443B-B7E6-63313AEA7CCC}" destId="{0E8BBEF4-4942-4798-8CB7-9EB284900719}" srcOrd="0" destOrd="0" presId="urn:microsoft.com/office/officeart/2008/layout/VerticalCurvedList"/>
    <dgm:cxn modelId="{29D91555-BA79-4111-A2DF-C733CA40916B}" type="presParOf" srcId="{1489EF7B-E296-4227-987A-655D11C0733B}" destId="{E171A4C1-9F25-4D3F-8B2C-50C86DCC9454}" srcOrd="3" destOrd="0" presId="urn:microsoft.com/office/officeart/2008/layout/VerticalCurvedList"/>
    <dgm:cxn modelId="{ABB91F3B-5BA0-431C-892D-DD5F706BC87D}" type="presParOf" srcId="{1489EF7B-E296-4227-987A-655D11C0733B}" destId="{11E9E54A-A2B8-4925-8FD3-BC616FE58BCC}" srcOrd="4" destOrd="0" presId="urn:microsoft.com/office/officeart/2008/layout/VerticalCurvedList"/>
    <dgm:cxn modelId="{F9589FD5-B558-4A58-AA0E-B7BF92CBDFC3}" type="presParOf" srcId="{11E9E54A-A2B8-4925-8FD3-BC616FE58BCC}" destId="{56B44E38-4078-482C-B14D-B4B65B89CE26}" srcOrd="0" destOrd="0" presId="urn:microsoft.com/office/officeart/2008/layout/VerticalCurvedList"/>
    <dgm:cxn modelId="{FA94C729-45A2-425C-BC3C-9F6313704084}" type="presParOf" srcId="{1489EF7B-E296-4227-987A-655D11C0733B}" destId="{55948F53-C7A3-47F6-A69F-88E574CB77A0}" srcOrd="5" destOrd="0" presId="urn:microsoft.com/office/officeart/2008/layout/VerticalCurvedList"/>
    <dgm:cxn modelId="{22A1E21C-2B0E-4432-8066-6C7C7B263AC9}" type="presParOf" srcId="{1489EF7B-E296-4227-987A-655D11C0733B}" destId="{D649CFAD-640C-4B07-AA6D-F044EF455442}" srcOrd="6" destOrd="0" presId="urn:microsoft.com/office/officeart/2008/layout/VerticalCurvedList"/>
    <dgm:cxn modelId="{0EBD8279-83AC-479A-85C5-3F9FD77120E3}" type="presParOf" srcId="{D649CFAD-640C-4B07-AA6D-F044EF455442}" destId="{3039821B-82B0-4E24-AB3D-773863BB513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16510-4C3F-499A-A1EA-AC76AC1F4D88}">
      <dsp:nvSpPr>
        <dsp:cNvPr id="0" name=""/>
        <dsp:cNvSpPr/>
      </dsp:nvSpPr>
      <dsp:spPr>
        <a:xfrm>
          <a:off x="3697" y="384842"/>
          <a:ext cx="2854967" cy="1521399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Расходы по 23 муниципальным программам на сумму  1053,0 млн. руб. (85,8% всех расходов)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21797" y="607646"/>
        <a:ext cx="2018767" cy="1075791"/>
      </dsp:txXfrm>
    </dsp:sp>
    <dsp:sp modelId="{B5768B5D-B717-469D-8967-BD878FEB1A2E}">
      <dsp:nvSpPr>
        <dsp:cNvPr id="0" name=""/>
        <dsp:cNvSpPr/>
      </dsp:nvSpPr>
      <dsp:spPr>
        <a:xfrm>
          <a:off x="989975" y="2029780"/>
          <a:ext cx="882411" cy="882411"/>
        </a:xfrm>
        <a:prstGeom prst="mathPlus">
          <a:avLst/>
        </a:prstGeom>
        <a:solidFill>
          <a:srgbClr val="95B3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106939" y="2367214"/>
        <a:ext cx="648483" cy="207543"/>
      </dsp:txXfrm>
    </dsp:sp>
    <dsp:sp modelId="{6F88255D-C4B1-4B5E-B92D-7E73BF469871}">
      <dsp:nvSpPr>
        <dsp:cNvPr id="0" name=""/>
        <dsp:cNvSpPr/>
      </dsp:nvSpPr>
      <dsp:spPr>
        <a:xfrm>
          <a:off x="0" y="2867721"/>
          <a:ext cx="2738474" cy="1707771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Непрограммные расходы 174,7 млн. руб. (14,2% всех расходов)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01040" y="3117818"/>
        <a:ext cx="1936394" cy="1207577"/>
      </dsp:txXfrm>
    </dsp:sp>
    <dsp:sp modelId="{088434A6-2D33-48FD-AD48-40781B717318}">
      <dsp:nvSpPr>
        <dsp:cNvPr id="0" name=""/>
        <dsp:cNvSpPr/>
      </dsp:nvSpPr>
      <dsp:spPr>
        <a:xfrm rot="68323">
          <a:off x="2988135" y="2230901"/>
          <a:ext cx="274589" cy="565960"/>
        </a:xfrm>
        <a:prstGeom prst="rightArrow">
          <a:avLst>
            <a:gd name="adj1" fmla="val 60000"/>
            <a:gd name="adj2" fmla="val 50000"/>
          </a:avLst>
        </a:prstGeom>
        <a:solidFill>
          <a:srgbClr val="95B3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988143" y="2343274"/>
        <a:ext cx="192212" cy="339576"/>
      </dsp:txXfrm>
    </dsp:sp>
    <dsp:sp modelId="{DFD390F1-1640-4F4F-9996-B157AEA3311F}">
      <dsp:nvSpPr>
        <dsp:cNvPr id="0" name=""/>
        <dsp:cNvSpPr/>
      </dsp:nvSpPr>
      <dsp:spPr>
        <a:xfrm>
          <a:off x="3376354" y="1027710"/>
          <a:ext cx="3042799" cy="3042799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Всего расходов бюджета округа за 2022 г. – 1227,7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млн. руб.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821962" y="1473318"/>
        <a:ext cx="2151583" cy="2151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39D9-190B-4340-9ECA-2C19788487F0}">
      <dsp:nvSpPr>
        <dsp:cNvPr id="0" name=""/>
        <dsp:cNvSpPr/>
      </dsp:nvSpPr>
      <dsp:spPr>
        <a:xfrm>
          <a:off x="-1835865" y="-274902"/>
          <a:ext cx="2195951" cy="2195951"/>
        </a:xfrm>
        <a:prstGeom prst="blockArc">
          <a:avLst>
            <a:gd name="adj1" fmla="val 18900000"/>
            <a:gd name="adj2" fmla="val 2700000"/>
            <a:gd name="adj3" fmla="val 98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6318-0328-473C-BFD2-17A958163117}">
      <dsp:nvSpPr>
        <dsp:cNvPr id="0" name=""/>
        <dsp:cNvSpPr/>
      </dsp:nvSpPr>
      <dsp:spPr>
        <a:xfrm>
          <a:off x="248105" y="177683"/>
          <a:ext cx="71801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11 - дошкольных учреждения; количество детей -636</a:t>
          </a:r>
          <a:endParaRPr lang="ru-RU" sz="1500" kern="1200" dirty="0"/>
        </a:p>
      </dsp:txBody>
      <dsp:txXfrm>
        <a:off x="248105" y="177683"/>
        <a:ext cx="7180110" cy="325171"/>
      </dsp:txXfrm>
    </dsp:sp>
    <dsp:sp modelId="{0E8BBEF4-4942-4798-8CB7-9EB284900719}">
      <dsp:nvSpPr>
        <dsp:cNvPr id="0" name=""/>
        <dsp:cNvSpPr/>
      </dsp:nvSpPr>
      <dsp:spPr>
        <a:xfrm>
          <a:off x="54741" y="121939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1A4C1-9F25-4D3F-8B2C-50C86DCC9454}">
      <dsp:nvSpPr>
        <dsp:cNvPr id="0" name=""/>
        <dsp:cNvSpPr/>
      </dsp:nvSpPr>
      <dsp:spPr>
        <a:xfrm>
          <a:off x="349626" y="650342"/>
          <a:ext cx="70619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9 - общеобразовательных учреждения; количество обучающихся - 1803</a:t>
          </a:r>
          <a:endParaRPr lang="ru-RU" sz="1500" kern="1200" dirty="0"/>
        </a:p>
      </dsp:txBody>
      <dsp:txXfrm>
        <a:off x="349626" y="650342"/>
        <a:ext cx="7061910" cy="325171"/>
      </dsp:txXfrm>
    </dsp:sp>
    <dsp:sp modelId="{56B44E38-4078-482C-B14D-B4B65B89CE26}">
      <dsp:nvSpPr>
        <dsp:cNvPr id="0" name=""/>
        <dsp:cNvSpPr/>
      </dsp:nvSpPr>
      <dsp:spPr>
        <a:xfrm>
          <a:off x="146394" y="609696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48F53-C7A3-47F6-A69F-88E574CB77A0}">
      <dsp:nvSpPr>
        <dsp:cNvPr id="0" name=""/>
        <dsp:cNvSpPr/>
      </dsp:nvSpPr>
      <dsp:spPr>
        <a:xfrm>
          <a:off x="231427" y="1138099"/>
          <a:ext cx="71801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3 - учреждения дополнительного образования; количество обучающихся - 998</a:t>
          </a:r>
          <a:endParaRPr lang="ru-RU" sz="1500" kern="1200" dirty="0"/>
        </a:p>
      </dsp:txBody>
      <dsp:txXfrm>
        <a:off x="231427" y="1138099"/>
        <a:ext cx="7180110" cy="325171"/>
      </dsp:txXfrm>
    </dsp:sp>
    <dsp:sp modelId="{3039821B-82B0-4E24-AB3D-773863BB5139}">
      <dsp:nvSpPr>
        <dsp:cNvPr id="0" name=""/>
        <dsp:cNvSpPr/>
      </dsp:nvSpPr>
      <dsp:spPr>
        <a:xfrm>
          <a:off x="28194" y="1097453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0.11939</cdr:y>
    </cdr:from>
    <cdr:to>
      <cdr:x>0.20787</cdr:x>
      <cdr:y>0.4215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0" y="572400"/>
          <a:ext cx="1677357" cy="144842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lnSpc>
              <a:spcPts val="1100"/>
            </a:lnSpc>
            <a:defRPr sz="1000"/>
          </a:pPr>
          <a:endParaRPr lang="ru-RU" sz="140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Безвозмездные поступления - </a:t>
          </a: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989820,3</a:t>
          </a:r>
          <a:endParaRPr lang="ru-RU" sz="160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0.7433</cdr:x>
      <cdr:y>0.14306</cdr:y>
    </cdr:from>
    <cdr:to>
      <cdr:x>1</cdr:x>
      <cdr:y>0.38869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997872" y="737643"/>
          <a:ext cx="2071390" cy="126652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Налоговые </a:t>
          </a: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доходы </a:t>
          </a:r>
          <a:endParaRPr lang="ru-RU" sz="1600" b="0" i="0" u="none" strike="noStrike" baseline="0" dirty="0" smtClean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243635,3</a:t>
          </a:r>
          <a:endParaRPr lang="ru-RU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0.21013</cdr:x>
      <cdr:y>0.78169</cdr:y>
    </cdr:from>
    <cdr:to>
      <cdr:x>0.42922</cdr:x>
      <cdr:y>1</cdr:y>
    </cdr:to>
    <cdr:sp macro="" textlink="">
      <cdr:nvSpPr>
        <cdr:cNvPr id="11" name="Скругленный прямоугольник 10"/>
        <cdr:cNvSpPr/>
      </cdr:nvSpPr>
      <cdr:spPr>
        <a:xfrm xmlns:a="http://schemas.openxmlformats.org/drawingml/2006/main">
          <a:off x="1695632" y="3822812"/>
          <a:ext cx="1767895" cy="104666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Неналоговые доходы </a:t>
          </a:r>
          <a:endParaRPr lang="ru-RU" sz="1600" b="0" i="0" u="none" strike="noStrike" baseline="0" dirty="0" smtClean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21087,9</a:t>
          </a:r>
          <a:endParaRPr lang="ru-RU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0.20787</cdr:x>
      <cdr:y>0.27477</cdr:y>
    </cdr:from>
    <cdr:to>
      <cdr:x>0.31496</cdr:x>
      <cdr:y>0.28109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 flipH="1">
          <a:off x="1677358" y="1317352"/>
          <a:ext cx="864130" cy="3029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0.42922</cdr:x>
      <cdr:y>0.77041</cdr:y>
    </cdr:from>
    <cdr:to>
      <cdr:x>0.63621</cdr:x>
      <cdr:y>0.89084</cdr:y>
    </cdr:to>
    <cdr:cxnSp macro="">
      <cdr:nvCxnSpPr>
        <cdr:cNvPr id="13" name="Прямая соединительная линия 12"/>
        <cdr:cNvCxnSpPr>
          <a:stCxn xmlns:a="http://schemas.openxmlformats.org/drawingml/2006/main" id="11" idx="3"/>
        </cdr:cNvCxnSpPr>
      </cdr:nvCxnSpPr>
      <cdr:spPr>
        <a:xfrm xmlns:a="http://schemas.openxmlformats.org/drawingml/2006/main" flipV="1">
          <a:off x="3463489" y="3693616"/>
          <a:ext cx="1670287" cy="5774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0.78792</cdr:x>
      <cdr:y>0.39165</cdr:y>
    </cdr:from>
    <cdr:to>
      <cdr:x>0.85038</cdr:x>
      <cdr:y>0.56014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6357912" y="1877718"/>
          <a:ext cx="504027" cy="80778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algn="r"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8FAF5C6-5897-402C-A738-E407DA2250DA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fld id="{952E4A03-B497-4ED6-B4E7-570476360D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07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algn="r"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C94C63D-5BB2-4E8A-8CEE-3A2F3EE28947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39775"/>
            <a:ext cx="4927600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fld id="{8D0D6438-C666-4C7F-93DF-F8C8F2153B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85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75" y="739775"/>
            <a:ext cx="4930775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D6438-C666-4C7F-93DF-F8C8F2153B63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338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59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603E-A1C7-41A1-AAF0-FD44E1F5A029}" type="datetime1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B99D7AB-D9A3-400E-98E7-D7ED6DF2BC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FEB0-1046-4B6C-9E10-AD843A12E2DB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33739-CDC6-4781-8D5F-93BAD43F11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AA20-BA6E-4FE0-8175-8C016FAE3A26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C85B2358-9928-4E96-973B-DF2B76AE45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4675-77EE-41E1-A122-C5E29852A383}" type="datetime1">
              <a:rPr lang="ru-RU" smtClean="0"/>
              <a:t>08.04.2024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7A22-6155-45DA-8533-534BB8B4DA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D6A4-9F55-4DCE-8F87-5548720601C4}" type="datetime1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34B5-2AD6-46DC-9CB0-6E42BCCBEC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23079-B0C2-45B7-85C9-421D94E4C589}" type="datetime1">
              <a:rPr lang="ru-RU" smtClean="0"/>
              <a:t>08.04.2024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4A779639-E4C8-4919-90E2-F078E8C8E8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6C61-CBA8-442B-BA79-B45A63B08D5D}" type="datetime1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04EFA-F1F2-4AE9-B65B-CE3416CCFA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1A6E-37A2-4DED-8D6C-50CE442C05DB}" type="datetime1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7EB00-4623-4525-BAD5-0249A108DD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789E-0042-4046-8997-16175EFBDF7E}" type="datetime1">
              <a:rPr lang="ru-RU" smtClean="0"/>
              <a:t>08.04.2024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B3B0F-2072-4925-B0DE-7ED4A39139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1736-DE6D-46FF-826C-A67510B3C984}" type="datetime1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12630-E174-4302-9892-24A46D1CAD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E6F3FA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8691AC-C6DF-471B-AB07-7D3D8E2E2D26}" type="datetime1">
              <a:rPr lang="ru-RU" smtClean="0"/>
              <a:t>08.04.2024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4FBD378B-DAD3-419C-B0EE-97AF8913542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1" r:id="rId1"/>
    <p:sldLayoutId id="2147485922" r:id="rId2"/>
    <p:sldLayoutId id="2147485923" r:id="rId3"/>
    <p:sldLayoutId id="2147485924" r:id="rId4"/>
    <p:sldLayoutId id="2147485925" r:id="rId5"/>
    <p:sldLayoutId id="2147485926" r:id="rId6"/>
    <p:sldLayoutId id="2147485927" r:id="rId7"/>
    <p:sldLayoutId id="2147485928" r:id="rId8"/>
    <p:sldLayoutId id="2147485929" r:id="rId9"/>
    <p:sldLayoutId id="2147485930" r:id="rId10"/>
  </p:sldLayoutIdLst>
  <p:transition spd="med" advClick="0">
    <p:wheel spokes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nov.er.r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fo_tonsh@mts-nn.ru" TargetMode="External"/><Relationship Id="rId2" Type="http://schemas.openxmlformats.org/officeDocument/2006/relationships/hyperlink" Target="https://fin-tonsh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78365" y="5949950"/>
            <a:ext cx="44656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1" hangingPunct="1"/>
            <a:endParaRPr lang="ru-RU" altLang="ru-RU" sz="2300" b="1">
              <a:solidFill>
                <a:srgbClr val="5E2D37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9700" y="6092827"/>
            <a:ext cx="368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1" hangingPunct="1">
              <a:defRPr/>
            </a:pPr>
            <a:endParaRPr lang="ru-RU" sz="2300" b="1" dirty="0">
              <a:solidFill>
                <a:srgbClr val="5E2D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02897" y="543463"/>
            <a:ext cx="7776876" cy="59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defRPr/>
            </a:pPr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 </a:t>
            </a:r>
          </a:p>
          <a:p>
            <a:pPr algn="ctr" eaLnBrk="1" hangingPunct="1">
              <a:defRPr/>
            </a:pPr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2146" y="1299554"/>
            <a:ext cx="807243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на основании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решения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Тоншаевского муниципального округа Нижегородской области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утверждении отчета об исполнении бюджета Тоншаевского муниципального округа  за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8" name="Рисунок 5" descr="Рисунок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5726" y="2586980"/>
            <a:ext cx="49341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3399FF">
                <a:alpha val="40000"/>
              </a:srgbClr>
            </a:glow>
          </a:effectLst>
          <a:scene3d>
            <a:camera prst="obliqueBottomLeft">
              <a:rot lat="0" lon="21299999" rev="0"/>
            </a:camera>
            <a:lightRig rig="threePt" dir="t"/>
          </a:scene3d>
          <a:sp3d>
            <a:bevelT/>
          </a:sp3d>
        </p:spPr>
      </p:pic>
      <p:pic>
        <p:nvPicPr>
          <p:cNvPr id="11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glow>
                    <a:schemeClr val="accent1"/>
                  </a:glow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Тоншаевский </a:t>
            </a:r>
            <a:r>
              <a:rPr lang="ru-RU" sz="2800" cap="none" dirty="0" smtClean="0">
                <a:solidFill>
                  <a:schemeClr val="tx1"/>
                </a:solidFill>
                <a:effectLst>
                  <a:glow>
                    <a:schemeClr val="accent1"/>
                  </a:glow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за 2022 год</a:t>
            </a:r>
            <a:endParaRPr lang="ru-RU" sz="2800" cap="none" dirty="0">
              <a:solidFill>
                <a:schemeClr val="tx1"/>
              </a:solidFill>
              <a:effectLst>
                <a:glow>
                  <a:schemeClr val="accent1"/>
                </a:glow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9932" y="1774053"/>
            <a:ext cx="4644516" cy="57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2350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4" y="1700811"/>
            <a:ext cx="3451745" cy="432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8" descr="Нижегородская область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8" y="3284984"/>
            <a:ext cx="111283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59932" y="2893139"/>
            <a:ext cx="4644516" cy="57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14625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9932" y="4077072"/>
            <a:ext cx="435648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- 30,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Казенные - 1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Автономные - 4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- 25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540500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16631"/>
            <a:ext cx="8052054" cy="696479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625999"/>
              </p:ext>
            </p:extLst>
          </p:nvPr>
        </p:nvGraphicFramePr>
        <p:xfrm>
          <a:off x="527993" y="1052736"/>
          <a:ext cx="8460433" cy="51814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75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176">
                  <a:extLst>
                    <a:ext uri="{9D8B030D-6E8A-4147-A177-3AD203B41FA5}">
                      <a16:colId xmlns:a16="http://schemas.microsoft.com/office/drawing/2014/main" val="1405356786"/>
                    </a:ext>
                  </a:extLst>
                </a:gridCol>
                <a:gridCol w="67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067">
                  <a:extLst>
                    <a:ext uri="{9D8B030D-6E8A-4147-A177-3AD203B41FA5}">
                      <a16:colId xmlns:a16="http://schemas.microsoft.com/office/drawing/2014/main" val="3265841432"/>
                    </a:ext>
                  </a:extLst>
                </a:gridCol>
                <a:gridCol w="1043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 показателя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г.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уровню 2021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3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по полному кругу организаций, млн.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2943,2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3348,1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3797,7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 , выполненных работ на 1 жителя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тыс.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Фонд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оплаты труда всего, млн.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1683,3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1834,3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(среднегодовая),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18189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17956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17776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2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прибыльных предприятий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981,0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потребительских цен 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по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округу,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23075,1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25145,7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26103,5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27241,6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основной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капитал, 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621894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246487"/>
              </p:ext>
            </p:extLst>
          </p:nvPr>
        </p:nvGraphicFramePr>
        <p:xfrm>
          <a:off x="768096" y="928670"/>
          <a:ext cx="394678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965421"/>
              </p:ext>
            </p:extLst>
          </p:nvPr>
        </p:nvGraphicFramePr>
        <p:xfrm>
          <a:off x="4929190" y="3714752"/>
          <a:ext cx="3929090" cy="277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811009"/>
              </p:ext>
            </p:extLst>
          </p:nvPr>
        </p:nvGraphicFramePr>
        <p:xfrm>
          <a:off x="4929190" y="857232"/>
          <a:ext cx="407193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4" y="142854"/>
            <a:ext cx="831641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показателей 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Тоншаевского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endParaRPr lang="ru-RU" sz="2800" dirty="0">
              <a:effectLst>
                <a:reflection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9" y="285729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s0.rbk.ru/v6_top_pics/resized/1180xH/media/img/9/11/754553318852119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9472" y="3970055"/>
            <a:ext cx="3391090" cy="210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26839"/>
              </p:ext>
            </p:extLst>
          </p:nvPr>
        </p:nvGraphicFramePr>
        <p:xfrm>
          <a:off x="683568" y="1183905"/>
          <a:ext cx="3456384" cy="231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124388"/>
              </p:ext>
            </p:extLst>
          </p:nvPr>
        </p:nvGraphicFramePr>
        <p:xfrm>
          <a:off x="4952130" y="1183905"/>
          <a:ext cx="419187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155" y="404664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57443"/>
            <a:ext cx="8352928" cy="10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показателей социально-экономического развития Тоншаевского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округа (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710816"/>
              </p:ext>
            </p:extLst>
          </p:nvPr>
        </p:nvGraphicFramePr>
        <p:xfrm>
          <a:off x="2627784" y="4143356"/>
          <a:ext cx="421481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7200"/>
            <a:ext cx="7731968" cy="8382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Тоншаевского муниципального округа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686293"/>
              </p:ext>
            </p:extLst>
          </p:nvPr>
        </p:nvGraphicFramePr>
        <p:xfrm>
          <a:off x="409355" y="2204864"/>
          <a:ext cx="8579071" cy="2358471"/>
        </p:xfrm>
        <a:graphic>
          <a:graphicData uri="http://schemas.openxmlformats.org/drawingml/2006/table">
            <a:tbl>
              <a:tblPr/>
              <a:tblGrid>
                <a:gridCol w="176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048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" marR="6384" marT="6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плану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384" marR="6384" marT="6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757211,1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1242718,3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1254543,5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6384" marR="6384" marT="6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229856,0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249934,1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264723,2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6384" marR="6384" marT="6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527355,1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992784,2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989820,3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2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6384" marR="6384" marT="6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755943,7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1263336,1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1227741,9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4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</a:p>
                  </a:txBody>
                  <a:tcPr marL="6384" marR="6384" marT="6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+1267,4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- 20617,8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+26801,6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21 раз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233" y="294374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161490"/>
      </p:ext>
    </p:extLst>
  </p:cSld>
  <p:clrMapOvr>
    <a:masterClrMapping/>
  </p:clrMapOvr>
  <p:transition spd="med" advClick="0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669129"/>
              </p:ext>
            </p:extLst>
          </p:nvPr>
        </p:nvGraphicFramePr>
        <p:xfrm>
          <a:off x="1500166" y="1357298"/>
          <a:ext cx="6600226" cy="408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55824" y="551723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округа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- по доходам в сумме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1254543,5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рублей, по расходам в сумме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1227741,9 тысяч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профицит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округа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26801,6 тысячи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31089"/>
            <a:ext cx="792088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изменений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доходов, расходов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дефицита  (профицита) бюджета Тоншаевского муниципального округа,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2"/>
          <p:cNvSpPr>
            <a:spLocks noChangeArrowheads="1"/>
          </p:cNvSpPr>
          <p:nvPr/>
        </p:nvSpPr>
        <p:spPr bwMode="auto">
          <a:xfrm>
            <a:off x="1547664" y="41477"/>
            <a:ext cx="7272806" cy="81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доходам за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2020 -2022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80320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3610" y="1762946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415" y="5523098"/>
            <a:ext cx="8257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исполнен в сумме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1254543,5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 или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100,953%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плановым назначениям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100275"/>
              </p:ext>
            </p:extLst>
          </p:nvPr>
        </p:nvGraphicFramePr>
        <p:xfrm>
          <a:off x="1259632" y="1340768"/>
          <a:ext cx="6767884" cy="409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546070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расходам исполнен в сумме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1227741,9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 или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97,18%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плановым значениям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41149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расходам за 2020-2022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714802"/>
              </p:ext>
            </p:extLst>
          </p:nvPr>
        </p:nvGraphicFramePr>
        <p:xfrm>
          <a:off x="1187624" y="1340768"/>
          <a:ext cx="6624736" cy="411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38258"/>
              </p:ext>
            </p:extLst>
          </p:nvPr>
        </p:nvGraphicFramePr>
        <p:xfrm>
          <a:off x="590352" y="1463576"/>
          <a:ext cx="8069262" cy="479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456438"/>
            <a:ext cx="8527788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Тоншаевского муниципального округа за 2022 год, тысяч рублей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2" y="296733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2854"/>
            <a:ext cx="8568951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Тоншаевского муниципального округа за 2022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322" y="47884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277411"/>
              </p:ext>
            </p:extLst>
          </p:nvPr>
        </p:nvGraphicFramePr>
        <p:xfrm>
          <a:off x="323528" y="1268760"/>
          <a:ext cx="8568953" cy="5207803"/>
        </p:xfrm>
        <a:graphic>
          <a:graphicData uri="http://schemas.openxmlformats.org/drawingml/2006/table">
            <a:tbl>
              <a:tblPr/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1700626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99870527"/>
                    </a:ext>
                  </a:extLst>
                </a:gridCol>
                <a:gridCol w="950116">
                  <a:extLst>
                    <a:ext uri="{9D8B030D-6E8A-4147-A177-3AD203B41FA5}">
                      <a16:colId xmlns:a16="http://schemas.microsoft.com/office/drawing/2014/main" val="1656952543"/>
                    </a:ext>
                  </a:extLst>
                </a:gridCol>
                <a:gridCol w="778077">
                  <a:extLst>
                    <a:ext uri="{9D8B030D-6E8A-4147-A177-3AD203B41FA5}">
                      <a16:colId xmlns:a16="http://schemas.microsoft.com/office/drawing/2014/main" val="375303236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326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первоначальному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уточненному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году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83154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всего,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217340,1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222680,2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235282,7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243635,3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109,41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103,55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112,10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55230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175107,0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182744,2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193102,9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195695,2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107,09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101,34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111,76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15113,9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14269,4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14269,4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18469,1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129,43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129,43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122,20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802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14767,1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13975,1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18975,9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19771,7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141,48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104,19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133,89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734,2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5,76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92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203,83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203,83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463,04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289,6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424,5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415,6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97,90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98,13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143,51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3223,9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3309,6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3309,6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3480,6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105,17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105,17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107,96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6942,9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6856,0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62,05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103,76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61,27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1152,3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1080,5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1469,5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127,53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60697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Задолженность по отмененным налогам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85562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92697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принципа прозрачности, открытости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Тоншаевского муниципального округа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информирования жителей о расходовании средств бюджета разработан «Бюджет для граждан»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исполнения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Тоншаевского муниципального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Представленная в доступной и понятной форме информация предназначена для широкого круга пользователей с учетом целевых групп. Обеспечения полного и доступного информирования граждан о бюджете округа.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Информация позволит гражданам составить представление об источниках формирования доходов бюджета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направлениях расходования бюджетных средств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и сделать выводы об эффективности использования бюджетных средств.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013178"/>
            <a:ext cx="3744416" cy="163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904980"/>
              </p:ext>
            </p:extLst>
          </p:nvPr>
        </p:nvGraphicFramePr>
        <p:xfrm>
          <a:off x="278754" y="840934"/>
          <a:ext cx="8712970" cy="5884729"/>
        </p:xfrm>
        <a:graphic>
          <a:graphicData uri="http://schemas.openxmlformats.org/drawingml/2006/table">
            <a:tbl>
              <a:tblPr/>
              <a:tblGrid>
                <a:gridCol w="2724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003">
                  <a:extLst>
                    <a:ext uri="{9D8B030D-6E8A-4147-A177-3AD203B41FA5}">
                      <a16:colId xmlns:a16="http://schemas.microsoft.com/office/drawing/2014/main" val="14170062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69987052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656952543"/>
                    </a:ext>
                  </a:extLst>
                </a:gridCol>
                <a:gridCol w="864098">
                  <a:extLst>
                    <a:ext uri="{9D8B030D-6E8A-4147-A177-3AD203B41FA5}">
                      <a16:colId xmlns:a16="http://schemas.microsoft.com/office/drawing/2014/main" val="3753032365"/>
                    </a:ext>
                  </a:extLst>
                </a:gridCol>
              </a:tblGrid>
              <a:tr h="222595">
                <a:tc row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905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первоначальному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уточненному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году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83154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12515,9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14651,4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21087,9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243,97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143,93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168,49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55230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5221,1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5984,5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6305,6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122,07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105,36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120,77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находящегося в оперативном управлении органов государственной власти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1464,8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1467,1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121,05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107,72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100,16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поступления от использования имущества, находящегося в собственности муниципальных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округов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1249,1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437,8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440,63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440,63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154,44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125,95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125,95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171,28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893,3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97,96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реализации имущества, находящегося в оперативном управлении учреждений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1116,9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 11 раз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104,37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 24 раза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Доходы    от    продажи    земельных    участков, находящихся в государственной и муниципальной собственности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1929,6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433,31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108,33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179,65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1079,2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594,7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1074,7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4432,8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412,47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412,47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410,75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Инициативные платежи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294,4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1483,1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1442,1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97,24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97,23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222893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50,79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57340" y="59182"/>
            <a:ext cx="783426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0" cap="none" dirty="0" smtClean="0">
                <a:solidFill>
                  <a:srgbClr val="002060"/>
                </a:solidFill>
                <a:effectLst>
                  <a:reflection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бюджета Тоншаевского муниципального округа за 2022 год, тысяч рублей</a:t>
            </a:r>
            <a:endParaRPr lang="ru-RU" sz="2800" b="0" cap="none" dirty="0">
              <a:solidFill>
                <a:srgbClr val="002060"/>
              </a:solidFill>
              <a:effectLst>
                <a:reflection endPos="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6043328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433720"/>
              </p:ext>
            </p:extLst>
          </p:nvPr>
        </p:nvGraphicFramePr>
        <p:xfrm>
          <a:off x="158304" y="1033296"/>
          <a:ext cx="8648005" cy="568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63" y="0"/>
            <a:ext cx="7888361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Динамика исполнения собственных доходов бюджета округа </a:t>
            </a:r>
          </a:p>
        </p:txBody>
      </p:sp>
      <p:pic>
        <p:nvPicPr>
          <p:cNvPr id="4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91161"/>
      </p:ext>
    </p:extLst>
  </p:cSld>
  <p:clrMapOvr>
    <a:masterClrMapping/>
  </p:clrMapOvr>
  <p:transition spd="med" advClick="0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442" y="420267"/>
            <a:ext cx="82089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Тоншаевского муниципального округа за 2022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85282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413714"/>
              </p:ext>
            </p:extLst>
          </p:nvPr>
        </p:nvGraphicFramePr>
        <p:xfrm>
          <a:off x="336380" y="1772816"/>
          <a:ext cx="8640956" cy="4344344"/>
        </p:xfrm>
        <a:graphic>
          <a:graphicData uri="http://schemas.openxmlformats.org/drawingml/2006/table">
            <a:tbl>
              <a:tblPr/>
              <a:tblGrid>
                <a:gridCol w="2402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3019379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3584597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14035912"/>
                    </a:ext>
                  </a:extLst>
                </a:gridCol>
                <a:gridCol w="838142">
                  <a:extLst>
                    <a:ext uri="{9D8B030D-6E8A-4147-A177-3AD203B41FA5}">
                      <a16:colId xmlns:a16="http://schemas.microsoft.com/office/drawing/2014/main" val="3253467461"/>
                    </a:ext>
                  </a:extLst>
                </a:gridCol>
              </a:tblGrid>
              <a:tr h="391276">
                <a:tc rowSpan="2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68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64054"/>
                  </a:ext>
                </a:extLst>
              </a:tr>
              <a:tr h="45252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поступления,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них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527355,1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713390,2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992784,2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989820,3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580431"/>
                  </a:ext>
                </a:extLst>
              </a:tr>
              <a:tr h="410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132086,2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178398,6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179478,6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179478,6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</a:t>
                      </a: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182188,1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308538,6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529158,6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526922,9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34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206578,8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226327,6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247983,4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247983,4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37489,4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37489,4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89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убвенций и иных межбюджетных трансфертов прошлых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- 1112,8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-1325,8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-2054,0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50600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44697"/>
              </p:ext>
            </p:extLst>
          </p:nvPr>
        </p:nvGraphicFramePr>
        <p:xfrm>
          <a:off x="336550" y="887511"/>
          <a:ext cx="8756650" cy="577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25" y="0"/>
            <a:ext cx="71429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Безвозмездные поступления бюджета округа </a:t>
            </a:r>
          </a:p>
        </p:txBody>
      </p:sp>
      <p:pic>
        <p:nvPicPr>
          <p:cNvPr id="4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54669"/>
      </p:ext>
    </p:extLst>
  </p:cSld>
  <p:clrMapOvr>
    <a:masterClrMapping/>
  </p:clrMapOvr>
  <p:transition spd="med" advClick="0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10768"/>
            <a:ext cx="828092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Тоншаевского муниципального округа в 2022 году,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37566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977126"/>
              </p:ext>
            </p:extLst>
          </p:nvPr>
        </p:nvGraphicFramePr>
        <p:xfrm>
          <a:off x="251520" y="1265722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6425" y="232889"/>
            <a:ext cx="641707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2354" y="79877"/>
            <a:ext cx="828092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2022 год, тысяч рублей </a:t>
            </a:r>
            <a:endParaRPr lang="ru-RU" sz="2800" dirty="0"/>
          </a:p>
        </p:txBody>
      </p:sp>
      <p:pic>
        <p:nvPicPr>
          <p:cNvPr id="2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45" y="19815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915030"/>
              </p:ext>
            </p:extLst>
          </p:nvPr>
        </p:nvGraphicFramePr>
        <p:xfrm>
          <a:off x="323528" y="1036186"/>
          <a:ext cx="8640959" cy="518269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19838476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3206458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7135732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16595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654718433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8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77783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81048,3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92025,2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95402,8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92655,2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114,32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высшего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должностного лица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субъекта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Российской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Федерации и муниципального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2368,2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1506,8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182600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36896,2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44311,5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43465,3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43151,2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36793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58 раз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394828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органов финансового (финансово-бюджетного) надзора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9953,7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0" algn="l"/>
                        </a:tabLs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10063,5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10881,8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10875,7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32874,3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36038,8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34659,9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951633"/>
              </p:ext>
            </p:extLst>
          </p:nvPr>
        </p:nvGraphicFramePr>
        <p:xfrm>
          <a:off x="467544" y="996278"/>
          <a:ext cx="8424936" cy="553097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2819">
                  <a:extLst>
                    <a:ext uri="{9D8B030D-6E8A-4147-A177-3AD203B41FA5}">
                      <a16:colId xmlns:a16="http://schemas.microsoft.com/office/drawing/2014/main" val="230080506"/>
                    </a:ext>
                  </a:extLst>
                </a:gridCol>
                <a:gridCol w="2637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4232064580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2071357325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866">
                  <a:extLst>
                    <a:ext uri="{9D8B030D-6E8A-4147-A177-3AD203B41FA5}">
                      <a16:colId xmlns:a16="http://schemas.microsoft.com/office/drawing/2014/main" val="1016595002"/>
                    </a:ext>
                  </a:extLst>
                </a:gridCol>
                <a:gridCol w="805863">
                  <a:extLst>
                    <a:ext uri="{9D8B030D-6E8A-4147-A177-3AD203B41FA5}">
                      <a16:colId xmlns:a16="http://schemas.microsoft.com/office/drawing/2014/main" val="3654718433"/>
                    </a:ext>
                  </a:extLst>
                </a:gridCol>
                <a:gridCol w="732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8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77783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508,6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6890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11957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13271,4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14085,4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18679,2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18362,7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130,37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98,31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138,36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13382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5714,3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11034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пожарной безопасности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7686,2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8371,1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12665,7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12569,2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170,52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163,53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96647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55960,5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47061,1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82190,8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80449,0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170,94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143,76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16479,9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8259,1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9612,8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9388,5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938,85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988,58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36959,8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19556,4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46173,0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45694,6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233,65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Связь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информатика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05397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8987,8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17105,3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16644,4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183,78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149072,0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289048,7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514529,9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485710,5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168,04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94,40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325,82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116075,7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258403,6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440939,0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417852,5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161,71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359,98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28545,1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26087,3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689,63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481,73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27373,9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26025,3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39779,0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36557,3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622,87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25 раз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79183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10459"/>
            <a:ext cx="8136901" cy="102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тысяч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 (продолжение) </a:t>
            </a:r>
            <a:endParaRPr lang="ru-RU" sz="2800" dirty="0"/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6977991"/>
      </p:ext>
    </p:extLst>
  </p:cSld>
  <p:clrMapOvr>
    <a:masterClrMapping/>
  </p:clrMapOvr>
  <p:transition spd="med" advClick="0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41" y="143682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127662"/>
            <a:ext cx="864095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тысяч рублей (продолжение)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49724"/>
              </p:ext>
            </p:extLst>
          </p:nvPr>
        </p:nvGraphicFramePr>
        <p:xfrm>
          <a:off x="664801" y="909414"/>
          <a:ext cx="8034115" cy="5700156"/>
        </p:xfrm>
        <a:graphic>
          <a:graphicData uri="http://schemas.openxmlformats.org/drawingml/2006/table">
            <a:tbl>
              <a:tblPr/>
              <a:tblGrid>
                <a:gridCol w="545285">
                  <a:extLst>
                    <a:ext uri="{9D8B030D-6E8A-4147-A177-3AD203B41FA5}">
                      <a16:colId xmlns:a16="http://schemas.microsoft.com/office/drawing/2014/main" val="219751777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26">
                  <a:extLst>
                    <a:ext uri="{9D8B030D-6E8A-4147-A177-3AD203B41FA5}">
                      <a16:colId xmlns:a16="http://schemas.microsoft.com/office/drawing/2014/main" val="124243906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1230042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2916651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065104859"/>
                    </a:ext>
                  </a:extLst>
                </a:gridCol>
                <a:gridCol w="670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00084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окружающей среды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053116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0602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Сбор, удаление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отходов и очистка сточных вод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839922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350564,7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398044,9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429577,4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428470,5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107,64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903149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109961,0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112813,7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126867,8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126791,9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768163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191742,4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204411,1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219871,5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219225,3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60452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15669,3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48533,7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46615,4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46615,4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729992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8216,4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6354,5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8518,9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94045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24975,6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25931,9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27703,8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27319,0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233874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 и кинематография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79766,0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77863,6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82657,4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82657,4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55080,6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56224,8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57943,3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57943,3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Кинематография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24380,4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21314,7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24480,5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24480,5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22712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18897,1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21608,0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34176,6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33320,8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176,33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8021,6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4747,4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35490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3947,1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10,6 раза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788,79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12858,6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12620,6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24183,6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24180,5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39593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вопросы в области социальной политики</a:t>
                      </a: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732239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7662"/>
            <a:ext cx="806489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тысяч рублей (продолжение)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62347"/>
              </p:ext>
            </p:extLst>
          </p:nvPr>
        </p:nvGraphicFramePr>
        <p:xfrm>
          <a:off x="704430" y="1412776"/>
          <a:ext cx="8034115" cy="3368831"/>
        </p:xfrm>
        <a:graphic>
          <a:graphicData uri="http://schemas.openxmlformats.org/drawingml/2006/table">
            <a:tbl>
              <a:tblPr/>
              <a:tblGrid>
                <a:gridCol w="555202">
                  <a:extLst>
                    <a:ext uri="{9D8B030D-6E8A-4147-A177-3AD203B41FA5}">
                      <a16:colId xmlns:a16="http://schemas.microsoft.com/office/drawing/2014/main" val="2197517777"/>
                    </a:ext>
                  </a:extLst>
                </a:gridCol>
                <a:gridCol w="229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24243906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712300426"/>
                    </a:ext>
                  </a:extLst>
                </a:gridCol>
                <a:gridCol w="762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785">
                  <a:extLst>
                    <a:ext uri="{9D8B030D-6E8A-4147-A177-3AD203B41FA5}">
                      <a16:colId xmlns:a16="http://schemas.microsoft.com/office/drawing/2014/main" val="2129166516"/>
                    </a:ext>
                  </a:extLst>
                </a:gridCol>
                <a:gridCol w="489785">
                  <a:extLst>
                    <a:ext uri="{9D8B030D-6E8A-4147-A177-3AD203B41FA5}">
                      <a16:colId xmlns:a16="http://schemas.microsoft.com/office/drawing/2014/main" val="3065104859"/>
                    </a:ext>
                  </a:extLst>
                </a:gridCol>
                <a:gridCol w="489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00084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3043,5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3037,7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142,82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3043,5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3037,7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печать и издательства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360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969925"/>
      </p:ext>
    </p:extLst>
  </p:cSld>
  <p:clrMapOvr>
    <a:masterClrMapping/>
  </p:clrMapOvr>
  <p:transition spd="med" advClick="0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3371"/>
            <a:ext cx="8020000" cy="838200"/>
          </a:xfrm>
          <a:effectLst/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округа по муниципальным программам м непрограммным направлениям деятельности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04554103"/>
              </p:ext>
            </p:extLst>
          </p:nvPr>
        </p:nvGraphicFramePr>
        <p:xfrm>
          <a:off x="2555776" y="1328706"/>
          <a:ext cx="681800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722" y="1484784"/>
            <a:ext cx="2468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исходя из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достижения и  запланированных индикаторов и конечных результатов по муниципальным программам Тоншаевского муниципального округа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08" y="4653136"/>
            <a:ext cx="2397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расходы, не вошедшие в мероприятия муниципальных программ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552915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0205" y="764704"/>
            <a:ext cx="79296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Слово «бюджет» происходит 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кошелёк, сумка, кожаный мешок, мешок с деньгами. В настоящее время термин утратил своё первоначальное значение, поскольку «бюджет» в современном понимании уже не обозначает «копилку» - физическую или счёт в банке, в которой хранятся средства.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Сегодня бюджет необходимо рассматривать как оформленный документально план поступлений и выплат. Так, например, бюджет Тоншаевского муниципального округа, ежегодно утверждаемый Советом депутатов Тоншаевского муниципального округа, в самом простом понимании представляет собой перечень источников поступлений (доходная часть бюджета), перечень направлений расходования поступающих средств (расходная часть бюджета), а также их ожидаемые годовые значения.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Общий объём бюджета не означает, что указанная сумма собрана за счет налогов и иных поступлений и по состоянию на начало года хранится на каком-либо счёте, а в течение года расходуется. В действительности поступление и расходование средств «растянуто» в течение года и осуществляется приблизительно равномерно. Этот процесс называется «исполнением бюджета». Так, различают исполнение бюджета по доходам (поступление в течение времени средств от уплаты налогов и сборов, безвозмездных поступлений на единый счёт бюджета) и исполнение бюджета по расходам (выплаты в течение времени средств с единого счёта бюджета).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Если доходы бюджета превышают расходы, это значит, что бюджет сформирован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профицитом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если же наоборот – расходы превышают доходы, значит бюджет дефицитный. Наличие дефицита бюджета не означает, что какие-либо из запланированных расходов не будут оплачены. Все принятые в бюджете обязательства должны быть исполнены, однако оплата некоторых расходов будет осуществлена не за счёт доходов, а за счёт источников финансирования дефицита бюджета. К таковым относятся: банковские кредиты, бюджетные кредиты (кредиты, полученные от других бюджетов), остатки на счете бюджета (неиспользованные средства прошлого года) и иные источники.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Размер дефицита бюджета жёстко ограничен Бюджетным кодексом. Предельный размер дефицита местных бюджетов не может превышать 10% общего объема доходов без учёта безвозмездных поступлений.</a:t>
            </a: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1329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14"/>
          <p:cNvSpPr txBox="1">
            <a:spLocks noChangeArrowheads="1"/>
          </p:cNvSpPr>
          <p:nvPr/>
        </p:nvSpPr>
        <p:spPr bwMode="auto">
          <a:xfrm>
            <a:off x="899592" y="90614"/>
            <a:ext cx="8085442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2022 году, тысяч рублей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902497"/>
              </p:ext>
            </p:extLst>
          </p:nvPr>
        </p:nvGraphicFramePr>
        <p:xfrm>
          <a:off x="416773" y="776005"/>
          <a:ext cx="8568261" cy="6005498"/>
        </p:xfrm>
        <a:graphic>
          <a:graphicData uri="http://schemas.openxmlformats.org/drawingml/2006/table">
            <a:tbl>
              <a:tblPr/>
              <a:tblGrid>
                <a:gridCol w="2874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714">
                  <a:extLst>
                    <a:ext uri="{9D8B030D-6E8A-4147-A177-3AD203B41FA5}">
                      <a16:colId xmlns:a16="http://schemas.microsoft.com/office/drawing/2014/main" val="116280146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094">
                  <a:extLst>
                    <a:ext uri="{9D8B030D-6E8A-4147-A177-3AD203B41FA5}">
                      <a16:colId xmlns:a16="http://schemas.microsoft.com/office/drawing/2014/main" val="268853851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082">
                  <a:extLst>
                    <a:ext uri="{9D8B030D-6E8A-4147-A177-3AD203B41FA5}">
                      <a16:colId xmlns:a16="http://schemas.microsoft.com/office/drawing/2014/main" val="983408943"/>
                    </a:ext>
                  </a:extLst>
                </a:gridCol>
                <a:gridCol w="718094">
                  <a:extLst>
                    <a:ext uri="{9D8B030D-6E8A-4147-A177-3AD203B41FA5}">
                      <a16:colId xmlns:a16="http://schemas.microsoft.com/office/drawing/2014/main" val="676041881"/>
                    </a:ext>
                  </a:extLst>
                </a:gridCol>
                <a:gridCol w="740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6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871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809787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348288,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363036,8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396250,6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395140,5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Нижегородской 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84647,0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115786,5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118664,8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118664,8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агропромышленного комплекса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13045,4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17368,0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19131,2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18855,3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2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и территорий от чрезвычайных ситуаций, обеспечение пожарной безопасности и безопасности людей на водных объектах в Тоншаевском муниципальном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13582,0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 имуществом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6827,8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172,81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муниципальными финансами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12141,6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14123,9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14117,7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6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занятости населения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6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предпринимательства Тоншаевского муниципального округа Нижегородской области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7487,8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14587,8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14587,8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194,82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46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Нижегородской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 доступным и комфортным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жильем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116357,1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242203,5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428476,6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405695,7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278681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40070"/>
              </p:ext>
            </p:extLst>
          </p:nvPr>
        </p:nvGraphicFramePr>
        <p:xfrm>
          <a:off x="405909" y="780037"/>
          <a:ext cx="8568261" cy="5763041"/>
        </p:xfrm>
        <a:graphic>
          <a:graphicData uri="http://schemas.openxmlformats.org/drawingml/2006/table">
            <a:tbl>
              <a:tblPr/>
              <a:tblGrid>
                <a:gridCol w="2653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6280146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885385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83408943"/>
                    </a:ext>
                  </a:extLst>
                </a:gridCol>
                <a:gridCol w="864202">
                  <a:extLst>
                    <a:ext uri="{9D8B030D-6E8A-4147-A177-3AD203B41FA5}">
                      <a16:colId xmlns:a16="http://schemas.microsoft.com/office/drawing/2014/main" val="676041881"/>
                    </a:ext>
                  </a:extLst>
                </a:gridCol>
                <a:gridCol w="657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89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161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809787"/>
                  </a:ext>
                </a:extLst>
              </a:tr>
              <a:tr h="535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современной городской среды на территории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7620,7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14836,4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14831,2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212,85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36333"/>
                  </a:ext>
                </a:extLst>
              </a:tr>
              <a:tr h="7117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физической культуры, спорта и молодежной политики в Тоншаевском муниципальном округе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17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насилия и жестокого обращения с детьми, безнадзорности и правонарушений несовершеннолетних в Тоншаевском муниципальном  округе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24267"/>
                  </a:ext>
                </a:extLst>
              </a:tr>
              <a:tr h="535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преступлений и иных правонарушений в Тоншаевском муниципальном округе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416981"/>
                  </a:ext>
                </a:extLst>
              </a:tr>
              <a:tr h="7117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безопасности дорожного движения в Тоншаевском муниципальном округе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24730,5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8819,8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45791,3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45288,3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513,48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98,90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183,14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46922"/>
                  </a:ext>
                </a:extLst>
              </a:tr>
              <a:tr h="5355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Комплексные меры противодействия  злоупотреблению наркотиками и их незаконному обороту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664194"/>
                  </a:ext>
                </a:extLst>
              </a:tr>
              <a:tr h="535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терроризма и экстремизма на территории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397,40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98,70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32214"/>
                  </a:ext>
                </a:extLst>
              </a:tr>
              <a:tr h="5058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Информационная среда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3159,3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2364,4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2542,3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2542,3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107,52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107,52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80,47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657321"/>
                  </a:ext>
                </a:extLst>
              </a:tr>
            </a:tbl>
          </a:graphicData>
        </a:graphic>
      </p:graphicFrame>
      <p:sp>
        <p:nvSpPr>
          <p:cNvPr id="4" name="object 14"/>
          <p:cNvSpPr txBox="1">
            <a:spLocks noChangeArrowheads="1"/>
          </p:cNvSpPr>
          <p:nvPr/>
        </p:nvSpPr>
        <p:spPr bwMode="auto">
          <a:xfrm>
            <a:off x="899592" y="90614"/>
            <a:ext cx="8085442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2022 году, тысяч рублей (продолжение)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059051"/>
      </p:ext>
    </p:extLst>
  </p:cSld>
  <p:clrMapOvr>
    <a:masterClrMapping/>
  </p:clrMapOvr>
  <p:transition spd="med" advClick="0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60113"/>
              </p:ext>
            </p:extLst>
          </p:nvPr>
        </p:nvGraphicFramePr>
        <p:xfrm>
          <a:off x="353812" y="806257"/>
          <a:ext cx="8610675" cy="5884891"/>
        </p:xfrm>
        <a:graphic>
          <a:graphicData uri="http://schemas.openxmlformats.org/drawingml/2006/table">
            <a:tbl>
              <a:tblPr/>
              <a:tblGrid>
                <a:gridCol w="234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5434155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00716606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47125917"/>
                    </a:ext>
                  </a:extLst>
                </a:gridCol>
                <a:gridCol w="879751">
                  <a:extLst>
                    <a:ext uri="{9D8B030D-6E8A-4147-A177-3AD203B41FA5}">
                      <a16:colId xmlns:a16="http://schemas.microsoft.com/office/drawing/2014/main" val="514094336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0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603501"/>
                  </a:ext>
                </a:extLst>
              </a:tr>
              <a:tr h="699489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2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Устройство контейнерных площадок на территории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517,3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1682,8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2530,0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2488,0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147,85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98,34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480,96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531444"/>
                  </a:ext>
                </a:extLst>
              </a:tr>
              <a:tr h="7232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Использование и охрана земель сельскохозяйственного назначения на территории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387,7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434,0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32,26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36,11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32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Комплексное  развитие систем коммунальной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инфраструктуры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5638,6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1600,0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3957,7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3720,9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232,56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94,02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65,99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22321"/>
                  </a:ext>
                </a:extLst>
              </a:tr>
              <a:tr h="5441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поддержка граждан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656,5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745,8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745,8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66,49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66,49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75,54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383"/>
                  </a:ext>
                </a:extLst>
              </a:tr>
              <a:tr h="5441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Укрепление здоровья населения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5744"/>
                  </a:ext>
                </a:extLst>
              </a:tr>
              <a:tr h="9023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Энергосбережение и повышение энергетической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эффективности на территории Тоншаевского муниципального округа </a:t>
                      </a:r>
                      <a:r>
                        <a:rPr lang="ru-RU" sz="12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2686,4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35,85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44971"/>
                  </a:ext>
                </a:extLst>
              </a:tr>
              <a:tr h="2098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110478,2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153273,5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182547,3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174753,6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114,01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95,73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158,18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9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755943,8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944714,1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1263336,1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1227741,9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129,96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97,18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162,41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14"/>
          <p:cNvSpPr txBox="1">
            <a:spLocks noChangeArrowheads="1"/>
          </p:cNvSpPr>
          <p:nvPr/>
        </p:nvSpPr>
        <p:spPr bwMode="auto">
          <a:xfrm>
            <a:off x="899592" y="90614"/>
            <a:ext cx="8085442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2022 году, тысяч рублей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(продолжение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445741"/>
      </p:ext>
    </p:extLst>
  </p:cSld>
  <p:clrMapOvr>
    <a:masterClrMapping/>
  </p:clrMapOvr>
  <p:transition spd="med" advClick="0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539552" y="232207"/>
            <a:ext cx="8359710" cy="526485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образования Тоншаевского муниципального округа Нижегородской области»</a:t>
            </a:r>
            <a: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909" y="2297491"/>
            <a:ext cx="7543800" cy="622633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Формировании на территории Тоншаевского муниципального округа 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ожиданиям общества и каждого гражданина.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200" dirty="0"/>
          </a:p>
        </p:txBody>
      </p:sp>
      <p:sp>
        <p:nvSpPr>
          <p:cNvPr id="54295" name="Rectangle 2"/>
          <p:cNvSpPr>
            <a:spLocks noChangeArrowheads="1"/>
          </p:cNvSpPr>
          <p:nvPr/>
        </p:nvSpPr>
        <p:spPr bwMode="auto">
          <a:xfrm>
            <a:off x="970909" y="1843406"/>
            <a:ext cx="75438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образования, спорта и молодежной политики администрации 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 Нижегородской области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74" y="347170"/>
            <a:ext cx="567035" cy="71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64598289"/>
              </p:ext>
            </p:extLst>
          </p:nvPr>
        </p:nvGraphicFramePr>
        <p:xfrm>
          <a:off x="970909" y="4848799"/>
          <a:ext cx="7428216" cy="162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70909" y="2920124"/>
            <a:ext cx="3482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дошкольного возраста;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Учащиеся общеобразовательных учреждений;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Обучающиеся дополнительного образования 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Работники образовательных учреждений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70909" y="1194642"/>
            <a:ext cx="75438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165 от 12 ноября 2014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образования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09" y="2892744"/>
            <a:ext cx="2174016" cy="14552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23" y="3420944"/>
            <a:ext cx="2232248" cy="15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2461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308032" cy="8382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образования, тысяч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681232"/>
              </p:ext>
            </p:extLst>
          </p:nvPr>
        </p:nvGraphicFramePr>
        <p:xfrm>
          <a:off x="683567" y="1412777"/>
          <a:ext cx="7920882" cy="4680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14808">
                  <a:extLst>
                    <a:ext uri="{9D8B030D-6E8A-4147-A177-3AD203B41FA5}">
                      <a16:colId xmlns:a16="http://schemas.microsoft.com/office/drawing/2014/main" val="3463816994"/>
                    </a:ext>
                  </a:extLst>
                </a:gridCol>
                <a:gridCol w="1952999">
                  <a:extLst>
                    <a:ext uri="{9D8B030D-6E8A-4147-A177-3AD203B41FA5}">
                      <a16:colId xmlns:a16="http://schemas.microsoft.com/office/drawing/2014/main" val="27029758"/>
                    </a:ext>
                  </a:extLst>
                </a:gridCol>
                <a:gridCol w="1853075">
                  <a:extLst>
                    <a:ext uri="{9D8B030D-6E8A-4147-A177-3AD203B41FA5}">
                      <a16:colId xmlns:a16="http://schemas.microsoft.com/office/drawing/2014/main" val="3937385006"/>
                    </a:ext>
                  </a:extLst>
                </a:gridCol>
              </a:tblGrid>
              <a:tr h="85820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435488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396250,6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395140,5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26728899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общего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350132,9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349407,6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60271771"/>
                  </a:ext>
                </a:extLst>
              </a:tr>
              <a:tr h="705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 и воспитания детей и молодежи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19903,0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9832142"/>
                  </a:ext>
                </a:extLst>
              </a:tr>
              <a:tr h="1135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оценки качества образования и информационной прозрачности системы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98858504"/>
                  </a:ext>
                </a:extLst>
              </a:tr>
              <a:tr h="5099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Ресурсное обеспечение сферы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24967,3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24813,8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4477847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Социально-правовая защита детей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1423560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634159"/>
      </p:ext>
    </p:extLst>
  </p:cSld>
  <p:clrMapOvr>
    <a:masterClrMapping/>
  </p:clrMapOvr>
  <p:transition spd="med" advClick="0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58" y="188640"/>
            <a:ext cx="8274226" cy="30750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322956"/>
              </p:ext>
            </p:extLst>
          </p:nvPr>
        </p:nvGraphicFramePr>
        <p:xfrm>
          <a:off x="755575" y="620690"/>
          <a:ext cx="7920881" cy="60505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58573">
                  <a:extLst>
                    <a:ext uri="{9D8B030D-6E8A-4147-A177-3AD203B41FA5}">
                      <a16:colId xmlns:a16="http://schemas.microsoft.com/office/drawing/2014/main" val="2047217800"/>
                    </a:ext>
                  </a:extLst>
                </a:gridCol>
                <a:gridCol w="907860">
                  <a:extLst>
                    <a:ext uri="{9D8B030D-6E8A-4147-A177-3AD203B41FA5}">
                      <a16:colId xmlns:a16="http://schemas.microsoft.com/office/drawing/2014/main" val="2486244406"/>
                    </a:ext>
                  </a:extLst>
                </a:gridCol>
                <a:gridCol w="1034167">
                  <a:extLst>
                    <a:ext uri="{9D8B030D-6E8A-4147-A177-3AD203B41FA5}">
                      <a16:colId xmlns:a16="http://schemas.microsoft.com/office/drawing/2014/main" val="69053500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840871910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668310393"/>
                    </a:ext>
                  </a:extLst>
                </a:gridCol>
              </a:tblGrid>
              <a:tr h="53503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показателей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80806"/>
                  </a:ext>
                </a:extLst>
              </a:tr>
              <a:tr h="1121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Доступность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дошкольного образования (отношение численности детей 3-7 лет, которым предоставлена возможность получать услуги дошкольного образования, к численности детей в возрасте 3-7 лет, скорректированный на численность детей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74787951"/>
                  </a:ext>
                </a:extLst>
              </a:tr>
              <a:tr h="1297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среднего балла единого государственного экзамена (в расчете на 1 предмет) в ООО с лучшими результатами единого государственного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экзамена к среднему баллу единого государственного экзамена (в расчете на 1 предмет) в ООО с худшими результатами единого государственного экзамена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1,335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51923570"/>
                  </a:ext>
                </a:extLst>
              </a:tr>
              <a:tr h="593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населения в возрасте 5-18 лет, охваченного образованием, в общей численности населения в возрасте 5-18 лет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0268626"/>
                  </a:ext>
                </a:extLst>
              </a:tr>
              <a:tr h="416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5-18 лет охваченных дополнительным образованием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32977475"/>
                  </a:ext>
                </a:extLst>
              </a:tr>
              <a:tr h="417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организованными формами отдыха и оздоровления детей школьного возраста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25940617"/>
                  </a:ext>
                </a:extLst>
              </a:tr>
              <a:tr h="876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детей, оставшихся без попечения родителей, воспитывающихся в семьях граждан, в общей численности детей сирот и детей, оставшихся без попечения родителей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708954"/>
                  </a:ext>
                </a:extLst>
              </a:tr>
              <a:tr h="593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в общем количестве детей от 8 до 18 лет.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5901605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81" y="139403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406"/>
      </p:ext>
    </p:extLst>
  </p:cSld>
  <p:clrMapOvr>
    <a:masterClrMapping/>
  </p:clrMapOvr>
  <p:transition spd="med" advClick="0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878" y="194433"/>
            <a:ext cx="8164016" cy="8382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</a:t>
            </a: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культуры </a:t>
            </a:r>
            <a:r>
              <a:rPr lang="ru-RU" sz="2800" cap="none" dirty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Тоншаевского муниципального округа Нижегородской </a:t>
            </a: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области»</a:t>
            </a:r>
            <a:endParaRPr lang="ru-RU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6445" y="2103073"/>
            <a:ext cx="7924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Отдел культуры, туризма и народно-художественных промыслов администрации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6445" y="2735892"/>
            <a:ext cx="7955474" cy="576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 возможностей для повышения роли культуры в воспитании и 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Тоншаевского муниципального округа Нижегородской области в ее лучших традициях и достижениях; сохранение культурного наследия округа и единого культурно-информационного пространства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445" y="3518333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Нижегородской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7716" y="1493186"/>
            <a:ext cx="792472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493 от 19  декабря 2017 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37110"/>
            <a:ext cx="2267764" cy="15841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1"/>
            <a:ext cx="2365041" cy="15841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37110"/>
            <a:ext cx="2664296" cy="1584178"/>
          </a:xfrm>
          <a:prstGeom prst="rect">
            <a:avLst/>
          </a:prstGeom>
        </p:spPr>
      </p:pic>
      <p:pic>
        <p:nvPicPr>
          <p:cNvPr id="10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6194246"/>
      </p:ext>
    </p:extLst>
  </p:cSld>
  <p:clrMapOvr>
    <a:masterClrMapping/>
  </p:clrMapOvr>
  <p:transition spd="med" advClick="0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302358"/>
              </p:ext>
            </p:extLst>
          </p:nvPr>
        </p:nvGraphicFramePr>
        <p:xfrm>
          <a:off x="755576" y="1248191"/>
          <a:ext cx="7848872" cy="5133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04334">
                  <a:extLst>
                    <a:ext uri="{9D8B030D-6E8A-4147-A177-3AD203B41FA5}">
                      <a16:colId xmlns:a16="http://schemas.microsoft.com/office/drawing/2014/main" val="1621910592"/>
                    </a:ext>
                  </a:extLst>
                </a:gridCol>
                <a:gridCol w="1596090">
                  <a:extLst>
                    <a:ext uri="{9D8B030D-6E8A-4147-A177-3AD203B41FA5}">
                      <a16:colId xmlns:a16="http://schemas.microsoft.com/office/drawing/2014/main" val="845637442"/>
                    </a:ext>
                  </a:extLst>
                </a:gridCol>
                <a:gridCol w="1548448">
                  <a:extLst>
                    <a:ext uri="{9D8B030D-6E8A-4147-A177-3AD203B41FA5}">
                      <a16:colId xmlns:a16="http://schemas.microsoft.com/office/drawing/2014/main" val="743573381"/>
                    </a:ext>
                  </a:extLst>
                </a:gridCol>
              </a:tblGrid>
              <a:tr h="64164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15896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118664,8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118664,8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48041166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библиотечного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 населения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20482,4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20482,4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9872832"/>
                  </a:ext>
                </a:extLst>
              </a:tr>
              <a:tr h="36037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музейной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4377012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культурно-досуговой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34113,8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34113,8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39443689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 образования в сфере искусства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36017,5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36017,5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5266441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внутреннего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въездного туризма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9927086"/>
                  </a:ext>
                </a:extLst>
              </a:tr>
              <a:tr h="922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24480,5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24480,5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5038686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83568" y="188640"/>
            <a:ext cx="8308032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культуры, тысяч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056342"/>
      </p:ext>
    </p:extLst>
  </p:cSld>
  <p:clrMapOvr>
    <a:masterClrMapping/>
  </p:clrMapOvr>
  <p:transition spd="med" advClick="0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86346" y="332656"/>
            <a:ext cx="8257653" cy="30750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657"/>
              </p:ext>
            </p:extLst>
          </p:nvPr>
        </p:nvGraphicFramePr>
        <p:xfrm>
          <a:off x="924865" y="1152475"/>
          <a:ext cx="7703879" cy="52939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3312277888"/>
                    </a:ext>
                  </a:extLst>
                </a:gridCol>
                <a:gridCol w="1471999">
                  <a:extLst>
                    <a:ext uri="{9D8B030D-6E8A-4147-A177-3AD203B41FA5}">
                      <a16:colId xmlns:a16="http://schemas.microsoft.com/office/drawing/2014/main" val="4057090959"/>
                    </a:ext>
                  </a:extLst>
                </a:gridCol>
                <a:gridCol w="937080">
                  <a:extLst>
                    <a:ext uri="{9D8B030D-6E8A-4147-A177-3AD203B41FA5}">
                      <a16:colId xmlns:a16="http://schemas.microsoft.com/office/drawing/2014/main" val="318333861"/>
                    </a:ext>
                  </a:extLst>
                </a:gridCol>
                <a:gridCol w="1063224">
                  <a:extLst>
                    <a:ext uri="{9D8B030D-6E8A-4147-A177-3AD203B41FA5}">
                      <a16:colId xmlns:a16="http://schemas.microsoft.com/office/drawing/2014/main" val="3373422675"/>
                    </a:ext>
                  </a:extLst>
                </a:gridCol>
                <a:gridCol w="1063224">
                  <a:extLst>
                    <a:ext uri="{9D8B030D-6E8A-4147-A177-3AD203B41FA5}">
                      <a16:colId xmlns:a16="http://schemas.microsoft.com/office/drawing/2014/main" val="1776463158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17690"/>
                  </a:ext>
                </a:extLst>
              </a:tr>
              <a:tr h="9697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граждан Тоншаевского муниципального округа качеством предоставления муниципальных услуг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93102585"/>
                  </a:ext>
                </a:extLst>
              </a:tr>
              <a:tr h="5065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населения библиотечным обслуживанием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146279241"/>
                  </a:ext>
                </a:extLst>
              </a:tr>
              <a:tr h="12562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доли представленных зрителю (во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всех формах) музейных предметов в общем количестве музейных предметов основного фонда МУК Тоншаевского краеведческого музея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к общему объему основного музейного фонда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874017394"/>
                  </a:ext>
                </a:extLst>
              </a:tr>
              <a:tr h="6600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посещаемости муниципального музея Тоншаевского муниципального округа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посещений на 1 жителя в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93491704"/>
                  </a:ext>
                </a:extLst>
              </a:tr>
              <a:tr h="66004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числа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посещений платных мероприятий (к уровню 2017 года)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проценты к предыдущему году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33070312"/>
                  </a:ext>
                </a:extLst>
              </a:tr>
              <a:tr h="46132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числа участников клубных формирований (к уровню 2017 года)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к количеству детей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3231777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559" y="24097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522976"/>
      </p:ext>
    </p:extLst>
  </p:cSld>
  <p:clrMapOvr>
    <a:masterClrMapping/>
  </p:clrMapOvr>
  <p:transition spd="med" advClick="0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136904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агропромышленного комплекса Тоншаевского муниципального округа Нижегородской области»</a:t>
            </a:r>
            <a:endParaRPr lang="ru-RU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2166076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сельского хозяйства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67029" y="2743453"/>
            <a:ext cx="7704856" cy="47705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развитие производственно-финансовой деятельности организаций агропромышленного комплекса , создание условий для устойчивого развития сельских территорий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1518" y="338361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Сельскохозяйственные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крестьянско-фермерские и личные подсобные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7584" y="1413665"/>
            <a:ext cx="777686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21 июля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агропромышленного комплекса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26" y="5131521"/>
            <a:ext cx="2520280" cy="15670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8" y="3916949"/>
            <a:ext cx="2664296" cy="17281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131522"/>
            <a:ext cx="2664296" cy="1567037"/>
          </a:xfrm>
          <a:prstGeom prst="rect">
            <a:avLst/>
          </a:prstGeom>
        </p:spPr>
      </p:pic>
      <p:pic>
        <p:nvPicPr>
          <p:cNvPr id="12" name="Picture 2" descr="C:\Users\Pochta\Desktop\почта\февраль 2021\Для доклада ГЛАВЕ\фото сельское хозяйство\20200904_095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0080" y="3916913"/>
            <a:ext cx="2612496" cy="1595665"/>
          </a:xfrm>
          <a:prstGeom prst="rect">
            <a:avLst/>
          </a:prstGeom>
          <a:noFill/>
        </p:spPr>
      </p:pic>
      <p:pic>
        <p:nvPicPr>
          <p:cNvPr id="13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608989"/>
      </p:ext>
    </p:extLst>
  </p:cSld>
  <p:clrMapOvr>
    <a:masterClrMapping/>
  </p:clrMapOvr>
  <p:transition spd="med" advClick="0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260650"/>
            <a:ext cx="7776864" cy="600635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 Нижегородской области</a:t>
            </a:r>
          </a:p>
        </p:txBody>
      </p:sp>
      <p:sp>
        <p:nvSpPr>
          <p:cNvPr id="3" name="Подзаголовок 6"/>
          <p:cNvSpPr txBox="1">
            <a:spLocks/>
          </p:cNvSpPr>
          <p:nvPr/>
        </p:nvSpPr>
        <p:spPr bwMode="auto">
          <a:xfrm>
            <a:off x="539552" y="1484784"/>
            <a:ext cx="5400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письменное упоминание о Тоншаевском муниципальном округе относится к 1685 году.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  всероссийской реформы летом 1929 года Тоншаевская волость была переименована в Тоншаевский район Нижегородского края.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Тоншаевский муниципальный округ Нижегородской области расположен на севере Нижегородской области, административным центром является рабочий поселок Тоншаево. Расстояние от административного центра до Нижнего Новгорода составляет 300 км. 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Тоншаевского муниципального округа занимает 2350 кв. км., 3,06 % площади Нижегородской области, 7 место среди муниципальных и  городских округов Нижегородской области. С севера, востока и юга с районами Кировской области: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Шабалинский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Котельничским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Тужинским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Кикнурским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На западе – городской округ Шахунья.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округа проживает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14,6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человек (на 01.01.2022 г.)</a:t>
            </a: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1844824"/>
            <a:ext cx="2879119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504297"/>
      </p:ext>
    </p:extLst>
  </p:cSld>
  <p:clrMapOvr>
    <a:masterClrMapping/>
  </p:clrMapOvr>
  <p:transition spd="med" advClick="0">
    <p:wheel spokes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929198"/>
              </p:ext>
            </p:extLst>
          </p:nvPr>
        </p:nvGraphicFramePr>
        <p:xfrm>
          <a:off x="1475656" y="1628800"/>
          <a:ext cx="6480720" cy="44283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62764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1701619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1816337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</a:tblGrid>
              <a:tr h="53113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612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19131,2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18855,3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50097869"/>
                  </a:ext>
                </a:extLst>
              </a:tr>
              <a:tr h="9863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хозяйства, пищевой и перерабатывающей промышленности Тоншаевского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3094,9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3094,9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7402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4951,3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5311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сельских территорий Тоншаевского муниципального округа Нижегородской области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11083,2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10809,1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83568" y="188640"/>
            <a:ext cx="8308032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агропромышленного комплекса, тысяч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897077"/>
      </p:ext>
    </p:extLst>
  </p:cSld>
  <p:clrMapOvr>
    <a:masterClrMapping/>
  </p:clrMapOvr>
  <p:transition spd="med" advClick="0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886164"/>
              </p:ext>
            </p:extLst>
          </p:nvPr>
        </p:nvGraphicFramePr>
        <p:xfrm>
          <a:off x="1043608" y="1029170"/>
          <a:ext cx="7459432" cy="53855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39940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970166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121560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110980">
                  <a:extLst>
                    <a:ext uri="{9D8B030D-6E8A-4147-A177-3AD203B41FA5}">
                      <a16:colId xmlns:a16="http://schemas.microsoft.com/office/drawing/2014/main" val="2625754569"/>
                    </a:ext>
                  </a:extLst>
                </a:gridCol>
                <a:gridCol w="1216786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</a:tblGrid>
              <a:tr h="66620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рентабельности сельскохозяйственных организаций (с учетом субсидий)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851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заработная плата в сельском хозяйстве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13793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13793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13793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908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валовой сельскохозяйственной продукции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  <a:tr h="874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участия Тоншаевского муниципального округа в реализации муниципальной программы агропромышленного комплекса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70119424"/>
                  </a:ext>
                </a:extLst>
              </a:tr>
              <a:tr h="1362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Укомплектованность должностей муниципальной службы в управлении сельского хозяйства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15537516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46246" y="332656"/>
            <a:ext cx="8274226" cy="307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201927"/>
      </p:ext>
    </p:extLst>
  </p:cSld>
  <p:clrMapOvr>
    <a:masterClrMapping/>
  </p:clrMapOvr>
  <p:transition spd="med" advClick="0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260648"/>
            <a:ext cx="7552498" cy="838200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«Управление муниципальными финансами Тоншаевского муниципального округа Нижегородской области»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21654" y="1128741"/>
            <a:ext cx="757057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415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  ноября 2017 года «Об утверждении муниципальной программы «Управление муниципальными финансами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15724" y="1813141"/>
            <a:ext cx="7996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 Тоншаевского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15724" y="2243976"/>
            <a:ext cx="7710786" cy="6965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200" dirty="0">
                <a:latin typeface="Times New Roman" panose="02020603050405020304" pitchFamily="18" charset="0"/>
                <a:cs typeface="Times New Roman" pitchFamily="18" charset="0"/>
              </a:rPr>
              <a:t>: обеспечить сбалансированность и устойчивость бюджета Тоншаевского муниципального округа, повысить эффективность и качество управления муниципальными финансами Тоншаевского муниципального округа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15724" y="3088716"/>
            <a:ext cx="7996406" cy="4843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управление муниципальными финансами, тысяч рублей </a:t>
            </a:r>
            <a:endParaRPr lang="ru-RU" sz="20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430749"/>
              </p:ext>
            </p:extLst>
          </p:nvPr>
        </p:nvGraphicFramePr>
        <p:xfrm>
          <a:off x="815724" y="3692822"/>
          <a:ext cx="7788723" cy="29324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60738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2045058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2182927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</a:tblGrid>
              <a:tr h="65563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14123,9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14117,7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9351494"/>
                  </a:ext>
                </a:extLst>
              </a:tr>
              <a:tr h="6556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совершенствование  бюджетного процесса Тоншаевского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2325,0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6556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бюджетных расходов Тоншаевского муниципального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4582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10853,2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10847,0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</a:tbl>
          </a:graphicData>
        </a:graphic>
      </p:graphicFrame>
      <p:pic>
        <p:nvPicPr>
          <p:cNvPr id="1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489862"/>
      </p:ext>
    </p:extLst>
  </p:cSld>
  <p:clrMapOvr>
    <a:masterClrMapping/>
  </p:clrMapOvr>
  <p:transition spd="med" advClick="0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552065"/>
              </p:ext>
            </p:extLst>
          </p:nvPr>
        </p:nvGraphicFramePr>
        <p:xfrm>
          <a:off x="953643" y="1340768"/>
          <a:ext cx="7459432" cy="39673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39940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970166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121560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110980">
                  <a:extLst>
                    <a:ext uri="{9D8B030D-6E8A-4147-A177-3AD203B41FA5}">
                      <a16:colId xmlns:a16="http://schemas.microsoft.com/office/drawing/2014/main" val="2625754569"/>
                    </a:ext>
                  </a:extLst>
                </a:gridCol>
                <a:gridCol w="1216786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736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 Тоншаевского муниципального округа на душу населения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122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бюджета Тоншаевского муниципального округа, формируемых в рамках муниципальных программ, в общем объеме расходов бюджета(без учета субвенций из федерального бюджета и бюджета округа)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981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муниципального долга по отношению к доходам бюджета округа без учета безвозмездных поступлений из федерального бюджета и бюджета округа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40 %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40 %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7584" y="332655"/>
            <a:ext cx="7992888" cy="549301"/>
          </a:xfrm>
        </p:spPr>
        <p:txBody>
          <a:bodyPr>
            <a:noAutofit/>
          </a:bodyPr>
          <a:lstStyle/>
          <a:p>
            <a:pPr algn="ctr">
              <a:lnSpc>
                <a:spcPct val="6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796" y="41139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896081"/>
      </p:ext>
    </p:extLst>
  </p:cSld>
  <p:clrMapOvr>
    <a:masterClrMapping/>
  </p:clrMapOvr>
  <p:transition spd="med" advClick="0"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74603" y="1685079"/>
            <a:ext cx="3493028" cy="1008111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средств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01.01.2022 года – 0,0 млн.рублей,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доходов 45,7 млн.рублей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т.ч.: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углом вверх 8"/>
          <p:cNvSpPr/>
          <p:nvPr/>
        </p:nvSpPr>
        <p:spPr>
          <a:xfrm flipH="1" flipV="1">
            <a:off x="591705" y="988845"/>
            <a:ext cx="2975174" cy="588378"/>
          </a:xfrm>
          <a:prstGeom prst="bentUpArrow">
            <a:avLst>
              <a:gd name="adj1" fmla="val 41831"/>
              <a:gd name="adj2" fmla="val 50000"/>
              <a:gd name="adj3" fmla="val 50000"/>
            </a:avLst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699" y="964698"/>
            <a:ext cx="3354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формирования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flipV="1">
            <a:off x="4929310" y="988845"/>
            <a:ext cx="3073978" cy="622117"/>
          </a:xfrm>
          <a:prstGeom prst="bentUpArrow">
            <a:avLst>
              <a:gd name="adj1" fmla="val 41831"/>
              <a:gd name="adj2" fmla="val 50000"/>
              <a:gd name="adj3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2649" y="967231"/>
            <a:ext cx="272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387" y="3360679"/>
            <a:ext cx="3843675" cy="2462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 –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18,5 млн. рублей;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субсидия на капитальный ремонт автомобильных дорог общего пользования местного значения – 12,9 млн. рублей; субсидия на реализацию проекта инициативного бюджетирования «Вам решать» -13,5 млн. рублей;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резервного  фонда главы администрации – 0,2 млн. рублей;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собственных доходов – 0,6 млн. рублей.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41097" y="2826996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16" name="Стрелка вниз 15"/>
          <p:cNvSpPr/>
          <p:nvPr/>
        </p:nvSpPr>
        <p:spPr>
          <a:xfrm>
            <a:off x="6493673" y="4117143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4681705" y="1774643"/>
            <a:ext cx="4212596" cy="35821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694628" y="2921187"/>
            <a:ext cx="4203869" cy="97549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6466299" y="2353319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4693859" y="4856039"/>
            <a:ext cx="4188287" cy="41016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3668" y="1774643"/>
            <a:ext cx="2414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45,7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002088"/>
            <a:ext cx="4416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безопасности дорожного движения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35,7 млн. рублей на ремонт автомобильных дорог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84465" y="4856039"/>
            <a:ext cx="4293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Непрограммые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</a:t>
            </a:r>
            <a:r>
              <a:rPr lang="ru-RU" sz="1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-10,0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04800" y="196330"/>
            <a:ext cx="8686800" cy="7925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smtClean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и использование средств дорожного фонда</a:t>
            </a:r>
            <a:endParaRPr lang="ru-RU" sz="2800" cap="none" dirty="0">
              <a:solidFill>
                <a:schemeClr val="tx1"/>
              </a:solidFill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014" y="77591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D7AB-D9A3-400E-98E7-D7ED6DF2BCD1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495751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759526"/>
            <a:ext cx="65722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«Образование»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704430" y="1185653"/>
            <a:ext cx="4515642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финансовое обеспечение деятельности центров образования цифрового и гуманитарного профилей «Точка роста» направлено: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областной бюджет– 1490,5 тысяч рублей.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689993" y="2256553"/>
            <a:ext cx="4515643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государственных и муниципальных общеобразовательных организаций государственными символами Российской Федерации в рамках федерального проекта «Патриотическое воспитание граждан Российской Федерации» национального проекта «Образование» направлено – 812,7 тысяч рублей</a:t>
            </a:r>
          </a:p>
          <a:p>
            <a:pPr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федеральный бюджет – 780,2 тысяч рублей;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областной бюджет – 32,5 тысяч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3052"/>
            <a:ext cx="777686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расходов в рамках реализации национальных проектов</a:t>
            </a: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45</a:t>
            </a:fld>
            <a:endParaRPr lang="ru-RU" altLang="ru-RU"/>
          </a:p>
        </p:txBody>
      </p:sp>
      <p:pic>
        <p:nvPicPr>
          <p:cNvPr id="11" name="Picture 4" descr="https://sun9-13.userapi.com/impg/kCgy7BCbU4mHLRuf03tAcuJaZeCiKgS1cTu51g/2_3ZHQpxsxs.jpg?size=604x453&amp;quality=95&amp;sign=2b7cdba96685f579fc51b43cd3431eb0&amp;c_uniq_tag=P07KFJfyQ-XgbrKslok2m8brmNjH09GAjH-C62yUAFk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85653"/>
            <a:ext cx="3094928" cy="1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un1-86.userapi.com/impg/srHDz_lFOiuno3OyDPFjVYSrZ3v5zjH3yojuNA/FfnIVsBb3e4.jpg?size=604x455&amp;quality=95&amp;sign=bbc21cfbaa2b5be29ee2855538cff366&amp;c_uniq_tag=4wZiMLa1i739RrgzRfdIErBQd0_V7Ujufvf8TkV_po8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094928" cy="21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704430" y="4625171"/>
            <a:ext cx="4515643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- 606,4 тысяч рублей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бюджет - 582,1 тысяч рублей;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областной бюджет -24,3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601365910"/>
      </p:ext>
    </p:extLst>
  </p:cSld>
  <p:clrMapOvr>
    <a:masterClrMapping/>
  </p:clrMapOvr>
  <p:transition spd="med" advClick="0">
    <p:wheel spokes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620412" y="1772816"/>
            <a:ext cx="4023596" cy="1600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государственную поддержку лучших сельских учреждений культуры направлено 139,5 тысяч рублей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федеральный бюджет – 100 тысяч рублей;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областной бюджет – 31,6 тысяч рублей;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бюджет округа -7,9 тысяч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42996" y="9602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«Культура»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623240" y="3847260"/>
            <a:ext cx="4092776" cy="1600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поддержку отрасли культуры на капитальный ремонт музыкальной школы - 31930,6 тысяч рублей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 числе: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бюджет - 22893,6 тысяч рублей;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областной бюджет - 7229,6 тысяч рублей;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 округа 1807,4 тысяч рублей.</a:t>
            </a:r>
          </a:p>
        </p:txBody>
      </p:sp>
      <p:pic>
        <p:nvPicPr>
          <p:cNvPr id="1741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2146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3052"/>
            <a:ext cx="777686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расходов в рамках реализации национальных проектов</a:t>
            </a: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7169545"/>
      </p:ext>
    </p:extLst>
  </p:cSld>
  <p:clrMapOvr>
    <a:masterClrMapping/>
  </p:clrMapOvr>
  <p:transition spd="med" advClick="0">
    <p:wheel spokes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75" y="214313"/>
            <a:ext cx="6072188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«Жилье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городская среда»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14313" y="857250"/>
            <a:ext cx="5500687" cy="1600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поддержку программ формирования современной городской среды (обустройство парка, спортивной площадки в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 Пижма) направлено 6631,0 тысяч рублей. </a:t>
            </a:r>
          </a:p>
          <a:p>
            <a:pPr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федерального бюджета – 5729,2 тысяч рублей;</a:t>
            </a:r>
          </a:p>
          <a:p>
            <a:pPr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областного бюджета – 238,7 тысяч рублей;</a:t>
            </a:r>
          </a:p>
          <a:p>
            <a:pPr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бюджета округа – 663,1 тысяч рублей.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3" y="2806809"/>
            <a:ext cx="5500687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обеспечение мероприятий по переселению граждан из аварийного жилищного фонда направлено 380,0 млн. рублей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(выкуплено 82 жилых помещения общей площадью 2878,8 кв. метров;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приобретено 55 квартир общей площадью2011,8 кв. метров),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областного бюджета 12160,2 тыс. рублей;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государственной корпорации – Фонда содействия реформированию жилищно-коммунального хозяйства 364806,2 тыс. рублей;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бюджета округа 3040,1 тыс. рублей. </a:t>
            </a:r>
          </a:p>
        </p:txBody>
      </p:sp>
      <p:pic>
        <p:nvPicPr>
          <p:cNvPr id="18437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857251"/>
            <a:ext cx="2603127" cy="16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762072"/>
            <a:ext cx="260312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513746"/>
      </p:ext>
    </p:extLst>
  </p:cSld>
  <p:clrMapOvr>
    <a:masterClrMapping/>
  </p:clrMapOvr>
  <p:transition spd="med" advClick="0">
    <p:wheel spokes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441151"/>
            <a:ext cx="7572428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об объеме муниципального долга в 2022 году,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743561"/>
              </p:ext>
            </p:extLst>
          </p:nvPr>
        </p:nvGraphicFramePr>
        <p:xfrm>
          <a:off x="1214414" y="1357298"/>
          <a:ext cx="6597946" cy="379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61150"/>
              </p:ext>
            </p:extLst>
          </p:nvPr>
        </p:nvGraphicFramePr>
        <p:xfrm>
          <a:off x="1142976" y="1484942"/>
          <a:ext cx="7429552" cy="3691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628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Предельный объем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обслуживанию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42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42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40459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48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441149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 в 2022 году,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2958"/>
              </p:ext>
            </p:extLst>
          </p:nvPr>
        </p:nvGraphicFramePr>
        <p:xfrm>
          <a:off x="1547664" y="3429000"/>
          <a:ext cx="59046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345838"/>
              </p:ext>
            </p:extLst>
          </p:nvPr>
        </p:nvGraphicFramePr>
        <p:xfrm>
          <a:off x="1475656" y="1268760"/>
          <a:ext cx="7272807" cy="13602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0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745"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на 01.01.2022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заемных средств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на 31.12.2022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39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кредит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49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48655"/>
            <a:ext cx="8280920" cy="608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55600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 в бюджет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межбюджетные трансферты (средства), предоставляемые  одним бюджетом другому. Межбюджетные трансферты формируют значительную часть бюджетов всех уровней. 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Межбюджетные трансферты подразделяются на дотации, субсидии, субвенции.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предоставляются на безвозмездной и безвозвратной основе без установления направлений и (или) условий их использования, т.е. направляются на цели, определяемые получателем самостоятельно. Дотации обычно называют «нецелевыми межбюджетными трансфертами».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предоставляются на поддержку реализации полномочий, исполнение которых закреплено за получателем субсидий. Субсидии обычно предоставляются на условиях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это означает, что получатель субсидии должен за счёт собственных средств предусмотреть определенную долю финансирования (обычно от 5% до 50%) на те же цели.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переданных полномочий, то есть полномочий, которые не закреплены за получателем субвенции. Например, полномочия по организации общедоступного и бесплатного дошкольного образования в муниципальных дошкольных образовательных организациях,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 (далее - полномочия в сфере общего образования) относятся к полномочиям субъектов Российской Федерации и в обычной ситуации должны исполняться органами государственной власти субъектов Федерации. Указанные полномочия были переданы для исполнения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Для исполнения данных полномочий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субвенции. Таким образом, полномочия в сфере общего образования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полностью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обеспечиваются за счет средств бюджета субъекта.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Остальная доля доходов бюджета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– налоговые и неналоговые 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(обычно именуются «собственными доходами»).</a:t>
            </a:r>
            <a:endParaRPr lang="ru-RU" sz="1600" dirty="0"/>
          </a:p>
        </p:txBody>
      </p:sp>
      <p:pic>
        <p:nvPicPr>
          <p:cNvPr id="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4946" y="311612"/>
            <a:ext cx="755749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понятия, термины и определения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59113" y="24209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3923928" y="1268760"/>
            <a:ext cx="506449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Управление финансов администрации Тоншаевского 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муниципального округа Нижегородской области</a:t>
            </a: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606950</a:t>
            </a:r>
            <a:r>
              <a:rPr lang="ru-RU" altLang="ru-RU" sz="1300" b="1" dirty="0">
                <a:latin typeface="Times New Roman" pitchFamily="18" charset="0"/>
              </a:rPr>
              <a:t>, Нижегородская область, р.п.Тоншаево,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ул. Свердлова, д.2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Тел. (883151) </a:t>
            </a:r>
            <a:r>
              <a:rPr lang="ru-RU" altLang="ru-RU" sz="1300" b="1" dirty="0" smtClean="0">
                <a:latin typeface="Times New Roman" pitchFamily="18" charset="0"/>
              </a:rPr>
              <a:t>2-12-33. 2-11-33</a:t>
            </a: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Официальный сайт: </a:t>
            </a:r>
            <a:r>
              <a:rPr lang="en-US" altLang="ru-RU" sz="1300" b="1" dirty="0">
                <a:latin typeface="Times New Roman" pitchFamily="18" charset="0"/>
                <a:hlinkClick r:id="rId2"/>
              </a:rPr>
              <a:t>https://fin-tonsh.ru</a:t>
            </a:r>
            <a:r>
              <a:rPr lang="en-US" altLang="ru-RU" sz="1300" b="1" dirty="0" smtClean="0">
                <a:latin typeface="Times New Roman" pitchFamily="18" charset="0"/>
                <a:hlinkClick r:id="rId2"/>
              </a:rPr>
              <a:t>/</a:t>
            </a:r>
            <a:endParaRPr lang="ru-RU" altLang="ru-RU" sz="1300" b="1" dirty="0" smtClean="0">
              <a:latin typeface="Times New Roman" pitchFamily="18" charset="0"/>
            </a:endParaRP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Адрес </a:t>
            </a:r>
            <a:r>
              <a:rPr lang="ru-RU" altLang="ru-RU" sz="1300" b="1" dirty="0">
                <a:latin typeface="Times New Roman" pitchFamily="18" charset="0"/>
              </a:rPr>
              <a:t>электронной почты: </a:t>
            </a:r>
            <a:r>
              <a:rPr lang="en-US" altLang="ru-RU" sz="1300" b="1" dirty="0">
                <a:latin typeface="Times New Roman" pitchFamily="18" charset="0"/>
              </a:rPr>
              <a:t>fo_tonsh@mts-nn.ru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График работы: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Понедельник – пятница – с 8-00 до 17-00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Обеденный перерыв – с 12-00 до 13-00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Суббота, воскресенье – выходные дни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Часы приема граждан: пятница с 9-00 до </a:t>
            </a:r>
            <a:r>
              <a:rPr lang="ru-RU" altLang="ru-RU" sz="1300" b="1" dirty="0" smtClean="0">
                <a:latin typeface="Times New Roman" pitchFamily="18" charset="0"/>
              </a:rPr>
              <a:t>12-00</a:t>
            </a:r>
          </a:p>
          <a:p>
            <a:pPr eaLnBrk="1" hangingPunct="1"/>
            <a:endParaRPr lang="ru-RU" altLang="ru-RU" sz="1300" b="1" dirty="0" smtClean="0">
              <a:latin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Официальный сайт администрации Тоншаевского муниципального округа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http://www.tns.omsu-nnov.ru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Адрес электронной почты Управления финансов: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3"/>
              </a:rPr>
              <a:t>fo_tonsh@mts-nn.ru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материалы по бюджету  </a:t>
            </a:r>
          </a:p>
          <a:p>
            <a:pPr eaLnBrk="1" hangingPunct="1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http://tns.omsu-nnov.ru/?id=121999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</a:pP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Официальный сайт Нижегородской области для размещения</a:t>
            </a:r>
          </a:p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информации О размещении государственных и муниципальных заказов 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http://www.goszakaz.nnov.ru/index.html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муниципальных учреждениях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http://bus.gov.ru/public/home.html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300" b="1" dirty="0">
              <a:latin typeface="Times New Roman" pitchFamily="18" charset="0"/>
            </a:endParaRPr>
          </a:p>
        </p:txBody>
      </p:sp>
      <p:pic>
        <p:nvPicPr>
          <p:cNvPr id="3789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7" y="2132859"/>
            <a:ext cx="3312366" cy="244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812" y="260648"/>
            <a:ext cx="80320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72830" y="101201"/>
            <a:ext cx="831641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Контактная  информация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управления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финансов администрации Тоншаевского муниципального округа   Нижегородской области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50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755576" y="116633"/>
            <a:ext cx="7920880" cy="1800199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Исполнение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бюджета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–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процесс сбора и учета доходов и осуществление расходов на основе сводной бюджетной росписи и кассового плана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altLang="ru-RU" sz="2000" b="1" i="1" dirty="0">
              <a:solidFill>
                <a:srgbClr val="CC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Основные этапы исполнения бюджета: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altLang="ru-RU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30742" y="2400149"/>
            <a:ext cx="2736304" cy="3744416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исполнение бюджета по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</a:rPr>
              <a:t>доходам - обеспечение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2400149"/>
            <a:ext cx="2664296" cy="3744416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исполнение бюджета по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</a:rPr>
              <a:t>расходам - обеспечение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 </a:t>
            </a:r>
          </a:p>
        </p:txBody>
      </p:sp>
      <p:pic>
        <p:nvPicPr>
          <p:cNvPr id="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162404" y="226221"/>
            <a:ext cx="3765873" cy="5032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endParaRPr lang="ru-RU" alt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59113" y="24209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899592" y="94348"/>
            <a:ext cx="8136904" cy="11141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dirty="0" smtClean="0">
                <a:cs typeface="Times New Roman" pitchFamily="18" charset="0"/>
              </a:rPr>
              <a:t>Доходы бюджета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– 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это безвозмездные и безвозвратные поступления денежных средств в бюджет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7544" y="1526454"/>
            <a:ext cx="2431616" cy="4999082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установленные Налоговым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РФ, законодательством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Совета депутатов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налоги.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03216" y="1547692"/>
            <a:ext cx="2598089" cy="4968518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РФ, нормативными правовыми актами Тоншаевского муниципального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 продажи муниципального имущества и земли;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нарушение законодательства;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неналоговые доходы.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8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16216" y="1526454"/>
            <a:ext cx="2302660" cy="4968222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93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   поступления от  физических и юридических лиц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иные межбюджетные трансферты.</a:t>
            </a:r>
            <a:endParaRPr lang="ru-RU" sz="1800" dirty="0"/>
          </a:p>
        </p:txBody>
      </p:sp>
      <p:pic>
        <p:nvPicPr>
          <p:cNvPr id="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209" y="165243"/>
            <a:ext cx="756047" cy="95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755576" y="714356"/>
            <a:ext cx="80455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libri" pitchFamily="34" charset="0"/>
              </a:rPr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Принципы формирования расходов бюджета: по разделам (подразделам) функциональной структуры, по ведомствам, по муниципальным программам.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323528" y="2787031"/>
            <a:ext cx="8640960" cy="3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по разделам классификации расходов</a:t>
            </a:r>
          </a:p>
        </p:txBody>
      </p:sp>
      <p:pic>
        <p:nvPicPr>
          <p:cNvPr id="35844" name="Picture 41" descr="original_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110" y="3414203"/>
            <a:ext cx="592931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5"/>
          <p:cNvSpPr txBox="1">
            <a:spLocks noChangeArrowheads="1"/>
          </p:cNvSpPr>
          <p:nvPr/>
        </p:nvSpPr>
        <p:spPr bwMode="auto">
          <a:xfrm>
            <a:off x="1285832" y="3414203"/>
            <a:ext cx="19816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0100 ОБЩЕГОСУДАРСТВЕННЫЕ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ВОПРОСЫ</a:t>
            </a:r>
          </a:p>
        </p:txBody>
      </p:sp>
      <p:sp>
        <p:nvSpPr>
          <p:cNvPr id="35846" name="Text Box 56"/>
          <p:cNvSpPr txBox="1">
            <a:spLocks noChangeArrowheads="1"/>
          </p:cNvSpPr>
          <p:nvPr/>
        </p:nvSpPr>
        <p:spPr bwMode="auto">
          <a:xfrm>
            <a:off x="1250685" y="4112983"/>
            <a:ext cx="19002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0200</a:t>
            </a:r>
          </a:p>
          <a:p>
            <a:r>
              <a:rPr lang="ru-RU" sz="1000" dirty="0" smtClean="0">
                <a:latin typeface="Times New Roman" pitchFamily="18" charset="0"/>
              </a:rPr>
              <a:t>НАЦИОНАЛЬНАЯ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</a:rPr>
              <a:t>ОБОРОНА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47" name="Picture 43" descr="р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47" y="4135720"/>
            <a:ext cx="558109" cy="60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57"/>
          <p:cNvSpPr txBox="1">
            <a:spLocks noChangeArrowheads="1"/>
          </p:cNvSpPr>
          <p:nvPr/>
        </p:nvSpPr>
        <p:spPr bwMode="auto">
          <a:xfrm>
            <a:off x="1285475" y="5695251"/>
            <a:ext cx="14001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0400</a:t>
            </a:r>
          </a:p>
          <a:p>
            <a:r>
              <a:rPr lang="ru-RU" sz="1000" dirty="0" smtClean="0">
                <a:latin typeface="Times New Roman" pitchFamily="18" charset="0"/>
              </a:rPr>
              <a:t>НАЦИОНАЛЬНАЯ 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ЭКОНОМИКА</a:t>
            </a:r>
          </a:p>
        </p:txBody>
      </p:sp>
      <p:pic>
        <p:nvPicPr>
          <p:cNvPr id="35849" name="Picture 44" descr="bs00001165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205" y="5539782"/>
            <a:ext cx="516731" cy="71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58"/>
          <p:cNvSpPr txBox="1">
            <a:spLocks noChangeArrowheads="1"/>
          </p:cNvSpPr>
          <p:nvPr/>
        </p:nvSpPr>
        <p:spPr bwMode="auto">
          <a:xfrm>
            <a:off x="4273517" y="3353946"/>
            <a:ext cx="16996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0500 </a:t>
            </a:r>
          </a:p>
          <a:p>
            <a:r>
              <a:rPr lang="ru-RU" sz="1000" dirty="0" smtClean="0">
                <a:latin typeface="Times New Roman" pitchFamily="18" charset="0"/>
              </a:rPr>
              <a:t>ЖИЛИЩНО-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КОММУНАЛЬНОЕ</a:t>
            </a:r>
          </a:p>
          <a:p>
            <a:r>
              <a:rPr lang="ru-RU" sz="1000" dirty="0">
                <a:latin typeface="Times New Roman" pitchFamily="18" charset="0"/>
              </a:rPr>
              <a:t>ХОЗЯЙСТВО</a:t>
            </a:r>
          </a:p>
        </p:txBody>
      </p:sp>
      <p:pic>
        <p:nvPicPr>
          <p:cNvPr id="35851" name="Picture 45" descr="Jiltsam_kvartir_foto_o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4022" y="3453369"/>
            <a:ext cx="523783" cy="49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60"/>
          <p:cNvSpPr txBox="1">
            <a:spLocks noChangeArrowheads="1"/>
          </p:cNvSpPr>
          <p:nvPr/>
        </p:nvSpPr>
        <p:spPr bwMode="auto">
          <a:xfrm>
            <a:off x="4267997" y="4932457"/>
            <a:ext cx="14226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0700</a:t>
            </a:r>
          </a:p>
          <a:p>
            <a:r>
              <a:rPr lang="ru-RU" sz="1000" dirty="0" smtClean="0">
                <a:latin typeface="Times New Roman" pitchFamily="18" charset="0"/>
              </a:rPr>
              <a:t>ОБРАЗОВАНИЕ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53" name="Picture 47" descr="1431874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7261" y="4838358"/>
            <a:ext cx="540544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61"/>
          <p:cNvSpPr txBox="1">
            <a:spLocks noChangeArrowheads="1"/>
          </p:cNvSpPr>
          <p:nvPr/>
        </p:nvSpPr>
        <p:spPr bwMode="auto">
          <a:xfrm>
            <a:off x="4239015" y="5616554"/>
            <a:ext cx="155020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0800 </a:t>
            </a:r>
          </a:p>
          <a:p>
            <a:r>
              <a:rPr lang="ru-RU" sz="1000" dirty="0" smtClean="0">
                <a:latin typeface="Times New Roman" pitchFamily="18" charset="0"/>
              </a:rPr>
              <a:t>КУЛЬТУРА </a:t>
            </a:r>
            <a:r>
              <a:rPr lang="ru-RU" sz="1000" dirty="0">
                <a:latin typeface="Times New Roman" pitchFamily="18" charset="0"/>
              </a:rPr>
              <a:t>И</a:t>
            </a:r>
          </a:p>
          <a:p>
            <a:r>
              <a:rPr lang="ru-RU" sz="1000" dirty="0">
                <a:latin typeface="Times New Roman" pitchFamily="18" charset="0"/>
              </a:rPr>
              <a:t>КИНЕМАТОГРАФИЯ</a:t>
            </a:r>
          </a:p>
        </p:txBody>
      </p:sp>
      <p:pic>
        <p:nvPicPr>
          <p:cNvPr id="35855" name="Picture 48" descr="оо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2044" y="5608048"/>
            <a:ext cx="526256" cy="6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 Box 62"/>
          <p:cNvSpPr txBox="1">
            <a:spLocks noChangeArrowheads="1"/>
          </p:cNvSpPr>
          <p:nvPr/>
        </p:nvSpPr>
        <p:spPr bwMode="auto">
          <a:xfrm>
            <a:off x="6893257" y="3410603"/>
            <a:ext cx="14887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1000</a:t>
            </a:r>
          </a:p>
          <a:p>
            <a:r>
              <a:rPr lang="ru-RU" sz="1000" dirty="0" smtClean="0">
                <a:latin typeface="Times New Roman" pitchFamily="18" charset="0"/>
              </a:rPr>
              <a:t>СОЦИАЛЬНАЯ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ПОЛИТИКА</a:t>
            </a:r>
          </a:p>
        </p:txBody>
      </p:sp>
      <p:pic>
        <p:nvPicPr>
          <p:cNvPr id="35857" name="Picture 49" descr="phot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842" y="3381167"/>
            <a:ext cx="571504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65"/>
          <p:cNvSpPr txBox="1">
            <a:spLocks noChangeArrowheads="1"/>
          </p:cNvSpPr>
          <p:nvPr/>
        </p:nvSpPr>
        <p:spPr bwMode="auto">
          <a:xfrm>
            <a:off x="6933294" y="5508915"/>
            <a:ext cx="2218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1300</a:t>
            </a:r>
          </a:p>
          <a:p>
            <a:r>
              <a:rPr lang="ru-RU" sz="1000" dirty="0" smtClean="0">
                <a:latin typeface="Times New Roman" pitchFamily="18" charset="0"/>
              </a:rPr>
              <a:t>ОБСЛУЖИВАНИЕ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ГОСУДАРСТВЕННОГО</a:t>
            </a:r>
          </a:p>
          <a:p>
            <a:r>
              <a:rPr lang="ru-RU" sz="1000" dirty="0">
                <a:latin typeface="Times New Roman" pitchFamily="18" charset="0"/>
              </a:rPr>
              <a:t>И </a:t>
            </a:r>
            <a:r>
              <a:rPr lang="ru-RU" sz="1000" dirty="0" smtClean="0">
                <a:latin typeface="Times New Roman" pitchFamily="18" charset="0"/>
              </a:rPr>
              <a:t>МУНИЦИПАЛЬНОГО ДОЛГА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59" name="Picture 52" descr="оолл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0573" y="5588074"/>
            <a:ext cx="5941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Text Box 64"/>
          <p:cNvSpPr txBox="1">
            <a:spLocks noChangeArrowheads="1"/>
          </p:cNvSpPr>
          <p:nvPr/>
        </p:nvSpPr>
        <p:spPr bwMode="auto">
          <a:xfrm>
            <a:off x="6893257" y="4112983"/>
            <a:ext cx="15001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1100 </a:t>
            </a:r>
          </a:p>
          <a:p>
            <a:r>
              <a:rPr lang="ru-RU" sz="1000" dirty="0" smtClean="0">
                <a:latin typeface="Times New Roman" pitchFamily="18" charset="0"/>
              </a:rPr>
              <a:t>ФИЗИЧЕСКАЯ </a:t>
            </a:r>
            <a:r>
              <a:rPr lang="ru-RU" sz="1000" dirty="0">
                <a:latin typeface="Times New Roman" pitchFamily="18" charset="0"/>
              </a:rPr>
              <a:t>КУЛЬТУРА, </a:t>
            </a:r>
            <a:r>
              <a:rPr lang="ru-RU" sz="1000" dirty="0" smtClean="0">
                <a:latin typeface="Times New Roman" pitchFamily="18" charset="0"/>
              </a:rPr>
              <a:t>СПОРТ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61" name="Picture 51" descr="дддд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91408" y="4153478"/>
            <a:ext cx="552451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Прямоугольник 4"/>
          <p:cNvSpPr>
            <a:spLocks noChangeArrowheads="1"/>
          </p:cNvSpPr>
          <p:nvPr/>
        </p:nvSpPr>
        <p:spPr bwMode="auto">
          <a:xfrm>
            <a:off x="1159643" y="274641"/>
            <a:ext cx="7804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Распределение расходов по основным функциям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1" y="4889441"/>
            <a:ext cx="519195" cy="49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259331" y="4754780"/>
            <a:ext cx="17284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0300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93257" y="4754612"/>
            <a:ext cx="16499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1200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МАССОВОЙ ИНФОРМАЦИИ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170573" y="4800335"/>
            <a:ext cx="611988" cy="595482"/>
            <a:chOff x="1943759" y="1143005"/>
            <a:chExt cx="909811" cy="909811"/>
          </a:xfrm>
          <a:scene3d>
            <a:camera prst="orthographicFront"/>
            <a:lightRig rig="flat" dir="t"/>
          </a:scene3d>
        </p:grpSpPr>
        <p:sp>
          <p:nvSpPr>
            <p:cNvPr id="29" name="Овал 28"/>
            <p:cNvSpPr/>
            <p:nvPr/>
          </p:nvSpPr>
          <p:spPr>
            <a:xfrm>
              <a:off x="1943759" y="1143005"/>
              <a:ext cx="909811" cy="909811"/>
            </a:xfrm>
            <a:prstGeom prst="ellipse">
              <a:avLst/>
            </a:prstGeom>
            <a:blipFill rotWithShape="0">
              <a:blip r:embed="rId14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2076998" y="1276244"/>
              <a:ext cx="643333" cy="643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93" tIns="16193" rIns="16193" bIns="16193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 dirty="0"/>
            </a:p>
          </p:txBody>
        </p:sp>
      </p:grpSp>
      <p:pic>
        <p:nvPicPr>
          <p:cNvPr id="31" name="Picture 4" descr="https://insteco.ru/wp-content/uploads/2019/12/deklaracziya-o-vozzhejstvie-na-okruzhayushhuyu-sredu-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66" y="4197160"/>
            <a:ext cx="631140" cy="5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4238430" y="4191171"/>
            <a:ext cx="21268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0600</a:t>
            </a:r>
          </a:p>
          <a:p>
            <a:r>
              <a:rPr lang="ru-RU" sz="1000" dirty="0" smtClean="0">
                <a:latin typeface="Times New Roman" pitchFamily="18" charset="0"/>
              </a:rPr>
              <a:t>ОХРАНА ОКРУЖАЮЩЕЙ СРЕДЫ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9" y="285729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928664" y="166691"/>
            <a:ext cx="8215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Сбалансированность бюджета, дефицит,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5494" y="1587503"/>
            <a:ext cx="654844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3" y="1993900"/>
            <a:ext cx="1504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182540" y="1407021"/>
            <a:ext cx="2975375" cy="1345763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3587578" y="1654548"/>
            <a:ext cx="23229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Бездефицитный  бюджет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= расходы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3" name="Рисунок 10"/>
          <p:cNvPicPr>
            <a:picLocks noChangeAspect="1"/>
          </p:cNvPicPr>
          <p:nvPr/>
        </p:nvPicPr>
        <p:blipFill>
          <a:blip r:embed="rId5" cstate="print"/>
          <a:srcRect l="15479" t="7626" r="13789" b="12785"/>
          <a:stretch>
            <a:fillRect/>
          </a:stretch>
        </p:blipFill>
        <p:spPr bwMode="auto">
          <a:xfrm>
            <a:off x="6398419" y="1565275"/>
            <a:ext cx="651272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7235428" y="1936750"/>
            <a:ext cx="1479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2021" y="2943225"/>
            <a:ext cx="1016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86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4" y="3435350"/>
            <a:ext cx="858467" cy="120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2728914" y="2921000"/>
            <a:ext cx="1200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24588" name="Рисунок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429000"/>
            <a:ext cx="9370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гнутая вниз стрелка 17"/>
          <p:cNvSpPr/>
          <p:nvPr/>
        </p:nvSpPr>
        <p:spPr>
          <a:xfrm>
            <a:off x="2886077" y="4386266"/>
            <a:ext cx="962025" cy="536575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4740" y="5190999"/>
            <a:ext cx="3562164" cy="154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расходов над доходами образуется дефицит бюджета(необходимы источники покрытия дефицита)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2067" y="2860675"/>
            <a:ext cx="1117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94" name="Рисунок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2354" y="3500438"/>
            <a:ext cx="84653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гнутая вверх стрелка 21"/>
          <p:cNvSpPr/>
          <p:nvPr/>
        </p:nvSpPr>
        <p:spPr>
          <a:xfrm>
            <a:off x="5053015" y="3403603"/>
            <a:ext cx="832247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96" name="Рисунок 22"/>
          <p:cNvPicPr>
            <a:picLocks noChangeAspect="1"/>
          </p:cNvPicPr>
          <p:nvPr/>
        </p:nvPicPr>
        <p:blipFill>
          <a:blip r:embed="rId8" cstate="print"/>
          <a:srcRect l="15479" t="7626" r="13789" b="12785"/>
          <a:stretch>
            <a:fillRect/>
          </a:stretch>
        </p:blipFill>
        <p:spPr bwMode="auto">
          <a:xfrm>
            <a:off x="6871100" y="3429000"/>
            <a:ext cx="98226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гнутая вниз стрелка 23"/>
          <p:cNvSpPr/>
          <p:nvPr/>
        </p:nvSpPr>
        <p:spPr>
          <a:xfrm>
            <a:off x="7113987" y="4305300"/>
            <a:ext cx="1014413" cy="503238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08650" y="5269439"/>
            <a:ext cx="3325853" cy="146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образуется профицит бюджета (можно накапливать резервы)</a:t>
            </a:r>
          </a:p>
        </p:txBody>
      </p:sp>
      <p:sp>
        <p:nvSpPr>
          <p:cNvPr id="24601" name="TextBox 25"/>
          <p:cNvSpPr txBox="1">
            <a:spLocks noChangeArrowheads="1"/>
          </p:cNvSpPr>
          <p:nvPr/>
        </p:nvSpPr>
        <p:spPr bwMode="auto">
          <a:xfrm>
            <a:off x="7022309" y="2860675"/>
            <a:ext cx="11215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666753" y="3678241"/>
            <a:ext cx="832247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43608" y="71435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 исполнительной власти и органам местного самоуправления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21793</TotalTime>
  <Words>4853</Words>
  <Application>Microsoft Office PowerPoint</Application>
  <PresentationFormat>Экран (4:3)</PresentationFormat>
  <Paragraphs>1684</Paragraphs>
  <Slides>50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60" baseType="lpstr">
      <vt:lpstr>Arial</vt:lpstr>
      <vt:lpstr>Bookman Old Style</vt:lpstr>
      <vt:lpstr>Calibri</vt:lpstr>
      <vt:lpstr>Franklin Gothic Book</vt:lpstr>
      <vt:lpstr>Franklin Gothic Medium</vt:lpstr>
      <vt:lpstr>Monotype Corsiva</vt:lpstr>
      <vt:lpstr>Times New Roman</vt:lpstr>
      <vt:lpstr>Verdana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Показатели, характеризующие Тоншаевский муниципальный округ за 2022 год</vt:lpstr>
      <vt:lpstr>Характеристика Тоншаевского муниципального округа</vt:lpstr>
      <vt:lpstr>Презентация PowerPoint</vt:lpstr>
      <vt:lpstr>Презентация PowerPoint</vt:lpstr>
      <vt:lpstr>Исполнение бюджета Тоншаевского муниципального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Неналоговые доходы бюджета Тоншаевского муниципального округа за 2022 год, тысяч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округа по муниципальным программам м непрограммным направлениям деятельности</vt:lpstr>
      <vt:lpstr>Презентация PowerPoint</vt:lpstr>
      <vt:lpstr>Презентация PowerPoint</vt:lpstr>
      <vt:lpstr>Презентация PowerPoint</vt:lpstr>
      <vt:lpstr>  МП «Развитие образования Тоншаевского муниципального округа Нижегородской области» </vt:lpstr>
      <vt:lpstr>Исполнение расходов в рамках реализации муниципальной программы развитие образования, тысяч рублей </vt:lpstr>
      <vt:lpstr>Достигнутые результаты муниципальной программы</vt:lpstr>
      <vt:lpstr>МП «Развитие культуры Тоншаевского муниципального округа Нижегородской области»</vt:lpstr>
      <vt:lpstr>Презентация PowerPoint</vt:lpstr>
      <vt:lpstr>Достигнутые результаты муниципальной программы</vt:lpstr>
      <vt:lpstr>Презентация PowerPoint</vt:lpstr>
      <vt:lpstr>Презентация PowerPoint</vt:lpstr>
      <vt:lpstr>Достигнутые результаты муниципальной программы</vt:lpstr>
      <vt:lpstr>Презентация PowerPoint</vt:lpstr>
      <vt:lpstr>Достигнутые результаты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findep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Управление финансов</dc:creator>
  <cp:lastModifiedBy>FO</cp:lastModifiedBy>
  <cp:revision>1761</cp:revision>
  <cp:lastPrinted>2023-07-31T11:51:33Z</cp:lastPrinted>
  <dcterms:created xsi:type="dcterms:W3CDTF">2010-09-22T07:25:09Z</dcterms:created>
  <dcterms:modified xsi:type="dcterms:W3CDTF">2024-04-08T13:34:23Z</dcterms:modified>
</cp:coreProperties>
</file>